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1"/>
  </p:notes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  <p:sldId id="263" r:id="rId9"/>
    <p:sldId id="264" r:id="rId10"/>
    <p:sldId id="265" r:id="rId11"/>
    <p:sldId id="266" r:id="rId12"/>
    <p:sldId id="269" r:id="rId13"/>
    <p:sldId id="267" r:id="rId14"/>
    <p:sldId id="268" r:id="rId15"/>
    <p:sldId id="270" r:id="rId16"/>
    <p:sldId id="271" r:id="rId17"/>
    <p:sldId id="299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9" r:id="rId34"/>
    <p:sldId id="290" r:id="rId35"/>
    <p:sldId id="291" r:id="rId36"/>
    <p:sldId id="292" r:id="rId37"/>
    <p:sldId id="293" r:id="rId38"/>
    <p:sldId id="294" r:id="rId39"/>
    <p:sldId id="296" r:id="rId4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8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8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8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8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6ebdc435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9707F975-4131-40CC-B05C-B68969320CF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微专题4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金属活动性顺序的判断及验证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6ebdc435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9101B5DB-CECB-45EE-8EBA-7B722A87E02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51f0683d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1080678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51f0683dd&amp;color=RGB(64,64,64)">
            <a:hlinkClick r:id="rId3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f1080678b&amp;color=RGB(64,64,64)">
            <a:hlinkClick r:id="rId5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微专题4</a:t>
            </a:r>
            <a:endParaRPr lang="en-US" sz="2400" dirty="0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金属活动性顺序的判断及验证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6ebdc435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7A5FA88-843C-499B-B16D-D40611CE2CE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51f0683d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1080678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51f0683dd&amp;color=RGB(64,64,64)">
            <a:hlinkClick r:id="rId3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f1080678b&amp;color=RGB(64,64,64)">
            <a:hlinkClick r:id="rId5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微专题4</a:t>
            </a:r>
            <a:endParaRPr lang="en-US" sz="2400" dirty="0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金属活动性顺序的判断及验证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73179671f6855087e7374fb#tid=67403aff7b8d9f000a079c5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6BF219D-BB77-63B2-3D31-50354E8332D4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16FF11A9-D9A3-4738-99BC-679BF63A270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CB2BB94C-B267-47F6-84A1-7E50BB65C54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51f0683d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1080678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51f0683dd&amp;color=RGB(64,64,64)">
            <a:hlinkClick r:id="rId3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f1080678b&amp;color=RGB(64,64,64)">
            <a:hlinkClick r:id="rId5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576E3031-3691-4F70-9DA8-BD5BA246E8C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51f0683d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1080678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51f0683dd&amp;color=RGB(64,64,64)">
            <a:hlinkClick r:id="rId3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f1080678b&amp;color=RGB(64,64,64)">
            <a:hlinkClick r:id="rId5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1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jpeg"/><Relationship Id="rId4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10_1#e820b33f9?vaa=1&amp;vcp=1&amp;vis=1&amp;pid=a245f24f7&amp;color=0,0,0&amp;vtp=1&amp;vaab=1&amp;bt=1&amp;bbb=1&amp;hb=1"/>
              <p:cNvSpPr/>
              <p:nvPr/>
            </p:nvSpPr>
            <p:spPr>
              <a:xfrm>
                <a:off x="539496" y="922909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（2024·广西钦州·模拟）有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Y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Z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三种金属，把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Y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投入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Y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表面有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析出，得到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Y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溶液的质量比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溶液的质量大；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把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投入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Z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溶液中，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Z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析出后，溶液的质量减小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。下列判断不正确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BD.10_1#e820b33f9?vaa=1&amp;vcp=1&amp;vis=1&amp;pid=a245f24f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22909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0" r="-1437" b="-27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11_1#e820b33f9.bracket?vaa=1&amp;vcp=1&amp;vis=1&amp;pid=a245f24f7&amp;color=0,0,0&amp;vpa=4&amp;vtp=1&amp;vaab=1"/>
          <p:cNvSpPr/>
          <p:nvPr/>
        </p:nvSpPr>
        <p:spPr>
          <a:xfrm>
            <a:off x="1527714" y="285267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10_2#e820b33f9.choices?vaa=1&amp;vcp=1&amp;vis=1&amp;pid=a245f24f7&amp;color=0,0,0&amp;vtp=1&amp;vaab=1&amp;bbb=1"/>
              <p:cNvSpPr/>
              <p:nvPr/>
            </p:nvSpPr>
            <p:spPr>
              <a:xfrm>
                <a:off x="539496" y="3417697"/>
                <a:ext cx="11109960" cy="24983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A.元素的相对原子质量大小可能是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Z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Y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Y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Z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可能依次是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Zn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.金属活动性强弱顺序是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Y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Z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Y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Z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可能依次是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Zn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BD.10_2#e820b33f9.choices?vaa=1&amp;vcp=1&amp;vis=1&amp;pid=a245f24f7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17697"/>
                <a:ext cx="11109960" cy="2498344"/>
              </a:xfrm>
              <a:prstGeom prst="rect">
                <a:avLst/>
              </a:prstGeom>
              <a:blipFill rotWithShape="1">
                <a:blip r:embed="rId4"/>
                <a:stretch>
                  <a:fillRect l="-3" t="-5" r="3" b="-31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db174f20?vcp=1&amp;pid=51f0683dd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设计实验验证金属活动性顺序</a:t>
            </a:r>
            <a:endParaRPr lang="en-US" altLang="zh-CN" sz="3200" dirty="0"/>
          </a:p>
        </p:txBody>
      </p:sp>
      <p:sp>
        <p:nvSpPr>
          <p:cNvPr id="3" name="QC_6_BD.12_1#cffe5e5e7?vaa=1&amp;vcp=1&amp;vis=1&amp;pid=bdb174f20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（2024·山东滨州·中考）下列各组试剂不能验证铁、铜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三种金属活动性强弱的是(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BD.12_2#cffe5e5e7.choices?vaa=1&amp;vcp=1&amp;vis=1&amp;pid=bdb174f20&amp;color=0,0,0&amp;vtp=1&amp;vaab=1&amp;bbb=1"/>
              <p:cNvSpPr/>
              <p:nvPr/>
            </p:nvSpPr>
            <p:spPr>
              <a:xfrm>
                <a:off x="539496" y="2474386"/>
                <a:ext cx="11109960" cy="12029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56629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Ag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溶液、稀硫酸、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  <a:tabLst>
                    <a:tab pos="5662930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AgNO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溶液、稀硫酸、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AgNO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6_BD.12_2#cffe5e5e7.choices?vaa=1&amp;vcp=1&amp;vis=1&amp;pid=bdb174f20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74386"/>
                <a:ext cx="11109960" cy="1202944"/>
              </a:xfrm>
              <a:prstGeom prst="rect">
                <a:avLst/>
              </a:prstGeom>
              <a:blipFill rotWithShape="1">
                <a:blip r:embed="rId3"/>
                <a:stretch>
                  <a:fillRect l="-3" t="-35" r="3" b="-65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AS.1_1#cffe5e5e7?vaa=1&amp;vcp=1&amp;vis=1&amp;pid=bdb174f20&amp;color=0,0,0&amp;vtp=1&amp;vaab=1&amp;bt=1&amp;bbb=1&amp;hb=1"/>
              <p:cNvSpPr/>
              <p:nvPr/>
            </p:nvSpPr>
            <p:spPr>
              <a:xfrm>
                <a:off x="539496" y="554400"/>
                <a:ext cx="11109960" cy="5392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3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铁能与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溶液反应置换出铜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，说明了铁的金属活动性比铜</a:t>
                </a: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；银不和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溶液反应，说明铜的金属活动性比银强，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可验证铜、</a:t>
                </a: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铁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、银三种金属的活动性强弱为铁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银。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Ag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溶液、</a:t>
                </a: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稀硫酸均不反应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，只能说明金属活动性强弱为铁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铜、铁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银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，但无</a:t>
                </a: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法确定银和铜的活动性强弱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能与稀硫酸反应生成氢气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，铜不与稀硫</a:t>
                </a: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酸反应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，说明金属活动性强弱为铁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氢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铜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；铜能从硝酸银溶液中置</a:t>
                </a: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换出银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，说明铜的金属活动性比银强，可验证铜、铁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、银三种金属的活</a:t>
                </a: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动性强弱为铁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银。铜能从硝酸银溶液中置换出银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，说明铜的金</a:t>
                </a: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属活动性比银强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；铜不与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溶液反应，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说明铁的金属活动性比铜强，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可验证铜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、铁、银三种金属的活动性强弱为铁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银。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6_AS.1_1#cffe5e5e7?vaa=1&amp;vcp=1&amp;vis=1&amp;pid=bdb174f2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5392357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1991" b="-8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2_1#cffe5e5e7?vaa=1&amp;vcp=1&amp;vis=1&amp;pid=bdb174f20&amp;color=0,0,0&amp;vtp=1&amp;vaab=1&amp;bbb=1"/>
          <p:cNvSpPr/>
          <p:nvPr/>
        </p:nvSpPr>
        <p:spPr>
          <a:xfrm>
            <a:off x="539496" y="5932088"/>
            <a:ext cx="11109960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EX.1_1#cffe5e5e7?vaa=1&amp;vcp=1&amp;vis=1&amp;pid=bdb174f20&amp;color=0,0,0&amp;vtp=1&amp;vaab=1&amp;bt=1&amp;bbb=1&amp;hb=1"/>
          <p:cNvSpPr/>
          <p:nvPr/>
        </p:nvSpPr>
        <p:spPr>
          <a:xfrm>
            <a:off x="539496" y="1858994"/>
            <a:ext cx="11109960" cy="25403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</a:t>
            </a:r>
            <a:r>
              <a:rPr lang="zh-CN" altLang="en-US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拔</a:t>
            </a:r>
            <a:r>
              <a:rPr lang="zh-CN" altLang="en-US" sz="2800" dirty="0">
                <a:solidFill>
                  <a:srgbClr val="000000"/>
                </a:solidFill>
              </a:rPr>
              <a:t>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究金属活动性顺序的常用方法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利用金属能否与盐酸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或稀硫酸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应放出氢气及反应的剧烈程度进行探究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能与盐酸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或稀硫酸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反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金属的活动性强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不反应的金属的活动性弱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若都能与盐酸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或稀硫酸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反应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则反应剧烈的金属的活动性强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EX.1_1#cffe5e5e7?vaa=1&amp;vcp=1&amp;vis=1&amp;pid=bdb174f20&amp;color=0,0,0&amp;mp=1&amp;vtp=1&amp;vaab=1&amp;bt=1&amp;bbb=1&amp;hb=1"/>
              <p:cNvSpPr/>
              <p:nvPr/>
            </p:nvSpPr>
            <p:spPr>
              <a:xfrm>
                <a:off x="406401" y="539464"/>
                <a:ext cx="11446932" cy="528151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indent="720344" algn="l" latinLnBrk="1">
                  <a:lnSpc>
                    <a:spcPts val="6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利用金属能否与另一种金属的盐溶液反应置换出另一种金属进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行探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究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验证三种金属的活动性顺序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一般采用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取中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原则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可简记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两金夹一液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或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两液夹一金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indent="720344" latinLnBrk="1">
                  <a:lnSpc>
                    <a:spcPts val="60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两金夹一液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”：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将要验证的三种金属按金属活动性顺序进行排列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分别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将两边金属的单质放入中间金属的可溶性盐溶液中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观察现象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indent="720344" latinLnBrk="1">
                  <a:lnSpc>
                    <a:spcPts val="60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.“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两液夹一金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”：</a:t>
                </a:r>
                <a:r>
                  <a:rPr lang="en-US" altLang="zh-CN" sz="2800" b="0" i="0" spc="-5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将要验证的三种金属按金属活动性顺序进行排列</a:t>
                </a:r>
                <a:r>
                  <a:rPr lang="en-US" altLang="zh-CN" sz="2800" b="0" i="0" spc="-5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pc="-5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将</a:t>
                </a:r>
                <a:r>
                  <a:rPr lang="zh-CN" altLang="en-US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活动</a:t>
                </a:r>
                <a:r>
                  <a:rPr lang="en-US" altLang="zh-CN" sz="2800" b="0" i="0" spc="-5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性居于中间的金属的单质放入两边金属的可溶性盐溶液中</a:t>
                </a:r>
                <a:r>
                  <a:rPr lang="en-US" altLang="zh-CN" sz="2800" b="0" i="0" spc="-5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pc="-5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观察现象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spc="-5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C_6_EX.1_1#cffe5e5e7?vaa=1&amp;vcp=1&amp;vis=1&amp;pid=bdb174f20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401" y="539464"/>
                <a:ext cx="11446932" cy="5281510"/>
              </a:xfrm>
              <a:prstGeom prst="rect">
                <a:avLst/>
              </a:prstGeom>
              <a:blipFill>
                <a:blip r:embed="rId3"/>
                <a:stretch>
                  <a:fillRect l="-1918" r="-2611" b="-26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292c4e56?vcp=1&amp;pid=bdb174f2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7_BD.17_1#d507685c9?vaa=1&amp;vcp=1&amp;vis=1&amp;pid=6292c4e56&amp;color=0,0,0&amp;vtp=1&amp;vaab=1&amp;bbb=1&amp;hb=1"/>
              <p:cNvSpPr/>
              <p:nvPr/>
            </p:nvSpPr>
            <p:spPr>
              <a:xfrm>
                <a:off x="539496" y="1233469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（2024·广西桂林·模拟）用下列各组物质进行实验，能验证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三种金属活动性强弱的是(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7_BD.17_1#d507685c9?vaa=1&amp;vcp=1&amp;vis=1&amp;pid=6292c4e56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33469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25" r="3" b="-56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7_AN.18_1#d507685c9.bracket?vaa=1&amp;vcp=1&amp;vis=1&amp;pid=6292c4e56&amp;color=0,0,0&amp;vpa=6&amp;vtp=1&amp;vaab=1"/>
          <p:cNvSpPr/>
          <p:nvPr/>
        </p:nvSpPr>
        <p:spPr>
          <a:xfrm>
            <a:off x="5124990" y="186783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BD.17_2#d507685c9.choices?vaa=1&amp;vcp=1&amp;vis=1&amp;pid=6292c4e56&amp;color=0,0,0&amp;vtp=1&amp;vaab=1&amp;bbb=1"/>
              <p:cNvSpPr/>
              <p:nvPr/>
            </p:nvSpPr>
            <p:spPr>
              <a:xfrm>
                <a:off x="539496" y="2445176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56629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、稀硫酸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  <a:tabLst>
                    <a:tab pos="5662930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BD.17_2#d507685c9.choices?vaa=1&amp;vcp=1&amp;vis=1&amp;pid=6292c4e56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45176"/>
                <a:ext cx="1110996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3" t="-35" r="3" b="-56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19_1#78116b7c5?vaa=1&amp;vcp=1&amp;vis=1&amp;pid=6292c4e56&amp;color=0,0,0&amp;vtp=1&amp;vaab=1&amp;bt=1&amp;bbb=1&amp;hb=1"/>
              <p:cNvSpPr/>
              <p:nvPr/>
            </p:nvSpPr>
            <p:spPr>
              <a:xfrm>
                <a:off x="539496" y="1278096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下列各组试剂不能用来验证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三种金属活动性强弱的是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BD.19_1#78116b7c5?vaa=1&amp;vcp=1&amp;vis=1&amp;pid=6292c4e5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78096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40" r="3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1_1#78116b7c5.bracket?vaa=1&amp;vcp=1&amp;vis=1&amp;pid=6292c4e56&amp;color=0,0,0&amp;vpa=7&amp;vtp=1&amp;vaab=1"/>
          <p:cNvSpPr/>
          <p:nvPr/>
        </p:nvSpPr>
        <p:spPr>
          <a:xfrm>
            <a:off x="816515" y="191246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19_2#78116b7c5.choices?vaa=1&amp;vcp=1&amp;vis=1&amp;pid=6292c4e56&amp;color=0,0,0&amp;vtp=1&amp;vaab=1&amp;bbb=1"/>
              <p:cNvSpPr/>
              <p:nvPr/>
            </p:nvSpPr>
            <p:spPr>
              <a:xfrm>
                <a:off x="539496" y="2479897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、稀硫酸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BD.19_2#78116b7c5.choices?vaa=1&amp;vcp=1&amp;vis=1&amp;pid=6292c4e56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79897"/>
                <a:ext cx="11109960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3" t="-9" r="3" b="-27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_7#d0cae1c6a?vcp=1&amp;pid=6292c4e56&amp;color=0,0,0&amp;vtp=1&amp;vaab=1&amp;bt=1&amp;bbb=1"/>
          <p:cNvSpPr/>
          <p:nvPr/>
        </p:nvSpPr>
        <p:spPr>
          <a:xfrm>
            <a:off x="510286" y="287550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提醒：请完成微专题4备考练习</a:t>
            </a:r>
            <a:endParaRPr lang="en-US" altLang="zh-CN" sz="28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1080678b.fixed?vcp=1&amp;pid=6ebdc435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微专题4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金属活动性顺序的判断及验证</a:t>
            </a:r>
            <a:endParaRPr lang="en-US" altLang="zh-CN" sz="4000" dirty="0"/>
          </a:p>
        </p:txBody>
      </p:sp>
      <p:sp>
        <p:nvSpPr>
          <p:cNvPr id="3" name="C_4_BD#f1080678b.fixed?vcp=1&amp;pid=6ebdc435f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微专题4备考练习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09204be6?vcp=1&amp;pid=f1080678b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达标练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6_BD.21_1#f7a2f6ed5?vaa=1&amp;vcp=1&amp;vis=1&amp;pid=609204be6&amp;color=0,0,0&amp;vtp=1&amp;vaab=1&amp;bbb=1&amp;hb=1"/>
              <p:cNvSpPr/>
              <p:nvPr/>
            </p:nvSpPr>
            <p:spPr>
              <a:xfrm>
                <a:off x="539496" y="126724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小伟探究金属的活动性时发现：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Y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都能与稀硫酸反应放出氢气而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Z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不能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Y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的盐溶液中置换出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则它们的金属活动顺序为(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6_BD.21_1#f7a2f6ed5?vaa=1&amp;vcp=1&amp;vis=1&amp;pid=609204be6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35" r="3" b="-56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6_AN.22_1#f7a2f6ed5.bracket?vaa=1&amp;vcp=1&amp;vis=1&amp;pid=609204be6&amp;color=0,0,0&amp;vpa=8&amp;vtp=1&amp;vaab=1"/>
          <p:cNvSpPr/>
          <p:nvPr/>
        </p:nvSpPr>
        <p:spPr>
          <a:xfrm>
            <a:off x="10316114" y="19016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BD.21_2#f7a2f6ed5.choices?vaa=1&amp;vcp=1&amp;vis=1&amp;pid=609204be6&amp;color=0,0,0&amp;vtp=1&amp;vaab=1&amp;bbb=1"/>
              <p:cNvSpPr/>
              <p:nvPr/>
            </p:nvSpPr>
            <p:spPr>
              <a:xfrm>
                <a:off x="539496" y="2477561"/>
                <a:ext cx="11109960" cy="12029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56629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Y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)&gt;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Z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Y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)&gt;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Z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  <a:tabLst>
                    <a:tab pos="5662930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Z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)&gt;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Y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Y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)&gt;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Z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6_BD.21_2#f7a2f6ed5.choices?vaa=1&amp;vcp=1&amp;vis=1&amp;pid=609204be6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77561"/>
                <a:ext cx="11109960" cy="1202944"/>
              </a:xfrm>
              <a:prstGeom prst="rect">
                <a:avLst/>
              </a:prstGeom>
              <a:blipFill rotWithShape="1">
                <a:blip r:embed="rId4"/>
                <a:stretch>
                  <a:fillRect l="-3" t="-35" r="3" b="-65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d77c1b6cb.fixed?vcp=1&amp;pid=851503722&amp;color=146,208,80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d77c1b6cb.fixed?vcp=1&amp;pid=85150372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中考基础过关</a:t>
            </a:r>
            <a:endParaRPr lang="en-US" altLang="zh-CN" sz="4800" dirty="0"/>
          </a:p>
        </p:txBody>
      </p:sp>
      <p:sp>
        <p:nvSpPr>
          <p:cNvPr id="4" name="C_2#d77c1b6cb.fixed?vcp=1&amp;pid=85150372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第二部分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物质的性质与应用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23_1#c7b2dc020?sp=1&amp;vaa=1&amp;vcp=1&amp;vis=1&amp;pid=609204be6&amp;color=0,0,0&amp;vtp=1&amp;vaab=1&amp;bt=1&amp;bbb=1&amp;hb=1"/>
              <p:cNvSpPr/>
              <p:nvPr/>
            </p:nvSpPr>
            <p:spPr>
              <a:xfrm>
                <a:off x="539496" y="185674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（2023·湖南永州·中考）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Y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Z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三种金属相互之间的反应关系如下：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Y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YSO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Z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不反应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②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Z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XNO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Z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Y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Z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三种金属的活动性由强到弱的顺序为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6_BD.23_1#c7b2dc020?sp=1&amp;vaa=1&amp;vcp=1&amp;vis=1&amp;pid=609204be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56740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r="-1153" b="-85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24_1#c7b2dc020.bracket?vaa=1&amp;vcp=1&amp;vis=1&amp;pid=609204be6&amp;color=0,0,0&amp;vpa=9&amp;vtp=1&amp;vaab=1"/>
          <p:cNvSpPr/>
          <p:nvPr/>
        </p:nvSpPr>
        <p:spPr>
          <a:xfrm>
            <a:off x="7814214" y="378650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23_2#c7b2dc020.choices?vaa=1&amp;vcp=1&amp;vis=1&amp;pid=609204be6&amp;color=0,0,0&amp;vtp=1&amp;vaab=1&amp;bbb=1"/>
              <p:cNvSpPr/>
              <p:nvPr/>
            </p:nvSpPr>
            <p:spPr>
              <a:xfrm>
                <a:off x="539496" y="4416806"/>
                <a:ext cx="11109960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  <a:tabLst>
                    <a:tab pos="2850515" algn="l"/>
                    <a:tab pos="5662930" algn="l"/>
                    <a:tab pos="8475345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Y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Z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Z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Y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Y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Z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Y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Z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6_BD.23_2#c7b2dc020.choices?vaa=1&amp;vcp=1&amp;vis=1&amp;pid=609204be6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416806"/>
                <a:ext cx="11109960" cy="555244"/>
              </a:xfrm>
              <a:prstGeom prst="rect">
                <a:avLst/>
              </a:prstGeom>
              <a:blipFill rotWithShape="1">
                <a:blip r:embed="rId4"/>
                <a:stretch>
                  <a:fillRect l="-3" t="-69" r="3" b="-142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25_1#99eb45875?vaa=1&amp;vcp=1&amp;vis=1&amp;pid=609204be6&amp;color=0,0,0&amp;mp=1&amp;vtp=1&amp;vaab=1&amp;bt=1&amp;bbb=1&amp;hb=1"/>
              <p:cNvSpPr/>
              <p:nvPr/>
            </p:nvSpPr>
            <p:spPr>
              <a:xfrm>
                <a:off x="539496" y="2176526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下列四个实验中只需要完成三个就可以证明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Zn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三种金属的活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动性顺序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其中不必进行的实验是(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6_BD.25_1#99eb45875?vaa=1&amp;vcp=1&amp;vis=1&amp;pid=609204be6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76526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32" r="-334" b="-56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26_1#99eb45875.bracket?vaa=1&amp;vcp=1&amp;vis=1&amp;pid=609204be6&amp;color=0,0,0&amp;mp=1&amp;vpa=10&amp;vtp=1&amp;vaab=1"/>
          <p:cNvSpPr/>
          <p:nvPr/>
        </p:nvSpPr>
        <p:spPr>
          <a:xfrm>
            <a:off x="6150515" y="281089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25_2#99eb45875.choices?vaa=1&amp;vcp=1&amp;vis=1&amp;pid=609204be6&amp;color=0,0,0&amp;vtp=1&amp;vaab=1&amp;bbb=1"/>
          <p:cNvSpPr/>
          <p:nvPr/>
        </p:nvSpPr>
        <p:spPr>
          <a:xfrm>
            <a:off x="539496" y="345598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.将锌片放入稀硫酸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.将铜片放入稀硫酸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C.将铜片放入硝酸银溶液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.将锌片放入硝酸银溶液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27_1#44c6c7c95?vaa=1&amp;vcp=1&amp;vis=1&amp;pid=609204be6&amp;color=0,0,0&amp;vtp=1&amp;vaab=1&amp;bt=1&amp;bbb=1&amp;hb=1"/>
              <p:cNvSpPr/>
              <p:nvPr/>
            </p:nvSpPr>
            <p:spPr>
              <a:xfrm>
                <a:off x="539496" y="156029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（2024·广西南宁·模拟）某同学欲选用下列几组试剂探究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三种金属的活动性顺序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其中不能达到目的的是(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6_BD.27_1#44c6c7c95?vaa=1&amp;vcp=1&amp;vis=1&amp;pid=609204be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60290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8" r="3" b="-57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28_1#44c6c7c95.bracket?vaa=1&amp;vcp=1&amp;vis=1&amp;pid=609204be6&amp;color=0,0,0&amp;vpa=11&amp;vtp=1&amp;vaab=1"/>
          <p:cNvSpPr/>
          <p:nvPr/>
        </p:nvSpPr>
        <p:spPr>
          <a:xfrm>
            <a:off x="8284114" y="219465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27_2#44c6c7c95.choices?vaa=1&amp;vcp=1&amp;vis=1&amp;pid=609204be6&amp;color=0,0,0&amp;vtp=1&amp;vaab=1&amp;bbb=1"/>
              <p:cNvSpPr/>
              <p:nvPr/>
            </p:nvSpPr>
            <p:spPr>
              <a:xfrm>
                <a:off x="539496" y="2766663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、稀硫酸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6_BD.27_2#44c6c7c95.choices?vaa=1&amp;vcp=1&amp;vis=1&amp;pid=609204be6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66663"/>
                <a:ext cx="11109960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3" t="-24" r="3" b="-2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29_1#3311784de?vaa=1&amp;vcp=1&amp;vis=1&amp;pid=609204be6&amp;color=0,0,0&amp;vtp=1&amp;vaab=1&amp;bt=1&amp;bbb=1&amp;hb=1"/>
              <p:cNvSpPr/>
              <p:nvPr/>
            </p:nvSpPr>
            <p:spPr>
              <a:xfrm>
                <a:off x="539496" y="189938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（2024·重庆·中考）锂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Li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离子电池应用广泛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，有利于电动汽车的不断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发展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BD.29_1#3311784de?vaa=1&amp;vcp=1&amp;vis=1&amp;pid=609204be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99380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8" r="-299" b="-57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BD.30_1#96a0a8aa7?vaa=1&amp;vcp=1&amp;vis=1&amp;pid=3311784de&amp;color=0,0,0&amp;vtp=1&amp;vaab=1&amp;bbb=1"/>
              <p:cNvSpPr/>
              <p:nvPr/>
            </p:nvSpPr>
            <p:spPr>
              <a:xfrm>
                <a:off x="539496" y="3105753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Li</m:t>
                    </m:r>
                  </m:oMath>
                </a14:m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填“得到”或“失去”）电子变成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Li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（2）锂离子电池中含有铝箔，通常由铝锭打造而成，说明铝具有良好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性。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7_BD.30_1#96a0a8aa7?vaa=1&amp;vcp=1&amp;vis=1&amp;pid=3311784de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05753"/>
                <a:ext cx="11109960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3" t="-33" r="3" b="-3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AN.1_1#96a0a8aa7.blank?vaa=1&amp;vcp=1&amp;vis=1&amp;pid=3311784de&amp;color=0,0,0&amp;vpa=12&amp;vtp=1&amp;vaab=1&amp;bbb=1"/>
          <p:cNvSpPr/>
          <p:nvPr/>
        </p:nvSpPr>
        <p:spPr>
          <a:xfrm>
            <a:off x="1727739" y="3075273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失去</a:t>
            </a:r>
            <a:endParaRPr lang="en-US" altLang="zh-CN" sz="2800" dirty="0"/>
          </a:p>
        </p:txBody>
      </p:sp>
      <p:sp>
        <p:nvSpPr>
          <p:cNvPr id="6" name="QB_7_AN.33_1#96a0a8aa7.blank?vaa=1&amp;vcp=1&amp;vis=1&amp;pid=3311784de&amp;color=0,0,0&amp;vpa=13&amp;vtp=1&amp;vaab=1&amp;bbb=1"/>
          <p:cNvSpPr/>
          <p:nvPr/>
        </p:nvSpPr>
        <p:spPr>
          <a:xfrm>
            <a:off x="905415" y="4349718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延展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34_1#fe1a8145d?sp=1&amp;vaa=1&amp;vcp=1&amp;vis=1&amp;pid=3311784de&amp;color=0,0,0&amp;vtp=1&amp;vaab=1&amp;bt=1&amp;bbb=1&amp;hb=1"/>
              <p:cNvSpPr/>
              <p:nvPr/>
            </p:nvSpPr>
            <p:spPr>
              <a:xfrm>
                <a:off x="539496" y="1852644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（3）锂离子电池中还含有铜箔，为验证铝和铜的金属活动性顺序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，设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计了如下实验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方案一】将铝片和铜片相互刻画，金属片上出现划痕者更活泼。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方案二】将铝丝和铜丝表面打磨后，同时放入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相同规格的稀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盐酸中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，金属丝表面产生气泡者更活泼。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34_1#fe1a8145d?sp=1&amp;vaa=1&amp;vcp=1&amp;vis=1&amp;pid=3311784d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52644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1" r="-568" b="-2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34_2#fe1a8145d?vaa=1&amp;vcp=1&amp;vis=1&amp;pid=3311784de&amp;color=0,0,0&amp;mp=1&amp;vtp=1&amp;vaab=1&amp;bt=1&amp;bbb=1&amp;hb=1"/>
              <p:cNvSpPr/>
              <p:nvPr/>
            </p:nvSpPr>
            <p:spPr>
              <a:xfrm>
                <a:off x="539496" y="2179034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【方案三】将铝丝和铜丝表面打磨后，同时放入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相同规格的硝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酸银溶液中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，金属丝表面有银白色物质析出者更活泼。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以上方案中，你认为能达到实验目的的是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（填方案序号），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该方案中发生反应的化学方程式为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34_2#fe1a8145d?vaa=1&amp;vcp=1&amp;vis=1&amp;pid=3311784de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79034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4" r="-3312" b="-27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35_1#fe1a8145d.blank?vaa=1&amp;vcp=1&amp;vis=1&amp;pid=3311784de&amp;color=0,0,0&amp;mp=1&amp;vpa=14&amp;vtp=1&amp;vaab=1&amp;bbb=1"/>
          <p:cNvSpPr/>
          <p:nvPr/>
        </p:nvSpPr>
        <p:spPr>
          <a:xfrm>
            <a:off x="7661814" y="3443954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方案二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N.36_1#fe1a8145d.blank?vaa=1&amp;vcp=1&amp;vis=1&amp;pid=3311784de&amp;color=0,0,0&amp;mp=1&amp;vpa=15&amp;vtp=1&amp;vaab=1&amp;bbb=1"/>
              <p:cNvSpPr/>
              <p:nvPr/>
            </p:nvSpPr>
            <p:spPr>
              <a:xfrm>
                <a:off x="5897309" y="4206017"/>
                <a:ext cx="459473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Al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+6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HCl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AlCl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+3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7_AN.36_1#fe1a8145d.blank?vaa=1&amp;vcp=1&amp;vis=1&amp;pid=3311784de&amp;color=0,0,0&amp;mp=1&amp;vpa=1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7309" y="4206017"/>
                <a:ext cx="4594733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1" t="-102" r="12" b="-70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621adfbd?vcp=1&amp;pid=f1080678b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提分练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6_BD.37_1#8f850dc87?vaa=1&amp;vcp=1&amp;vis=1&amp;pid=7621adfbd&amp;color=0,0,0&amp;vtp=1&amp;vaab=1&amp;bbb=1&amp;hb=1"/>
              <p:cNvSpPr/>
              <p:nvPr/>
            </p:nvSpPr>
            <p:spPr>
              <a:xfrm>
                <a:off x="539496" y="126724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（2024·广西来宾·模拟）已知：某二价金属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在常温下能与空气中的氧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气反应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，而金属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Y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Z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不能；将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Y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Z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分别投入稀盐酸中，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Y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溶解并产生气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Z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无变化。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下列说法正确的是(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6_BD.37_1#8f850dc87?vaa=1&amp;vcp=1&amp;vis=1&amp;pid=7621adfb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2" r="-65" b="-36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6_AN.38_1#8f850dc87.bracket?vaa=1&amp;vcp=1&amp;vis=1&amp;pid=7621adfbd&amp;color=0,0,0&amp;vpa=16&amp;vtp=1&amp;vaab=1"/>
          <p:cNvSpPr/>
          <p:nvPr/>
        </p:nvSpPr>
        <p:spPr>
          <a:xfrm>
            <a:off x="5985415" y="25493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BD.37_2#8f850dc87.choices?vaa=1&amp;vcp=1&amp;vis=1&amp;pid=7621adfbd&amp;color=0,0,0&amp;vtp=1&amp;vaab=1&amp;bbb=1"/>
              <p:cNvSpPr/>
              <p:nvPr/>
            </p:nvSpPr>
            <p:spPr>
              <a:xfrm>
                <a:off x="539496" y="3118276"/>
                <a:ext cx="11109960" cy="24983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A.自然界中很容易找到单质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Z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Y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从它的盐溶液中置换出来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的硝酸盐化学式可表示为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.三种金属的活动性顺序：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Y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Z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6_BD.37_2#8f850dc87.choices?vaa=1&amp;vcp=1&amp;vis=1&amp;pid=7621adfbd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18276"/>
                <a:ext cx="11109960" cy="2498344"/>
              </a:xfrm>
              <a:prstGeom prst="rect">
                <a:avLst/>
              </a:prstGeom>
              <a:blipFill rotWithShape="1">
                <a:blip r:embed="rId4"/>
                <a:stretch>
                  <a:fillRect l="-3" t="-17" r="3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39_1#9773f6074?sp=1&amp;vaa=1&amp;vcp=1&amp;vis=1&amp;pid=7621adfbd&amp;color=0,0,0&amp;vtp=1&amp;vaab=1&amp;bt=1&amp;bbb=1&amp;hb=1"/>
              <p:cNvSpPr/>
              <p:nvPr/>
            </p:nvSpPr>
            <p:spPr>
              <a:xfrm>
                <a:off x="539496" y="1582642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7.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（2023·青海·中考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）基于实验事实进行证据推理及形成结论是科学探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究的重要方法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。化学兴趣小组的同学为探究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R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三种金属的活动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性顺序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，进行了下列探究活动。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6_BD.39_1#9773f6074?sp=1&amp;vaa=1&amp;vcp=1&amp;vis=1&amp;pid=7621adfb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82642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2" r="3" b="-3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6_BD.39_2#9773f6074?sp=1&amp;vaa=1&amp;vcp=1&amp;vis=1&amp;pid=7621adfbd&amp;color=0,0,0&amp;vtp=1&amp;vaab=1&amp;bbb=1"/>
              <p:cNvSpPr/>
              <p:nvPr/>
            </p:nvSpPr>
            <p:spPr>
              <a:xfrm>
                <a:off x="539496" y="3498564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（1）【查阅教材】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的金属活动性比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强。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O_6_BD.39_2#9773f6074?sp=1&amp;vaa=1&amp;vcp=1&amp;vis=1&amp;pid=7621adfbd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98564"/>
                <a:ext cx="11109960" cy="553657"/>
              </a:xfrm>
              <a:prstGeom prst="rect">
                <a:avLst/>
              </a:prstGeom>
              <a:blipFill rotWithShape="1">
                <a:blip r:embed="rId4"/>
                <a:stretch>
                  <a:fillRect l="-3" t="-63" r="3" b="-123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40_1#b0b6b6b97?vaa=1&amp;vcp=1&amp;vis=1&amp;pid=9773f6074&amp;color=0,0,0&amp;vtp=1&amp;vaab=1&amp;bbb=1&amp;hb=1"/>
              <p:cNvSpPr/>
              <p:nvPr/>
            </p:nvSpPr>
            <p:spPr>
              <a:xfrm>
                <a:off x="539496" y="4054951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（2）【提出假设】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R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三种金属的活动性由强到弱的顺序可能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R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②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R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；③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7_BD.40_1#b0b6b6b97?vaa=1&amp;vcp=1&amp;vis=1&amp;pid=9773f6074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54951"/>
                <a:ext cx="11109960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3" t="-40" r="3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41_1#b0b6b6b97.blank?vaa=1&amp;vcp=1&amp;vis=1&amp;pid=9773f6074&amp;color=0,0,0&amp;vpa=17&amp;vtp=1&amp;vaab=1&amp;bbb=1"/>
              <p:cNvSpPr/>
              <p:nvPr/>
            </p:nvSpPr>
            <p:spPr>
              <a:xfrm>
                <a:off x="6462458" y="4768056"/>
                <a:ext cx="1873250" cy="41852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R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41_1#b0b6b6b97.blank?vaa=1&amp;vcp=1&amp;vis=1&amp;pid=9773f6074&amp;color=0,0,0&amp;vpa=17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62458" y="4768056"/>
                <a:ext cx="1873250" cy="418529"/>
              </a:xfrm>
              <a:prstGeom prst="rect">
                <a:avLst/>
              </a:prstGeom>
              <a:blipFill rotWithShape="1">
                <a:blip r:embed="rId6"/>
                <a:stretch>
                  <a:fillRect l="-3" t="-114" r="3" b="-91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2_1#3f0bb1adf?sp=1&amp;vaa=1&amp;vcp=1&amp;vis=1&amp;pid=9773f6074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（3）【实验过程】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9" name="QB_7_BD.42_2#3f0bb1adf?colgroup=7,12,8&amp;vaa=1&amp;vcp=1&amp;vis=1&amp;pid=9773f6074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236009"/>
              <a:ext cx="11073384" cy="3172524"/>
            </p:xfrm>
            <a:graphic>
              <a:graphicData uri="http://schemas.openxmlformats.org/drawingml/2006/table">
                <a:tbl>
                  <a:tblPr/>
                  <a:tblGrid>
                    <a:gridCol w="283464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8371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40156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63296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0"/>
                            </a:lnSpc>
                          </a:pPr>
                          <a:r>
                            <a:rPr lang="en-US" altLang="zh-CN" sz="12300" b="0" i="0" kern="0" spc="-9990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__________________________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试管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中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试管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b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中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_________________________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假设②正确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9" name="QB_7_BD.42_2#3f0bb1adf?colgroup=7,12,8&amp;vaa=1&amp;vcp=1&amp;vis=1&amp;pid=9773f6074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236009"/>
              <a:ext cx="11073384" cy="3172524"/>
            </p:xfrm>
            <a:graphic>
              <a:graphicData uri="http://schemas.openxmlformats.org/drawingml/2006/table">
                <a:tbl>
                  <a:tblPr/>
                  <a:tblGrid>
                    <a:gridCol w="2834640"/>
                    <a:gridCol w="4837176"/>
                    <a:gridCol w="3401568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7940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0"/>
                            </a:lnSpc>
                          </a:pPr>
                          <a:r>
                            <a:rPr lang="en-US" altLang="zh-CN" sz="12300" b="0" i="0" kern="0" spc="-9990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__________________________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假设②正确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4" name="QB_7_BD.42_3#3f0bb1adf.table_image?iti=6&amp;tii=1&amp;vaa=1&amp;vcp=1&amp;vis=1&amp;pid=9773f607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2728" y="1853515"/>
            <a:ext cx="1408176" cy="1847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7_BD.42_4#3f0bb1adf.table_image?iti=6&amp;tii=2&amp;vaa=1&amp;vcp=1&amp;vis=1&amp;pid=9773f6074&amp;color=0,0,0&amp;vtp=1&amp;vaab=1&amp;bbb=1"/>
          <p:cNvSpPr/>
          <p:nvPr/>
        </p:nvSpPr>
        <p:spPr>
          <a:xfrm>
            <a:off x="1649635" y="3827603"/>
            <a:ext cx="614362" cy="9042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B_7_AN.1_1#3f0bb1adf.blank?vaa=1&amp;vcp=1&amp;vis=1&amp;pid=9773f6074&amp;color=0,0,0&amp;vpa=18&amp;vtp=1&amp;vaab=1&amp;bbb=1"/>
          <p:cNvSpPr/>
          <p:nvPr/>
        </p:nvSpPr>
        <p:spPr>
          <a:xfrm>
            <a:off x="4683592" y="2535124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无明显现象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AN.2_1#3f0bb1adf.blank?vaa=1&amp;vcp=1&amp;vis=1&amp;pid=9773f6074&amp;color=0,0,0&amp;vpa=19&amp;vtp=1&amp;vaab=1&amp;bbb=1"/>
              <p:cNvSpPr/>
              <p:nvPr/>
            </p:nvSpPr>
            <p:spPr>
              <a:xfrm>
                <a:off x="3508842" y="3129198"/>
                <a:ext cx="4391025" cy="4107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金属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R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表面有红色固体析出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QB_7_AN.2_1#3f0bb1adf.blank?vaa=1&amp;vcp=1&amp;vis=1&amp;pid=9773f6074&amp;color=0,0,0&amp;vpa=1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8842" y="3129198"/>
                <a:ext cx="4391025" cy="410782"/>
              </a:xfrm>
              <a:prstGeom prst="rect">
                <a:avLst/>
              </a:prstGeom>
              <a:blipFill rotWithShape="1">
                <a:blip r:embed="rId5"/>
                <a:stretch>
                  <a:fillRect l="-11" t="-135" r="11" b="-49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7_BD.45_1#a191459c7?vaa=1&amp;vcp=1&amp;vis=1&amp;pid=9773f6074&amp;color=0,0,0&amp;vtp=1&amp;vaab=1&amp;bbb=1&amp;hb=1"/>
          <p:cNvSpPr/>
          <p:nvPr/>
        </p:nvSpPr>
        <p:spPr>
          <a:xfrm>
            <a:off x="539496" y="453800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（4）【拓展研究】若要用实验证明锌的金属活动性比铜强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，可用锌片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与某种盐溶液反应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写出可采用的反应的化学方程式：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任写一种）。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7_AN.46_1#a191459c7.blank?vaa=1&amp;vcp=1&amp;vis=1&amp;pid=9773f6074&amp;color=0,0,0&amp;vpa=20&amp;vtp=1&amp;vaab=1&amp;bbb=1&amp;hb=1"/>
              <p:cNvSpPr/>
              <p:nvPr/>
            </p:nvSpPr>
            <p:spPr>
              <a:xfrm>
                <a:off x="539496" y="5147609"/>
                <a:ext cx="11109960" cy="114579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4835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                  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Zn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ZnSO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9" name="QB_7_AN.46_1#a191459c7.blank?vaa=1&amp;vcp=1&amp;vis=1&amp;pid=9773f6074&amp;color=0,0,0&amp;vpa=2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147609"/>
                <a:ext cx="11109960" cy="1145794"/>
              </a:xfrm>
              <a:prstGeom prst="rect">
                <a:avLst/>
              </a:prstGeom>
              <a:blipFill rotWithShape="1">
                <a:blip r:embed="rId6"/>
                <a:stretch>
                  <a:fillRect l="-3" t="-26" r="3" b="-71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9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47_1#7c5bb7db0?vaa=1&amp;vcp=1&amp;vis=1&amp;pid=7621adfbd&amp;color=0,0,0&amp;vtp=1&amp;vaab=1&amp;bt=1&amp;bbb=1&amp;hb=1"/>
          <p:cNvSpPr/>
          <p:nvPr/>
        </p:nvSpPr>
        <p:spPr>
          <a:xfrm>
            <a:off x="539496" y="154355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2024年1月8日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，广西规划建设的最大跨海大桥钦州龙门大桥主航道顺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利合龙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。龙门大桥建成后将推动北部湾经济区高质量发展。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7_BD.48_1#4884871e9?vaa=1&amp;vcp=1&amp;vis=1&amp;pid=7c5bb7db0&amp;color=0,0,0&amp;vtp=1&amp;vaab=1&amp;bbb=1"/>
          <p:cNvSpPr/>
          <p:nvPr/>
        </p:nvSpPr>
        <p:spPr>
          <a:xfrm>
            <a:off x="539496" y="2818765"/>
            <a:ext cx="113712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（1）龙门大桥为钢箱梁悬索桥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。钢和生铁的主要区别是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7_AN.1_1#4884871e9.blank?vaa=1&amp;vcp=1&amp;vis=1&amp;pid=7c5bb7db0&amp;color=0,0,0&amp;vpa=21&amp;vtp=1&amp;vaab=1&amp;bbb=1"/>
          <p:cNvSpPr/>
          <p:nvPr/>
        </p:nvSpPr>
        <p:spPr>
          <a:xfrm>
            <a:off x="9262014" y="2767330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含碳量不同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B_7_BD.50_1#e05da1d3a?vaa=1&amp;vcp=1&amp;vis=1&amp;pid=7c5bb7db0&amp;color=0,0,0&amp;vtp=1&amp;vaab=1&amp;bbb=1&amp;hb=1"/>
          <p:cNvSpPr/>
          <p:nvPr/>
        </p:nvSpPr>
        <p:spPr>
          <a:xfrm>
            <a:off x="539496" y="344824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（2）龙门大桥的索股由镀层为锌铝合金的钢丝组成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。铝的金属活动性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比铁强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，但它的抗腐蚀性能却比铁好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，其原因是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用化学方程式表示）。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51_1#e05da1d3a.blank?vaa=1&amp;vcp=1&amp;vis=1&amp;pid=7c5bb7db0&amp;color=0,0,0&amp;vpa=22&amp;vtp=1&amp;vaab=1&amp;bbb=1"/>
              <p:cNvSpPr/>
              <p:nvPr/>
            </p:nvSpPr>
            <p:spPr>
              <a:xfrm>
                <a:off x="8069008" y="4191698"/>
                <a:ext cx="3255709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Al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7_AN.51_1#e05da1d3a.blank?vaa=1&amp;vcp=1&amp;vis=1&amp;pid=7c5bb7db0&amp;color=0,0,0&amp;vpa=22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69008" y="4191698"/>
                <a:ext cx="3255709" cy="402844"/>
              </a:xfrm>
              <a:prstGeom prst="rect">
                <a:avLst/>
              </a:prstGeom>
              <a:blipFill rotWithShape="1">
                <a:blip r:embed="rId3"/>
                <a:stretch>
                  <a:fillRect l="-2" t="-16" r="4" b="-7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1f0683dd.fixed?vcp=1&amp;pid=6ebdc435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微专题4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金属活动性顺序的判断及验证</a:t>
            </a:r>
            <a:endParaRPr lang="en-US" altLang="zh-CN" sz="4000" dirty="0"/>
          </a:p>
        </p:txBody>
      </p:sp>
      <p:sp>
        <p:nvSpPr>
          <p:cNvPr id="3" name="C_4_BD#51f0683dd.fixed?vcp=1&amp;pid=6ebdc435f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52_1#2987c6d82?sp=1&amp;vaa=1&amp;vcp=1&amp;vis=1&amp;pid=7c5bb7db0&amp;color=0,0,0&amp;vtp=1&amp;vaab=1&amp;bt=1&amp;bbb=1&amp;hb=1"/>
              <p:cNvSpPr/>
              <p:nvPr/>
            </p:nvSpPr>
            <p:spPr>
              <a:xfrm>
                <a:off x="539496" y="110817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（3）某化学兴趣小组的同学设计了以下实验探究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R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四种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金属的活动性顺序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R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为未知金属）。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BD.52_1#2987c6d82?sp=1&amp;vaa=1&amp;vcp=1&amp;vis=1&amp;pid=7c5bb7db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08170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8" r="3" b="-57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52_2#2987c6d82?vaa=1&amp;vcp=1&amp;vis=1&amp;pid=7c5bb7db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4952" y="2441543"/>
            <a:ext cx="6099048" cy="196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53_1#c604fe732?vaa=1&amp;vcp=1&amp;vis=1&amp;pid=2987c6d82&amp;color=0,0,0&amp;vtp=1&amp;vaab=1&amp;bbb=1&amp;hb=1"/>
          <p:cNvSpPr/>
          <p:nvPr/>
        </p:nvSpPr>
        <p:spPr>
          <a:xfrm>
            <a:off x="539496" y="453704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①如图2所示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，烧杯甲中可观察到的现象是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54_1#c604fe732.blank?vaa=1&amp;vcp=1&amp;vis=1&amp;pid=2987c6d82&amp;color=0,0,0&amp;vpa=23&amp;vtp=1&amp;vaab=1&amp;bbb=1&amp;hb=1"/>
          <p:cNvSpPr/>
          <p:nvPr/>
        </p:nvSpPr>
        <p:spPr>
          <a:xfrm>
            <a:off x="539496" y="4506563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铁丝表面有气泡产生，溶液颜色由无色变为浅绿色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，铜丝表面无明显现象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55_1#412f99769?vaa=1&amp;vcp=1&amp;vis=1&amp;pid=2987c6d82&amp;color=0,0,0&amp;vtp=1&amp;vaab=1&amp;bt=1&amp;bbb=1&amp;hb=1"/>
              <p:cNvSpPr/>
              <p:nvPr/>
            </p:nvSpPr>
            <p:spPr>
              <a:xfrm>
                <a:off x="539496" y="1384046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②一段时间后，将两个烧杯中的铁丝替换为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R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丝进行实验，如图3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若烧杯甲中无现象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，烧杯乙中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R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丝表面有红色固体析出，则可得出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R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的活动性由强到弱的顺序为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8_BD.55_1#412f99769?vaa=1&amp;vcp=1&amp;vis=1&amp;pid=2987c6d8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84046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1" r="-500" b="-3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AN.56_1#412f99769.blank?vaa=1&amp;vcp=1&amp;vis=1&amp;pid=2987c6d82&amp;color=0,0,0&amp;vpa=24&amp;vtp=1&amp;vaab=1&amp;bbb=1"/>
              <p:cNvSpPr/>
              <p:nvPr/>
            </p:nvSpPr>
            <p:spPr>
              <a:xfrm>
                <a:off x="6570407" y="2764599"/>
                <a:ext cx="2953449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R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8_AN.56_1#412f99769.blank?vaa=1&amp;vcp=1&amp;vis=1&amp;pid=2987c6d82&amp;color=0,0,0&amp;vpa=2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0407" y="2764599"/>
                <a:ext cx="2953449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2" t="-110" r="4" b="-70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7_BD.55_2#412f99769?vaa=1&amp;vcp=1&amp;vis=1&amp;pid=2987c6d82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34640" y="3370834"/>
            <a:ext cx="6528816" cy="2103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aab0f953?vcp=1&amp;pid=f1080678b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57_1#d2c5d03a4?sp=1&amp;vaa=1&amp;vcp=1&amp;vis=1&amp;pid=0aab0f953&amp;color=0,0,0&amp;vtp=1&amp;vaab=1&amp;bbb=1&amp;h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（2023·宁夏·中考）学习小组的同学在实验室探究铜、锌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、银三种金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属的活动性顺序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设计与实验】同学们设计并进行了图4所示的实验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（实验所用金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属片均已用砂纸打磨过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</a:t>
            </a:r>
            <a:endParaRPr lang="en-US" altLang="zh-CN" sz="2800" dirty="0"/>
          </a:p>
        </p:txBody>
      </p:sp>
      <p:pic>
        <p:nvPicPr>
          <p:cNvPr id="4" name="QO_6_BD.57_2#d2c5d03a4?iti=7&amp;vaa=1&amp;vcp=1&amp;vis=1&amp;pid=0aab0f95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7073" y="3763997"/>
            <a:ext cx="5334806" cy="2265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57_3#d2c5d03a4?iti=7&amp;vaa=1&amp;vcp=1&amp;vis=1&amp;pid=0aab0f953&amp;color=0,0,0&amp;vtp=1&amp;vaab=1&amp;bbb=1"/>
          <p:cNvSpPr/>
          <p:nvPr/>
        </p:nvSpPr>
        <p:spPr>
          <a:xfrm>
            <a:off x="5791868" y="5821280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57_4#d2c5d03a4?vaa=1&amp;vcp=1&amp;vis=1&amp;pid=0aab0f953&amp;color=0,0,0&amp;mp=1&amp;vtp=1&amp;vaab=1&amp;bt=1&amp;bbb=1"/>
          <p:cNvSpPr/>
          <p:nvPr/>
        </p:nvSpPr>
        <p:spPr>
          <a:xfrm>
            <a:off x="539496" y="100406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【解释与结论】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3" name="QO_6_BD.57_5#d2c5d03a4?iti=8&amp;vaa=1&amp;vcp=1&amp;vis=1&amp;pid=0aab0f95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47872" y="1690243"/>
            <a:ext cx="5102352" cy="2167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57_6#d2c5d03a4?iti=8&amp;vaa=1&amp;vcp=1&amp;vis=1&amp;pid=0aab0f953&amp;color=0,0,0&amp;vtp=1&amp;vaab=1&amp;bbb=1"/>
          <p:cNvSpPr/>
          <p:nvPr/>
        </p:nvSpPr>
        <p:spPr>
          <a:xfrm>
            <a:off x="5791867" y="3984371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B_7_BD.58_1#51e8b0f57?vaa=1&amp;vcp=1&amp;vis=1&amp;pid=d2c5d03a4&amp;color=0,0,0&amp;vtp=1&amp;vaab=1&amp;bbb=1&amp;hb=1"/>
          <p:cNvSpPr/>
          <p:nvPr/>
        </p:nvSpPr>
        <p:spPr>
          <a:xfrm>
            <a:off x="539496" y="463353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（1）实验Ⅰ中只有一支试管内有气泡产生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，反应的化学方程式为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59_1#51e8b0f57.blank?vaa=1&amp;vcp=1&amp;vis=1&amp;pid=d2c5d03a4&amp;color=0,0,0&amp;vpa=25&amp;vtp=1&amp;vaab=1&amp;bbb=1"/>
              <p:cNvSpPr/>
              <p:nvPr/>
            </p:nvSpPr>
            <p:spPr>
              <a:xfrm>
                <a:off x="601408" y="5353748"/>
                <a:ext cx="4500372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Zn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ZnSO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7_AN.59_1#51e8b0f57.blank?vaa=1&amp;vcp=1&amp;vis=1&amp;pid=d2c5d03a4&amp;color=0,0,0&amp;vpa=2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408" y="5353748"/>
                <a:ext cx="4500372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1" t="-16" r="4" b="-7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60_1#9920b60d4?vaa=1&amp;vcp=1&amp;vis=1&amp;pid=d2c5d03a4&amp;color=0,0,0&amp;vtp=1&amp;vaab=1&amp;bt=1&amp;bbb=1&amp;hb=1"/>
          <p:cNvSpPr/>
          <p:nvPr/>
        </p:nvSpPr>
        <p:spPr>
          <a:xfrm>
            <a:off x="539496" y="95970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（2）实验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Ⅱ中的实验现象是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_1#9920b60d4.blank?vaa=1&amp;vcp=1&amp;vis=1&amp;pid=d2c5d03a4&amp;color=0,0,0&amp;vpa=26&amp;vtp=1&amp;vaab=1&amp;bbb=1&amp;hb=1"/>
          <p:cNvSpPr/>
          <p:nvPr/>
        </p:nvSpPr>
        <p:spPr>
          <a:xfrm>
            <a:off x="539496" y="929227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铜片表面有灰白色固体生成，溶液由无色变为蓝色</a:t>
            </a:r>
            <a:endParaRPr lang="en-US" altLang="zh-CN" sz="2800" dirty="0"/>
          </a:p>
        </p:txBody>
      </p:sp>
      <p:pic>
        <p:nvPicPr>
          <p:cNvPr id="4" name="QO_6_BD.60_2#9920b60d4?iti=9&amp;vaa=1&amp;vcp=1&amp;vis=1&amp;pid=d2c5d03a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83280" y="2288508"/>
            <a:ext cx="5431536" cy="230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60_3#9920b60d4?iti=9&amp;vaa=1&amp;vcp=1&amp;vis=1&amp;pid=d2c5d03a4&amp;color=0,0,0&amp;vtp=1&amp;vaab=1&amp;bbb=1"/>
          <p:cNvSpPr/>
          <p:nvPr/>
        </p:nvSpPr>
        <p:spPr>
          <a:xfrm>
            <a:off x="5791867" y="4719796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</a:t>
            </a:r>
            <a:endParaRPr lang="en-US" altLang="zh-CN" sz="2800" dirty="0"/>
          </a:p>
        </p:txBody>
      </p:sp>
      <p:sp>
        <p:nvSpPr>
          <p:cNvPr id="6" name="QB_7_BD.62_1#becf90ad0?vaa=1&amp;vcp=1&amp;vis=1&amp;pid=d2c5d03a4&amp;color=0,0,0&amp;vtp=1&amp;vaab=1&amp;bbb=1"/>
          <p:cNvSpPr/>
          <p:nvPr/>
        </p:nvSpPr>
        <p:spPr>
          <a:xfrm>
            <a:off x="539496" y="536368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）上述实验涉及的基本反应类型是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7_AN.63_1#becf90ad0.blank?vaa=1&amp;vcp=1&amp;vis=1&amp;pid=d2c5d03a4&amp;color=0,0,0&amp;vpa=27&amp;vtp=1&amp;vaab=1&amp;bbb=1"/>
          <p:cNvSpPr/>
          <p:nvPr/>
        </p:nvSpPr>
        <p:spPr>
          <a:xfrm>
            <a:off x="6417214" y="5312251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置换反应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7e3342eee?sp=1&amp;vcp=1&amp;vis=1&amp;pid=d2c5d03a4&amp;color=0,0,0&amp;vtp=1&amp;vaab=1&amp;bt=1&amp;bbb=1"/>
          <p:cNvSpPr/>
          <p:nvPr/>
        </p:nvSpPr>
        <p:spPr>
          <a:xfrm>
            <a:off x="539496" y="103679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（4）由上述实验得出三种金属的活动性由强到弱的顺序是锌、铜、银。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反思与交流】</a:t>
            </a:r>
            <a:endParaRPr lang="en-US" altLang="zh-CN" sz="2800" dirty="0"/>
          </a:p>
        </p:txBody>
      </p:sp>
      <p:pic>
        <p:nvPicPr>
          <p:cNvPr id="3" name="QO_6_BD.63_2#7e3342eee?iti=10&amp;vaa=1&amp;vcp=1&amp;vis=1&amp;pid=d2c5d03a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71216" y="2365597"/>
            <a:ext cx="6455664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63_3#7e3342eee?iti=10&amp;vaa=1&amp;vcp=1&amp;vis=1&amp;pid=d2c5d03a4&amp;color=0,0,0&amp;vtp=1&amp;vaab=1&amp;bbb=1"/>
          <p:cNvSpPr/>
          <p:nvPr/>
        </p:nvSpPr>
        <p:spPr>
          <a:xfrm>
            <a:off x="5791867" y="5235797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64_1#731656f26?vaa=1&amp;vcp=1&amp;vis=1&amp;pid=d2c5d03a4&amp;color=0,0,0&amp;vtp=1&amp;vaab=1&amp;bt=1&amp;bbb=1&amp;hb=1"/>
          <p:cNvSpPr/>
          <p:nvPr/>
        </p:nvSpPr>
        <p:spPr>
          <a:xfrm>
            <a:off x="539496" y="106676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请你另外设计一个实验方案验证这三种金属的活动性顺序：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写出所用试剂即可）。</a:t>
            </a:r>
            <a:endParaRPr lang="en-US" altLang="zh-CN" sz="2800" dirty="0"/>
          </a:p>
        </p:txBody>
      </p:sp>
      <p:sp>
        <p:nvSpPr>
          <p:cNvPr id="3" name="QB_7_AN.65_1#731656f26.blank?vaa=1&amp;vcp=1&amp;vis=1&amp;pid=d2c5d03a4&amp;color=0,0,0&amp;vpa=28&amp;vtp=1&amp;vaab=1&amp;bbb=1&amp;hb=1"/>
          <p:cNvSpPr/>
          <p:nvPr/>
        </p:nvSpPr>
        <p:spPr>
          <a:xfrm>
            <a:off x="539496" y="1036288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锌、硫酸铜溶液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、银</a:t>
            </a:r>
            <a:endParaRPr lang="en-US" altLang="zh-CN" sz="2800" dirty="0"/>
          </a:p>
        </p:txBody>
      </p:sp>
      <p:pic>
        <p:nvPicPr>
          <p:cNvPr id="4" name="QO_6_BD.64_2#731656f26?iti=11&amp;vaa=1&amp;vcp=1&amp;vis=1&amp;pid=d2c5d03a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71216" y="2395569"/>
            <a:ext cx="6446520" cy="273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64_3#731656f26?iti=11&amp;vaa=1&amp;vcp=1&amp;vis=1&amp;pid=d2c5d03a4&amp;color=0,0,0&amp;vtp=1&amp;vaab=1&amp;bbb=1"/>
          <p:cNvSpPr/>
          <p:nvPr/>
        </p:nvSpPr>
        <p:spPr>
          <a:xfrm>
            <a:off x="5787295" y="5256625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66_1#17ac6ef7c?vaa=1&amp;vcp=1&amp;vis=1&amp;pid=d2c5d03a4&amp;color=0,0,0&amp;vtp=1&amp;vaab=1&amp;bt=1&amp;bbb=1&amp;hb=1"/>
              <p:cNvSpPr/>
              <p:nvPr/>
            </p:nvSpPr>
            <p:spPr>
              <a:xfrm>
                <a:off x="539496" y="71701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（6）某同学又取了金属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放入试管中，向其中滴加稀硫酸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，发现有气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泡产生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，请你推测：金属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填“能”或“不能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”）与硫酸铜溶液发生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化学反应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66_1#17ac6ef7c?vaa=1&amp;vcp=1&amp;vis=1&amp;pid=d2c5d03a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1701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5" r="3" b="-37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67_1#17ac6ef7c.blank?vaa=1&amp;vcp=1&amp;vis=1&amp;pid=d2c5d03a4&amp;color=0,0,0&amp;vpa=29&amp;vtp=1&amp;vaab=1"/>
          <p:cNvSpPr/>
          <p:nvPr/>
        </p:nvSpPr>
        <p:spPr>
          <a:xfrm>
            <a:off x="4751927" y="133423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</a:t>
            </a:r>
            <a:endParaRPr lang="en-US" altLang="zh-CN" sz="2800" dirty="0"/>
          </a:p>
        </p:txBody>
      </p:sp>
      <p:pic>
        <p:nvPicPr>
          <p:cNvPr id="4" name="QO_6_BD.66_2#17ac6ef7c?iti=12&amp;vaa=1&amp;vcp=1&amp;vis=1&amp;pid=d2c5d03a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62072" y="2703798"/>
            <a:ext cx="6464808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66_3#17ac6ef7c?iti=12&amp;vaa=1&amp;vcp=1&amp;vis=1&amp;pid=d2c5d03a4&amp;color=0,0,0&amp;vtp=1&amp;vaab=1&amp;bbb=1"/>
          <p:cNvSpPr/>
          <p:nvPr/>
        </p:nvSpPr>
        <p:spPr>
          <a:xfrm>
            <a:off x="5787295" y="5573998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21fbda546?vcp=1&amp;vis=1&amp;pid=d2c5d03a4&amp;color=0,0,0&amp;vtp=1&amp;vaab=1&amp;bt=1&amp;bbb=1&amp;hb=1"/>
          <p:cNvSpPr/>
          <p:nvPr/>
        </p:nvSpPr>
        <p:spPr>
          <a:xfrm>
            <a:off x="539496" y="73504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【拓展与延伸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】同学们用不同形状的锌和不同溶质质量分数的稀硫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酸在室温下进行实验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，探究影响锌与稀硫酸反应快慢的因素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，实验记录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如下表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0" name="P_7_BD#21fbda546?colgroup=3,10,6,8&amp;vcp=1&amp;vis=1&amp;pid=d2c5d03a4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717260"/>
              <a:ext cx="11073384" cy="3405696"/>
            </p:xfrm>
            <a:graphic>
              <a:graphicData uri="http://schemas.openxmlformats.org/drawingml/2006/table">
                <a:tbl>
                  <a:tblPr/>
                  <a:tblGrid>
                    <a:gridCol w="131673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87705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66090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21868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112122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实验编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硫酸的溶质质量分数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均取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20 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mL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锌的形状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均取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1 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g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氢气的体积/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mL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00" b="0" i="0" kern="0" spc="-99900">
                            <a:solidFill>
                              <a:srgbClr val="FFFFFF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均收集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3 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min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20%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锌粒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31.7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20%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锌片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50.9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30%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锌粒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61.7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30%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锌片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79.9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0" name="P_7_BD#21fbda546?colgroup=3,10,6,8&amp;vcp=1&amp;vis=1&amp;pid=d2c5d03a4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717260"/>
              <a:ext cx="11073384" cy="3405696"/>
            </p:xfrm>
            <a:graphic>
              <a:graphicData uri="http://schemas.openxmlformats.org/drawingml/2006/table">
                <a:tbl>
                  <a:tblPr/>
                  <a:tblGrid>
                    <a:gridCol w="1316736"/>
                    <a:gridCol w="3877056"/>
                    <a:gridCol w="2660904"/>
                    <a:gridCol w="3218688"/>
                  </a:tblGrid>
                  <a:tr h="112141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实验编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7086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锌粒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31.7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5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锌片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50.9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086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锌粒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61.7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086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锌片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79.9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68_1#8d813edb8?vaa=1&amp;vcp=1&amp;vis=1&amp;pid=d2c5d03a4&amp;color=0,0,0&amp;vtp=1&amp;vaab=1&amp;bt=1&amp;bbb=1&amp;hb=1"/>
          <p:cNvSpPr/>
          <p:nvPr/>
        </p:nvSpPr>
        <p:spPr>
          <a:xfrm>
            <a:off x="539496" y="5577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（7）对比实验①②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，说明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。要比较不同溶质质量分数的稀硫酸对反应快慢的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影响，应选择的实验是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填序号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）。由此可以得出不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同形状的锌和不同溶质质量分数的稀硫酸都会影响该反应的快慢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7_AN.69_1#8d813edb8.blank?vaa=1&amp;vcp=1&amp;vis=1&amp;pid=d2c5d03a4&amp;color=0,0,0&amp;vpa=30&amp;vtp=1&amp;vaab=1&amp;bbb=1&amp;hb=1"/>
          <p:cNvSpPr/>
          <p:nvPr/>
        </p:nvSpPr>
        <p:spPr>
          <a:xfrm>
            <a:off x="539496" y="527304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在其他条件相同时，锌与稀硫酸接触面积越大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，反应速率越大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N.71_1#8d813edb8.blank?vaa=1&amp;vcp=1&amp;vis=1&amp;pid=d2c5d03a4&amp;color=0,0,0&amp;vpa=31&amp;vtp=1&amp;vaab=1&amp;bbb=1"/>
              <p:cNvSpPr/>
              <p:nvPr/>
            </p:nvSpPr>
            <p:spPr>
              <a:xfrm>
                <a:off x="4105815" y="1942592"/>
                <a:ext cx="2747963" cy="4107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①③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（或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②④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QB_7_AN.71_1#8d813edb8.blank?vaa=1&amp;vcp=1&amp;vis=1&amp;pid=d2c5d03a4&amp;color=0,0,0&amp;vpa=31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5815" y="1942592"/>
                <a:ext cx="2747963" cy="410782"/>
              </a:xfrm>
              <a:prstGeom prst="rect">
                <a:avLst/>
              </a:prstGeom>
              <a:blipFill rotWithShape="1">
                <a:blip r:embed="rId3"/>
                <a:stretch>
                  <a:fillRect l="-20" t="-31" r="8" b="-50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O_6_BD.70_1#8d813edb8?iti=14&amp;vaa=1&amp;vcp=1&amp;vis=1&amp;pid=d2c5d03a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86609" y="3175000"/>
            <a:ext cx="6015734" cy="2550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6_BD.70_2#8d813edb8?iti=14&amp;vaa=1&amp;vcp=1&amp;vis=1&amp;pid=d2c5d03a4&amp;color=0,0,0&amp;vtp=1&amp;vaab=1&amp;bbb=1"/>
          <p:cNvSpPr/>
          <p:nvPr/>
        </p:nvSpPr>
        <p:spPr>
          <a:xfrm>
            <a:off x="5787295" y="5852604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c0877af6?vcp=1&amp;pid=51f0683dd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金属活动性顺序的判断</a:t>
            </a:r>
            <a:endParaRPr lang="en-US" altLang="zh-CN" sz="3200" dirty="0"/>
          </a:p>
        </p:txBody>
      </p:sp>
      <p:pic>
        <p:nvPicPr>
          <p:cNvPr id="3" name="QC_6_BD.1_1#48d5de26b?iti=1&amp;htil=1&amp;vaa=1&amp;vcp=1&amp;vis=1&amp;pid=1c0877af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22644" y="1281783"/>
            <a:ext cx="3182112" cy="183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BD.1_2#48d5de26b?iti=1&amp;htil=1&amp;vaa=1&amp;vcp=1&amp;vis=1&amp;pid=1c0877af6&amp;color=0,0,0&amp;vtp=1&amp;vaab=1&amp;bbb=1"/>
          <p:cNvSpPr/>
          <p:nvPr/>
        </p:nvSpPr>
        <p:spPr>
          <a:xfrm>
            <a:off x="9706519" y="3246727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BD.1_3#48d5de26b?htil=1&amp;vaa=1&amp;vcp=1&amp;vis=1&amp;pid=1c0877af6&amp;color=0,0,0&amp;vtp=1&amp;vaab=1&amp;bbb=1&amp;hb=1&amp;hs=1"/>
              <p:cNvSpPr/>
              <p:nvPr/>
            </p:nvSpPr>
            <p:spPr>
              <a:xfrm>
                <a:off x="539496" y="1263495"/>
                <a:ext cx="7799832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典型例题1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（2024·甘肃临夏·中考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）金属镍在钱币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制造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、不锈钢、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催化剂等领域有着广泛的应用。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为探究镍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Ni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、锌、铜的金属活动性顺序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，小明做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了图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1所示的实验，发现试管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A中的镍丝表面无现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6_BD.1_3#48d5de26b?htil=1&amp;vaa=1&amp;vcp=1&amp;vis=1&amp;pid=1c0877af6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7799832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19" r="-596" b="-2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6_BD.1_4#48d5de26b.choices?vaa=1&amp;vcp=1&amp;vis=1&amp;pid=1c0877af6&amp;color=0,0,0&amp;vtp=1&amp;vaab=1&amp;bbb=1&amp;hs=1"/>
              <p:cNvSpPr/>
              <p:nvPr/>
            </p:nvSpPr>
            <p:spPr>
              <a:xfrm>
                <a:off x="539496" y="5168564"/>
                <a:ext cx="11109960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  <a:tabLst>
                    <a:tab pos="2844165" algn="l"/>
                    <a:tab pos="5662930" algn="l"/>
                    <a:tab pos="8481695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Ni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Zn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Zn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Ni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Zn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Ni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Ni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Zn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6_BD.1_4#48d5de26b.choices?vaa=1&amp;vcp=1&amp;vis=1&amp;pid=1c0877af6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168564"/>
                <a:ext cx="11109960" cy="555244"/>
              </a:xfrm>
              <a:prstGeom prst="rect">
                <a:avLst/>
              </a:prstGeom>
              <a:blipFill rotWithShape="1">
                <a:blip r:embed="rId5"/>
                <a:stretch>
                  <a:fillRect l="-3" t="-54" r="3" b="-143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C_6_BD.1_3#48d5de26b?htil=1&amp;vaa=1&amp;vcp=1&amp;vis=1&amp;pid=1c0877af6&amp;color=0,0,0&amp;vtp=1&amp;vaab=1&amp;bbb=1&amp;hb=1&amp;hs=1"/>
          <p:cNvSpPr/>
          <p:nvPr/>
        </p:nvSpPr>
        <p:spPr>
          <a:xfrm>
            <a:off x="539995" y="3899389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，试管B中的镍丝表面出现红色物质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，则三种金属的活动性由强到弱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的顺序是(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AS.1_1#48d5de26b?iti=4&amp;htil=4&amp;vaa=1&amp;vcp=1&amp;vis=1&amp;pid=1c0877af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86476" y="955770"/>
            <a:ext cx="4041648" cy="230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AS.1_1#48d5de26b?iti=4&amp;htil=4&amp;vaa=1&amp;vcp=1&amp;vis=1&amp;pid=1c0877af6&amp;color=0,0,0&amp;vtp=1&amp;vaab=1&amp;bbb=1"/>
          <p:cNvSpPr/>
          <p:nvPr/>
        </p:nvSpPr>
        <p:spPr>
          <a:xfrm>
            <a:off x="9300118" y="3387058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  <p:sp>
        <p:nvSpPr>
          <p:cNvPr id="4" name="QC_6_AS.1_1#48d5de26b?htil=4&amp;vaa=1&amp;vcp=1&amp;vis=1&amp;pid=1c0877af6&amp;color=0,0,0&amp;vtp=1&amp;vaab=1&amp;bt=1&amp;bbb=1&amp;hb=1&amp;hs=1"/>
          <p:cNvSpPr/>
          <p:nvPr/>
        </p:nvSpPr>
        <p:spPr>
          <a:xfrm>
            <a:off x="539496" y="937482"/>
            <a:ext cx="694029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在金属活动性顺序中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，活动性强的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金属能将活动性弱的金属从它的盐溶液中置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换出来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。在图1所示的实验中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，将镍放入硫酸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锌溶液中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，镍丝表面无现象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，说明镍的金属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活动性比锌弱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；将镍放入硫酸铜溶液中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，镍</a:t>
            </a:r>
            <a:endParaRPr lang="en-US" altLang="zh-CN" sz="2800" dirty="0"/>
          </a:p>
        </p:txBody>
      </p:sp>
      <p:sp>
        <p:nvSpPr>
          <p:cNvPr id="5" name="QC_6_AN.2_1#48d5de26b?vaa=1&amp;vcp=1&amp;vis=1&amp;pid=1c0877af6&amp;color=0,0,0&amp;vtp=1&amp;vaab=1&amp;bbb=1&amp;hs=1"/>
          <p:cNvSpPr/>
          <p:nvPr/>
        </p:nvSpPr>
        <p:spPr>
          <a:xfrm>
            <a:off x="539496" y="534781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6_AS.1_1#48d5de26b?htil=4&amp;vaa=1&amp;vcp=1&amp;vis=1&amp;pid=1c0877af6&amp;color=0,0,0&amp;vtp=1&amp;vaab=1&amp;bt=1&amp;bbb=1&amp;hb=1&amp;hs=1"/>
              <p:cNvSpPr/>
              <p:nvPr/>
            </p:nvSpPr>
            <p:spPr>
              <a:xfrm>
                <a:off x="539496" y="4143914"/>
                <a:ext cx="11112011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丝表面出现红色物质，说明镍的金属活动性比铜强。所以三种金属的活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动性由强到弱的顺序是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Zn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Ni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6_AS.1_1#48d5de26b?htil=4&amp;vaa=1&amp;vcp=1&amp;vis=1&amp;pid=1c0877af6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143914"/>
                <a:ext cx="11112011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3" t="-45" r="-92" b="-56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EX.1_1#48d5de26b?iti=2&amp;htil=2&amp;vaa=1&amp;vcp=1&amp;vis=1&amp;pid=1c0877af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10853" y="1551781"/>
            <a:ext cx="3264408" cy="189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EX.1_1#48d5de26b?iti=2&amp;htil=2&amp;vaa=1&amp;vcp=1&amp;vis=1&amp;pid=1c0877af6&amp;color=0,0,0&amp;vtp=1&amp;vaab=1&amp;bbb=1"/>
          <p:cNvSpPr/>
          <p:nvPr/>
        </p:nvSpPr>
        <p:spPr>
          <a:xfrm>
            <a:off x="9635876" y="3571589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  <p:sp>
        <p:nvSpPr>
          <p:cNvPr id="4" name="QC_6_EX.1_1#48d5de26b?htil=2&amp;vaa=1&amp;vcp=1&amp;vis=1&amp;pid=1c0877af6&amp;color=0,0,0&amp;vtp=1&amp;vaab=1&amp;bt=1&amp;bbb=1&amp;hb=1&amp;hs=1"/>
          <p:cNvSpPr/>
          <p:nvPr/>
        </p:nvSpPr>
        <p:spPr>
          <a:xfrm>
            <a:off x="539496" y="1533493"/>
            <a:ext cx="770839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思维点拔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判断金属活动性顺序的依据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金属能否与盐酸或稀硫酸反应放出氢气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例如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金属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能与盐酸反应放出氢气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金属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与盐酸反应放出氢气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则在金属活动性顺序中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dirty="0"/>
          </a:p>
        </p:txBody>
      </p:sp>
      <p:sp>
        <p:nvSpPr>
          <p:cNvPr id="5" name="QC_6_EX.1_1#48d5de26b?htil=2&amp;vaa=1&amp;vcp=1&amp;vis=1&amp;pid=1c0877af6&amp;color=0,0,0&amp;vtp=1&amp;vaab=1&amp;bt=1&amp;bbb=1&amp;hb=1&amp;hs=1"/>
          <p:cNvSpPr/>
          <p:nvPr/>
        </p:nvSpPr>
        <p:spPr>
          <a:xfrm>
            <a:off x="539995" y="4732115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金属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位于氢前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金属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位于氢后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金属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的活动性比金属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EX.1_1#48d5de26b?iti=3&amp;htil=3&amp;vaa=1&amp;vcp=1&amp;vis=1&amp;pid=1c0877af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58352" y="1526286"/>
            <a:ext cx="3218688" cy="183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EX.1_1#48d5de26b?iti=3&amp;htil=3&amp;vaa=1&amp;vcp=1&amp;vis=1&amp;pid=1c0877af6&amp;color=0,0,0&amp;vtp=1&amp;vaab=1&amp;bbb=1"/>
          <p:cNvSpPr/>
          <p:nvPr/>
        </p:nvSpPr>
        <p:spPr>
          <a:xfrm>
            <a:off x="9660515" y="3491230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  <p:sp>
        <p:nvSpPr>
          <p:cNvPr id="4" name="QC_6_EX.1_1#48d5de26b?htil=3&amp;vaa=1&amp;vcp=1&amp;vis=1&amp;pid=1c0877af6&amp;color=0,0,0&amp;mp=1&amp;vtp=1&amp;vaab=1&amp;bt=1&amp;bbb=1&amp;hb=1&amp;hs=1"/>
          <p:cNvSpPr/>
          <p:nvPr/>
        </p:nvSpPr>
        <p:spPr>
          <a:xfrm>
            <a:off x="539496" y="1507998"/>
            <a:ext cx="776325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金属能否从另一种金属的盐溶液中置换出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该金属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例如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金属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能从金属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的盐溶液中置换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出金属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则在金属活动性顺序中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金属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位于金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金属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的活动性比金属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金属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不能从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EX.1_1#48d5de26b?htil=3&amp;vaa=1&amp;vcp=1&amp;vis=1&amp;pid=1c0877af6&amp;color=0,0,0&amp;mp=1&amp;vtp=1&amp;vaab=1&amp;bt=1&amp;bbb=1&amp;hb=1&amp;hs=1"/>
              <p:cNvSpPr/>
              <p:nvPr/>
            </p:nvSpPr>
            <p:spPr>
              <a:xfrm>
                <a:off x="539496" y="4142930"/>
                <a:ext cx="11112011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金属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的盐溶液中置换出金属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则在金属活动性顺序中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金属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位于金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属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前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金属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的活动性比金属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除外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6_EX.1_1#48d5de26b?htil=3&amp;vaa=1&amp;vcp=1&amp;vis=1&amp;pid=1c0877af6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142930"/>
                <a:ext cx="11112011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3" t="-16" r="-104" b="-56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245f24f7?vcp=1&amp;pid=1c0877af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C_7_BD.6_1#ab3d9c9a0?sp=1&amp;vaa=1&amp;vcp=1&amp;vis=1&amp;pid=a245f24f7&amp;color=0,0,0&amp;vtp=1&amp;vaab=1&amp;bbb=1&amp;hb=1"/>
          <p:cNvSpPr/>
          <p:nvPr/>
        </p:nvSpPr>
        <p:spPr>
          <a:xfrm>
            <a:off x="539496" y="123346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（2024·广西桂林·模拟）现有甲、乙、丙三种金属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，分别将其中一种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金属放入另外两种金属的硫酸盐溶液中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，得到图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2所示的三种金属间的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转化关系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则三种金属的活动性由强到弱的顺序是(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7_AN.7_1#ab3d9c9a0.bracket?vaa=1&amp;vcp=1&amp;vis=1&amp;pid=a245f24f7&amp;color=0,0,0&amp;vpa=2&amp;vtp=1&amp;vaab=1"/>
          <p:cNvSpPr/>
          <p:nvPr/>
        </p:nvSpPr>
        <p:spPr>
          <a:xfrm>
            <a:off x="8639714" y="251553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5" name="QC_7_BD.6_2#ab3d9c9a0?iti=5&amp;vaa=1&amp;vcp=1&amp;vis=1&amp;pid=a245f24f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56632" y="3212891"/>
            <a:ext cx="2075688" cy="1435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7_BD.6_3#ab3d9c9a0?iti=5&amp;vaa=1&amp;vcp=1&amp;vis=1&amp;pid=a245f24f7&amp;color=0,0,0&amp;vtp=1&amp;vaab=1&amp;bbb=1"/>
          <p:cNvSpPr/>
          <p:nvPr/>
        </p:nvSpPr>
        <p:spPr>
          <a:xfrm>
            <a:off x="5787295" y="4775499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</a:t>
            </a:r>
            <a:endParaRPr lang="en-US" altLang="zh-CN" sz="2800" dirty="0"/>
          </a:p>
        </p:txBody>
      </p:sp>
      <p:sp>
        <p:nvSpPr>
          <p:cNvPr id="7" name="QC_7_BD.6_4#ab3d9c9a0.choices?vaa=1&amp;vcp=1&amp;vis=1&amp;pid=a245f24f7&amp;color=0,0,0&amp;vtp=1&amp;vaab=1&amp;bbb=1"/>
          <p:cNvSpPr/>
          <p:nvPr/>
        </p:nvSpPr>
        <p:spPr>
          <a:xfrm>
            <a:off x="539496" y="541176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A.丙、乙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、甲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.乙、丙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、甲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.乙、甲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.甲、乙、丙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8_1#9537d0cc1?vaa=1&amp;vcp=1&amp;vis=1&amp;pid=a245f24f7&amp;color=0,0,0&amp;vtp=1&amp;vaab=1&amp;bt=1&amp;bbb=1&amp;hb=1"/>
          <p:cNvSpPr/>
          <p:nvPr/>
        </p:nvSpPr>
        <p:spPr>
          <a:xfrm>
            <a:off x="539496" y="1215898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（2024·广西来宾·模拟）现有甲、乙、丙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、丁四种颗粒大小相同的金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，分别投入等量等浓度的稀硫酸中，只有甲、乙表面有气泡产生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乙产生气泡较快；再把经过打磨的丙和丁分别投入等量等浓度的硝酸银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溶液中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，过一会儿，丙的表面有银析出，而丁没变化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，则四种金属的活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动性由强到弱的顺序是(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7_AN.9_1#9537d0cc1.bracket?vaa=1&amp;vcp=1&amp;vis=1&amp;pid=a245f24f7&amp;color=0,0,0&amp;vpa=3&amp;vtp=1&amp;vaab=1"/>
          <p:cNvSpPr/>
          <p:nvPr/>
        </p:nvSpPr>
        <p:spPr>
          <a:xfrm>
            <a:off x="4372515" y="379336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8_2#9537d0cc1.choices?vaa=1&amp;vcp=1&amp;vis=1&amp;pid=a245f24f7&amp;color=0,0,0&amp;vtp=1&amp;vaab=1&amp;bbb=1"/>
          <p:cNvSpPr/>
          <p:nvPr/>
        </p:nvSpPr>
        <p:spPr>
          <a:xfrm>
            <a:off x="539496" y="442233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A.乙、甲、丙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、丁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.丙、乙、丁、甲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.丁、丙、乙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、甲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.甲、乙、丙、丁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1696</Words>
  <Application>Microsoft Office PowerPoint</Application>
  <PresentationFormat>宽屏</PresentationFormat>
  <Paragraphs>288</Paragraphs>
  <Slides>39</Slides>
  <Notes>38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7" baseType="lpstr">
      <vt:lpstr>Arial (正文)</vt:lpstr>
      <vt:lpstr>华文隶书</vt:lpstr>
      <vt:lpstr>宋体</vt:lpstr>
      <vt:lpstr>微软雅黑</vt:lpstr>
      <vt:lpstr>Arial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1018801308@qq.com</cp:lastModifiedBy>
  <cp:revision>7</cp:revision>
  <dcterms:created xsi:type="dcterms:W3CDTF">2024-11-25T01:15:00Z</dcterms:created>
  <dcterms:modified xsi:type="dcterms:W3CDTF">2025-07-23T07:22:06Z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05547B0DC606421C8D07E18A2FED40ED_12</vt:lpwstr>
  </property>
  <property fmtid="{D5CDD505-2E9C-101B-9397-08002B2CF9AE}" pid="3" name="KSOProductBuildVer">
    <vt:lpwstr>2052-12.1.0.18912</vt:lpwstr>
  </property>
</Properties>
</file>