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47" r:id="rId14"/>
    <p:sldId id="269" r:id="rId15"/>
    <p:sldId id="270" r:id="rId16"/>
    <p:sldId id="348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97" r:id="rId27"/>
    <p:sldId id="351" r:id="rId28"/>
    <p:sldId id="352" r:id="rId29"/>
    <p:sldId id="294" r:id="rId30"/>
    <p:sldId id="353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45" r:id="rId47"/>
    <p:sldId id="317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7" r:id="rId56"/>
    <p:sldId id="328" r:id="rId57"/>
    <p:sldId id="329" r:id="rId58"/>
    <p:sldId id="330" r:id="rId59"/>
    <p:sldId id="346" r:id="rId60"/>
    <p:sldId id="331" r:id="rId61"/>
    <p:sldId id="333" r:id="rId62"/>
    <p:sldId id="334" r:id="rId63"/>
    <p:sldId id="335" r:id="rId64"/>
    <p:sldId id="336" r:id="rId65"/>
    <p:sldId id="337" r:id="rId66"/>
    <p:sldId id="339" r:id="rId67"/>
    <p:sldId id="341" r:id="rId68"/>
    <p:sldId id="342" r:id="rId6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7bd8bc5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54292D5-31E6-4F72-9130-7A2FD88B9C4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机械效率 机械能及其转化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7bd8bc5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13EA1DB-818E-45DD-95A1-05F7B9D653E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8fd1d8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fe2bf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3c09b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cc16b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8fd1d8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ffe2bf3c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63c09b46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4cc16b1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机械效率 机械能及其转化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7bd8bc5a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195EB2F-CB7E-4F0E-9CC7-848F32E4DB6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8fd1d8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fe2bf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3c09b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cc16b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8fd1d8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ffe2bf3c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63c09b46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4cc16b1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第15讲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机械效率 机械能及其转化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31c2ea30009029d5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A7602C8-E5D5-9206-04F1-5E97B0925BA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43EDD90-05F3-42BD-8117-77A3EDECD26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78E51644-6C47-4A38-98AE-BDF97CA5719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8fd1d8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fe2bf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3c09b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cc16b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8fd1d8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ffe2bf3c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63c09b46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4cc16b1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496A51D-3A4C-4A7D-A43E-27D1A3568F0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f8fd1d8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ffe2bf3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b63c09b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cc16b1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f8fd1d85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effe2bf3c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b63c09b46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24cc16b11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4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5.png"/><Relationship Id="rId4" Type="http://schemas.openxmlformats.org/officeDocument/2006/relationships/image" Target="../media/image3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0.png"/><Relationship Id="rId4" Type="http://schemas.openxmlformats.org/officeDocument/2006/relationships/image" Target="../media/image33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e4b8ff2c7?sp=1&amp;vcp=1&amp;pid=96b4e398f&amp;color=0,0,0&amp;vtp=1&amp;vaab=1&amp;bt=1&amp;bbb=1&amp;hb=1"/>
              <p:cNvSpPr/>
              <p:nvPr/>
            </p:nvSpPr>
            <p:spPr>
              <a:xfrm>
                <a:off x="539496" y="2026666"/>
                <a:ext cx="11109960" cy="2806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（2）滑轮组水平放置：该类问题所涉及的物理量有物体与水平面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间的摩擦力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、物体移动的距离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移动的距离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服摩擦力所做的功为有用功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𝑓𝑙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拉力做的功为总功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 kern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𝑓𝑙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e4b8ff2c7?sp=1&amp;vcp=1&amp;pid=96b4e398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26666"/>
                <a:ext cx="11109960" cy="2806700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465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e4b8ff2c7?sp=1&amp;vcp=1&amp;pid=96b4e398f&amp;color=0,0,0&amp;vtp=1&amp;vaab=1&amp;bt=1&amp;bbb=1&amp;hb=1"/>
              <p:cNvSpPr/>
              <p:nvPr/>
            </p:nvSpPr>
            <p:spPr>
              <a:xfrm>
                <a:off x="415671" y="1507173"/>
                <a:ext cx="11109960" cy="3449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斜面机械效率的有关计算：该类问题涉及的物理量有物重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斜面的拉力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、沿斜面移动距离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、上升高度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。克服摩擦力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做的功为额外功，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斜面摩擦力的一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般求解方法：利用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；再由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出摩擦阻力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</m:oMath>
                </a14:m>
                <a:endParaRPr lang="en-US" altLang="zh-CN" sz="100" b="0" i="0" kern="0" spc="-99900" dirty="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e4b8ff2c7?sp=1&amp;vcp=1&amp;pid=96b4e398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71" y="1507173"/>
                <a:ext cx="11109960" cy="34492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4598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_1#4c41f82b2?iti=1&amp;htil=1&amp;vcp=1&amp;vis=1&amp;pid=96b4e398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3918" y="572688"/>
            <a:ext cx="1025128" cy="329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_2#4c41f82b2?iti=1&amp;htil=1&amp;vcp=1&amp;vis=1&amp;pid=96b4e398f&amp;color=0,0,0&amp;vtp=1&amp;vaab=1&amp;bbb=1"/>
          <p:cNvSpPr/>
          <p:nvPr/>
        </p:nvSpPr>
        <p:spPr>
          <a:xfrm>
            <a:off x="10131970" y="3992798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_3#4c41f82b2?htil=1&amp;sp=1&amp;vcp=1&amp;vis=1&amp;pid=96b4e398f&amp;color=0,0,0&amp;vtp=1&amp;vaab=1&amp;bt=1&amp;bbb=1&amp;hb=1&amp;hs=1"/>
              <p:cNvSpPr/>
              <p:nvPr/>
            </p:nvSpPr>
            <p:spPr>
              <a:xfrm>
                <a:off x="539496" y="554400"/>
                <a:ext cx="923544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（2024·江苏连云港·中考）用如图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15-1所示滑轮组将重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的物体匀速提升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，有用功为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，滑轮组的机械效率为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9_3#4c41f82b2?htil=1&amp;sp=1&amp;vcp=1&amp;vis=1&amp;pid=96b4e398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923544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4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EX.1_1#4c41f82b2?htil=2&amp;vcp=1&amp;vis=1&amp;pid=96b4e398f&amp;color=0,0,0&amp;vtp=1&amp;vaab=1&amp;bt=1&amp;bbb=1&amp;hb=1"/>
          <p:cNvSpPr/>
          <p:nvPr/>
        </p:nvSpPr>
        <p:spPr>
          <a:xfrm>
            <a:off x="472821" y="2605487"/>
            <a:ext cx="923544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关于机械效率的计算，要明确哪个力做的功是总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功，哪个力做的功是有用功，然后分别求出有用功和总功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再代入公式计算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_1#4c41f82b2?iti=1&amp;htil=1&amp;vcp=1&amp;vis=1&amp;pid=96b4e398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3918" y="572688"/>
            <a:ext cx="1025128" cy="3293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_2#4c41f82b2?iti=1&amp;htil=1&amp;vcp=1&amp;vis=1&amp;pid=96b4e398f&amp;color=0,0,0&amp;vtp=1&amp;vaab=1&amp;bbb=1"/>
          <p:cNvSpPr/>
          <p:nvPr/>
        </p:nvSpPr>
        <p:spPr>
          <a:xfrm>
            <a:off x="10131970" y="3992798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图15-1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_3#4c41f82b2?htil=1&amp;sp=1&amp;vcp=1&amp;vis=1&amp;pid=96b4e398f&amp;color=0,0,0&amp;vtp=1&amp;vaab=1&amp;bt=1&amp;bbb=1&amp;hb=1&amp;hs=1"/>
              <p:cNvSpPr/>
              <p:nvPr/>
            </p:nvSpPr>
            <p:spPr>
              <a:xfrm>
                <a:off x="539496" y="554400"/>
                <a:ext cx="923544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（2024·江苏连云港·中考）用如图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15-1所示滑轮组将重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的物体匀速提升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，有用功为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，滑轮组的机械效率为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9_3#4c41f82b2?htil=1&amp;sp=1&amp;vcp=1&amp;vis=1&amp;pid=96b4e398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9235440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4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1_1#4c41f82b2.blank?vcp=1&amp;vis=1&amp;pid=96b4e398f&amp;color=0,0,0&amp;vpa=6&amp;vtp=1&amp;vaab=1&amp;bbb=1"/>
          <p:cNvSpPr/>
          <p:nvPr/>
        </p:nvSpPr>
        <p:spPr>
          <a:xfrm>
            <a:off x="549815" y="179836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2_1#4c41f82b2.blank?vcp=1&amp;vis=1&amp;pid=96b4e398f&amp;color=0,0,0&amp;vpa=7&amp;vtp=1&amp;vaab=1&amp;bbb=1"/>
              <p:cNvSpPr/>
              <p:nvPr/>
            </p:nvSpPr>
            <p:spPr>
              <a:xfrm>
                <a:off x="5143246" y="1925809"/>
                <a:ext cx="1160463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83.3%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2_1#4c41f82b2.blank?vcp=1&amp;vis=1&amp;pid=96b4e398f&amp;color=0,0,0&amp;vpa=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246" y="1925809"/>
                <a:ext cx="1160463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33" t="-121" r="6" b="-70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S.1_1#4c41f82b2?htil=1&amp;vcp=1&amp;vis=1&amp;pid=96b4e398f&amp;color=0,0,0&amp;vtp=1&amp;vaab=1&amp;bbb=1&amp;hb=1&amp;hs=1"/>
              <p:cNvSpPr/>
              <p:nvPr/>
            </p:nvSpPr>
            <p:spPr>
              <a:xfrm>
                <a:off x="539496" y="2405044"/>
                <a:ext cx="92354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提升重物所做的功为有用功，则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拉力所做的功为总功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由题图可知，承担重物的绳子段数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所以绳子自由端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通过的距离为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=3×1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7_AS.1_1#4c41f82b2?htil=1&amp;vcp=1&amp;vis=1&amp;pid=96b4e398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9235440" cy="2496757"/>
              </a:xfrm>
              <a:prstGeom prst="rect">
                <a:avLst/>
              </a:prstGeom>
              <a:blipFill rotWithShape="1">
                <a:blip r:embed="rId6"/>
                <a:stretch>
                  <a:fillRect l="-4" t="-12" r="4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S.1_1#4c41f82b2?htil=1&amp;vcp=1&amp;vis=1&amp;pid=96b4e398f&amp;color=0,0,0&amp;vtp=1&amp;vaab=1&amp;bbb=1&amp;hb=1&amp;hs=1"/>
              <p:cNvSpPr/>
              <p:nvPr/>
            </p:nvSpPr>
            <p:spPr>
              <a:xfrm>
                <a:off x="539995" y="4901801"/>
                <a:ext cx="11112011" cy="144881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=360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；动滑轮的机械效率</a:t>
                </a:r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=83.3%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7_AS.1_1#4c41f82b2?htil=1&amp;vcp=1&amp;vis=1&amp;pid=96b4e398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901801"/>
                <a:ext cx="11112011" cy="1448816"/>
              </a:xfrm>
              <a:prstGeom prst="rect">
                <a:avLst/>
              </a:prstGeom>
              <a:blipFill rotWithShape="1">
                <a:blip r:embed="rId7"/>
                <a:stretch>
                  <a:fillRect l="-2" t="-16" r="4" b="-1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49db9fc9?vcp=1&amp;pid=96b4e39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4_1#e92ff0d9d?sp=1&amp;vcp=1&amp;vis=1&amp;pid=a49db9fc9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（2024·广西贵港·模拟）图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15-2是采用滑轮组水平向右移动重物的场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，水平滑动时受到的摩擦力为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内匀速移动了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，则克服摩擦力做的功为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，滑轮组的机械效率为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14_1#e92ff0d9d?sp=1&amp;vcp=1&amp;vis=1&amp;pid=a49db9fc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1214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B_8_BD.16_1#e92ff0d9d?iti=3&amp;vcp=1&amp;vis=1&amp;pid=a49db9fc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3892976"/>
            <a:ext cx="460857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8_BD.16_2#e92ff0d9d?iti=3&amp;vcp=1&amp;vis=1&amp;pid=a49db9fc9&amp;color=0,0,0&amp;vtp=1&amp;vaab=1&amp;bbb=1"/>
          <p:cNvSpPr/>
          <p:nvPr/>
        </p:nvSpPr>
        <p:spPr>
          <a:xfrm>
            <a:off x="5554535" y="58122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图15-2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AS.1_1#e92ff0d9d?vcp=1&amp;vis=1&amp;pid=a49db9fc9&amp;color=0,0,0&amp;vtp=1&amp;vaab=1&amp;bt=1&amp;bbb=1&amp;hb=1"/>
              <p:cNvSpPr/>
              <p:nvPr/>
            </p:nvSpPr>
            <p:spPr>
              <a:xfrm>
                <a:off x="539496" y="709898"/>
                <a:ext cx="11109960" cy="2819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物体克服摩擦力所做的功为有用功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；拉力所做的功为总功，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动滑轮上绳子的股数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，则滑轮组的机械效率</a:t>
                </a:r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绳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𝐹𝑛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𝑛𝐹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AS.1_1#e92ff0d9d?vcp=1&amp;vis=1&amp;pid=a49db9fc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9898"/>
                <a:ext cx="11109960" cy="2819400"/>
              </a:xfrm>
              <a:prstGeom prst="rect">
                <a:avLst/>
              </a:prstGeom>
              <a:blipFill rotWithShape="1">
                <a:blip r:embed="rId3"/>
                <a:stretch>
                  <a:fillRect l="-3" t="-21" r="-1843" b="-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AS.1_1#e92ff0d9d?iti=4&amp;vcp=1&amp;vis=1&amp;pid=a49db9fc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3661886"/>
            <a:ext cx="460857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AS.1_1#e92ff0d9d?iti=4&amp;vcp=1&amp;vis=1&amp;pid=a49db9fc9&amp;color=0,0,0&amp;vtp=1&amp;vaab=1&amp;bbb=1"/>
          <p:cNvSpPr/>
          <p:nvPr/>
        </p:nvSpPr>
        <p:spPr>
          <a:xfrm>
            <a:off x="5554535" y="558111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a49db9fc9?vcp=1&amp;pid=96b4e39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4_1#e92ff0d9d?sp=1&amp;vcp=1&amp;vis=1&amp;pid=a49db9fc9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（2024·广西贵港·模拟）图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15-2是采用滑轮组水平向右移动重物的场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，水平滑动时受到的摩擦力为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内匀速移动了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，则克服摩擦力做的功为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，滑轮组的机械效率为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8_BD.14_1#e92ff0d9d?sp=1&amp;vcp=1&amp;vis=1&amp;pid=a49db9fc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1214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5_1#e92ff0d9d.blank?vcp=1&amp;vis=1&amp;pid=a49db9fc9&amp;color=0,0,0&amp;vpa=8&amp;vtp=1&amp;vaab=1&amp;bbb=1"/>
          <p:cNvSpPr/>
          <p:nvPr/>
        </p:nvSpPr>
        <p:spPr>
          <a:xfrm>
            <a:off x="10881964" y="2532160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N.17_1#e92ff0d9d.blank?vcp=1&amp;vis=1&amp;pid=a49db9fc9&amp;color=0,0,0&amp;vpa=9&amp;vtp=1&amp;vaab=1&amp;bbb=1"/>
              <p:cNvSpPr/>
              <p:nvPr/>
            </p:nvSpPr>
            <p:spPr>
              <a:xfrm>
                <a:off x="4203446" y="3285217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8_AN.17_1#e92ff0d9d.blank?vcp=1&amp;vis=1&amp;pid=a49db9fc9&amp;color=0,0,0&amp;vpa=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446" y="3285217"/>
                <a:ext cx="8905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43" t="-90" r="7" b="-7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B_8_AS.1_1#e92ff0d9d?iti=4&amp;vcp=1&amp;vis=1&amp;pid=a49db9fc9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4760" y="3798536"/>
            <a:ext cx="4608576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B_8_AS.1_1#e92ff0d9d?iti=4&amp;vcp=1&amp;vis=1&amp;pid=a49db9fc9&amp;color=0,0,0&amp;vtp=1&amp;vaab=1&amp;bbb=1"/>
          <p:cNvSpPr/>
          <p:nvPr/>
        </p:nvSpPr>
        <p:spPr>
          <a:xfrm>
            <a:off x="5554535" y="5717760"/>
            <a:ext cx="1089025" cy="5858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19_1#07330b81d?iti=5&amp;htil=3&amp;vcp=1&amp;vis=1&amp;pid=a49db9fc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0721" y="801338"/>
            <a:ext cx="427024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9_2#07330b81d?iti=5&amp;htil=3&amp;vcp=1&amp;vis=1&amp;pid=a49db9fc9&amp;color=0,0,0&amp;vtp=1&amp;vaab=1&amp;bbb=1"/>
          <p:cNvSpPr/>
          <p:nvPr/>
        </p:nvSpPr>
        <p:spPr>
          <a:xfrm>
            <a:off x="8841332" y="281200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9_3#07330b81d?htil=3&amp;sp=1&amp;vcp=1&amp;vis=1&amp;pid=a49db9fc9&amp;color=0,0,0&amp;vtp=1&amp;vaab=1&amp;bt=1&amp;bbb=1&amp;hb=1&amp;hs=1"/>
              <p:cNvSpPr/>
              <p:nvPr/>
            </p:nvSpPr>
            <p:spPr>
              <a:xfrm>
                <a:off x="539496" y="783050"/>
                <a:ext cx="671169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（2024·四川自贡·中考）如图15-3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把重为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的物体从斜面底端匀速推到斜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面顶端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，斜面长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，沿斜面的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。那么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，此过程中有用功是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，斜面的机械效率是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8_BD.19_3#07330b81d?htil=3&amp;sp=1&amp;vcp=1&amp;vis=1&amp;pid=a49db9fc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3050"/>
                <a:ext cx="671169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3" r="2" b="-21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21_1#07330b81d.blank?vcp=1&amp;vis=1&amp;pid=a49db9fc9&amp;color=0,0,0&amp;vpa=10&amp;vtp=1&amp;vaab=1&amp;bbb=1"/>
          <p:cNvSpPr/>
          <p:nvPr/>
        </p:nvSpPr>
        <p:spPr>
          <a:xfrm>
            <a:off x="549815" y="3322415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24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AN.22_1#07330b81d.blank?vcp=1&amp;vis=1&amp;pid=a49db9fc9&amp;color=0,0,0&amp;vpa=11&amp;vtp=1&amp;vaab=1&amp;bbb=1"/>
              <p:cNvSpPr/>
              <p:nvPr/>
            </p:nvSpPr>
            <p:spPr>
              <a:xfrm>
                <a:off x="4559046" y="3438429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8_AN.22_1#07330b81d.blank?vcp=1&amp;vis=1&amp;pid=a49db9fc9&amp;color=0,0,0&amp;vpa=1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046" y="3438429"/>
                <a:ext cx="8905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43" t="-134" r="7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07330b81d?vcp=1&amp;vis=1&amp;pid=a49db9fc9&amp;color=0,0,0&amp;vtp=1&amp;vaab=1&amp;bbb=1&amp;hb=1&amp;hs=1"/>
              <p:cNvSpPr/>
              <p:nvPr/>
            </p:nvSpPr>
            <p:spPr>
              <a:xfrm>
                <a:off x="539496" y="3910362"/>
                <a:ext cx="11109960" cy="2159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使物体上升所做的功为有用功，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×0.6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=24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推力做的功为总功，</a:t>
                </a: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；斜面的机械效率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QB_8_AS.1_1#07330b81d?vcp=1&amp;vis=1&amp;pid=a49db9fc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10362"/>
                <a:ext cx="11109960" cy="2159000"/>
              </a:xfrm>
              <a:prstGeom prst="rect">
                <a:avLst/>
              </a:prstGeom>
              <a:blipFill rotWithShape="1">
                <a:blip r:embed="rId6"/>
                <a:stretch>
                  <a:fillRect l="-3" t="-1" r="3" b="-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eb806d05?vcp=1&amp;pid=effe2bf3c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机械能及其转化</a:t>
            </a:r>
            <a:endParaRPr lang="en-US" altLang="zh-CN" sz="3200" dirty="0"/>
          </a:p>
        </p:txBody>
      </p:sp>
      <p:sp>
        <p:nvSpPr>
          <p:cNvPr id="3" name="P_7#6f17fa068?vcp=1&amp;pid=eeb806d05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机械能守恒的条件：只有动能和势能相互转化。在实际情况中，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由于克服摩擦做功、摩擦生热等，总有一部分机械能会损失（转化为内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能或其他形式的能量）。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6f17fa068?sp=1&amp;vcp=1&amp;pid=eeb806d05&amp;color=0,0,0&amp;vtp=1&amp;vaab=1&amp;bt=1&amp;bb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从隐含条件中判断动能和势能的变化情况：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（1）判断速度大小的变化：“匀速”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不变，“加速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（或越来越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快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）”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</m:d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变大，“减速（或刹车）”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（2）判断高度的变化：“上升”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-5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kumimoji="0" lang="en-US" altLang="zh-CN" sz="2800" b="0" i="0" u="none" strike="noStrike" kern="1200" cap="none" spc="-5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</m:d>
                  </m:oMath>
                </a14:m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变大，“下降（或下滑）”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kumimoji="0" lang="en-US" altLang="zh-CN" sz="2800" b="0" i="0" u="none" strike="noStrike" kern="1200" cap="none" spc="-5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kumimoji="0" lang="en-US" altLang="zh-CN" sz="2800" b="0" i="0" u="none" strike="noStrike" kern="1200" cap="none" spc="-5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</m:d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6f17fa068?sp=1&amp;vcp=1&amp;pid=eeb806d0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3203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da40a7c4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0da40a7c4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0da40a7c4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0da40a7c4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第八章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机械和功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6f17fa068?sp=1&amp;vcp=1&amp;pid=eeb806d05&amp;color=0,0,0&amp;mp=1&amp;vtp=1&amp;vaab=1&amp;bt=1&amp;bbb=1"/>
              <p:cNvSpPr/>
              <p:nvPr/>
            </p:nvSpPr>
            <p:spPr>
              <a:xfrm>
                <a:off x="539496" y="1865344"/>
                <a:ext cx="1163478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（3）判断质量的变化：如“飞机空投物资”“洒水车洒水”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（4）判断机械能的变化：“光滑且不计空气阻力”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机械能守恒，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粗糙（或有摩擦阻力）”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→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机械能减小。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（5）物体自由下落：重力势能转化为动能，机械能守恒；物体匀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速下落，重力势能转化为内能，机械能不守恒。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6f17fa068?sp=1&amp;vcp=1&amp;pid=eeb806d05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634788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1" r="1" b="-2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3_1#376d1138f?iti=6&amp;htil=4&amp;vcp=1&amp;vis=1&amp;pid=eeb806d0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3803" y="520441"/>
            <a:ext cx="2471643" cy="222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3_2#376d1138f?iti=6&amp;htil=4&amp;vcp=1&amp;vis=1&amp;pid=eeb806d05&amp;color=0,0,0&amp;vtp=1&amp;vaab=1&amp;bbb=1"/>
          <p:cNvSpPr/>
          <p:nvPr/>
        </p:nvSpPr>
        <p:spPr>
          <a:xfrm>
            <a:off x="9789590" y="2802885"/>
            <a:ext cx="1089025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图15-4</a:t>
            </a:r>
            <a:endParaRPr lang="en-US" altLang="zh-CN" sz="2800" dirty="0"/>
          </a:p>
        </p:txBody>
      </p:sp>
      <p:sp>
        <p:nvSpPr>
          <p:cNvPr id="4" name="QC_7_BD.23_3#376d1138f?htil=4&amp;sp=1&amp;vcp=1&amp;vis=1&amp;pid=eeb806d05&amp;color=0,0,0&amp;vtp=1&amp;vaab=1&amp;bt=1&amp;bbb=1&amp;hb=1&amp;hs=1"/>
          <p:cNvSpPr/>
          <p:nvPr/>
        </p:nvSpPr>
        <p:spPr>
          <a:xfrm>
            <a:off x="539496" y="567100"/>
            <a:ext cx="8449056" cy="225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例2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（2024·湖南长沙·中考）2024年5月3日，长征五号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遥八运载火箭搭载嫦娥六号探测器成功发射（如图15-4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开启了人类月背取样的旅程。嫦娥六号加速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升空的过程中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7_BD.23_4#376d1138f.choices?vcp=1&amp;vis=1&amp;pid=eeb806d05&amp;color=0,0,0&amp;vtp=1&amp;vaab=1&amp;bbb=1&amp;hs=1"/>
          <p:cNvSpPr/>
          <p:nvPr/>
        </p:nvSpPr>
        <p:spPr>
          <a:xfrm>
            <a:off x="415671" y="3131533"/>
            <a:ext cx="11109960" cy="10902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A.重力势能和动能都增大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B.重力势能和动能都减小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C.重力势能减小，动能增大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D.重力势能增大，动能减小</a:t>
            </a:r>
            <a:endParaRPr lang="en-US" altLang="zh-CN" sz="2800" dirty="0"/>
          </a:p>
        </p:txBody>
      </p:sp>
      <p:sp>
        <p:nvSpPr>
          <p:cNvPr id="8" name="QC_7_EX.1_1#376d1138f?vcp=1&amp;vis=1&amp;pid=eeb806d05&amp;color=0,0,0&amp;vtp=1&amp;vaab=1&amp;bt=1&amp;bbb=1&amp;hb=1"/>
          <p:cNvSpPr/>
          <p:nvPr/>
        </p:nvSpPr>
        <p:spPr>
          <a:xfrm>
            <a:off x="539496" y="429802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在能的转化问题中，要确定是哪几种能之间发生转化，明确各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种能的特点及其影响因素，再进一步作出判断。对于单向运动过程，可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任取其中的两个位置，对比物体所具有的机械能，再由此推及整个过程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C_7_EX.1_1#376d1138f?iti=7&amp;vcp=1&amp;vis=1&amp;pid=eeb806d0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9744" y="2932398"/>
            <a:ext cx="256946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EX.1_1#376d1138f?iti=7&amp;vcp=1&amp;vis=1&amp;pid=eeb806d05&amp;color=0,0,0&amp;vtp=1&amp;vaab=1&amp;bbb=1"/>
          <p:cNvSpPr/>
          <p:nvPr/>
        </p:nvSpPr>
        <p:spPr>
          <a:xfrm>
            <a:off x="5549964" y="533625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图15-4</a:t>
            </a:r>
            <a:endParaRPr lang="en-US" altLang="zh-CN" sz="2800" dirty="0"/>
          </a:p>
        </p:txBody>
      </p:sp>
      <p:sp>
        <p:nvSpPr>
          <p:cNvPr id="5" name="QC_7_AS.1_1#376d1138f?vcp=1&amp;vis=1&amp;pid=eeb806d05&amp;color=0,0,0&amp;vtp=1&amp;vaab=1&amp;bbb=1&amp;hb=1&amp;hs=1"/>
          <p:cNvSpPr/>
          <p:nvPr/>
        </p:nvSpPr>
        <p:spPr>
          <a:xfrm>
            <a:off x="463296" y="811530"/>
            <a:ext cx="11109960" cy="1674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在嫦娥六号加速升空的过程中，其质量不变；由“加速”可知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嫦娥六号的速度增大，则其动能增大；由“升空”可知，嫦娥六号所处高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度增大，则其重力势能增大；该过程中机械能不守恒，故A正确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C_7_AN.25_1#376d1138f.bracket?vcp=1&amp;vis=1&amp;pid=eeb806d05&amp;color=0,0,0&amp;vpa=12&amp;vtp=1&amp;vaab=1"/>
          <p:cNvSpPr/>
          <p:nvPr/>
        </p:nvSpPr>
        <p:spPr>
          <a:xfrm>
            <a:off x="1118140" y="2485962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353a60367?vcp=1&amp;pid=eeb806d0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C_8_BD.27_1#858d89bea?sp=1&amp;vcp=1&amp;vis=1&amp;pid=353a60367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（2024·四川广安·中考）如图15-5是一款用于某校“五四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”汇演航拍的新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型智能无人机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在它竖直向上匀速运动的过程中(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8_AN.28_1#858d89bea.bracket?vcp=1&amp;vis=1&amp;pid=353a60367&amp;color=0,0,0&amp;vpa=13&amp;vtp=1&amp;vaab=1"/>
          <p:cNvSpPr/>
          <p:nvPr/>
        </p:nvSpPr>
        <p:spPr>
          <a:xfrm>
            <a:off x="8284114" y="19016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5" name="QC_8_BD.27_2#858d89bea?iti=8&amp;htil=5&amp;vcp=1&amp;vis=1&amp;pid=353a603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514" y="2604561"/>
            <a:ext cx="341071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27_3#858d89bea?iti=8&amp;htil=5&amp;vcp=1&amp;vis=1&amp;pid=353a60367&amp;color=0,0,0&amp;vtp=1&amp;vaab=1&amp;bbb=1"/>
          <p:cNvSpPr/>
          <p:nvPr/>
        </p:nvSpPr>
        <p:spPr>
          <a:xfrm>
            <a:off x="8787358" y="443234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图15-5</a:t>
            </a:r>
            <a:endParaRPr lang="en-US" altLang="zh-CN" sz="2800" dirty="0"/>
          </a:p>
        </p:txBody>
      </p:sp>
      <p:sp>
        <p:nvSpPr>
          <p:cNvPr id="7" name="QC_8_BD.27_4#858d89bea.choices?htil=5&amp;vcp=1&amp;vis=1&amp;pid=353a60367&amp;color=0,0,0&amp;vtp=1&amp;vaab=1&amp;bbb=1"/>
          <p:cNvSpPr/>
          <p:nvPr/>
        </p:nvSpPr>
        <p:spPr>
          <a:xfrm>
            <a:off x="539496" y="2550649"/>
            <a:ext cx="75712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A.动能增大，重力势能增大，机械能增大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.动能减小，重力势能增大，机械能不变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.动能不变，重力势能增大，机械能增大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.动能减小，重力势能增大，机械能减小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29_1#27e44428d?sp=1&amp;vcp=1&amp;vis=1&amp;pid=353a60367&amp;color=0,0,0&amp;vtp=1&amp;vaab=1&amp;bt=1&amp;bbb=1&amp;hb=1"/>
          <p:cNvSpPr/>
          <p:nvPr/>
        </p:nvSpPr>
        <p:spPr>
          <a:xfrm>
            <a:off x="539496" y="941038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（2024·河北·中考）2024年5月7日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，河北省首条低空无人机物流运输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航线试航成功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。图15-6为正在运输货物的无人机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8_AN.30_1#27e44428d.bracket?vcp=1&amp;vis=1&amp;pid=353a60367&amp;color=0,0,0&amp;vpa=14&amp;vtp=1&amp;vaab=1"/>
          <p:cNvSpPr/>
          <p:nvPr/>
        </p:nvSpPr>
        <p:spPr>
          <a:xfrm>
            <a:off x="816515" y="2223103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8_BD.29_2#27e44428d?iti=9&amp;htil=6&amp;vcp=1&amp;vis=1&amp;pid=353a6036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6694" y="2489994"/>
            <a:ext cx="226771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8_BD.29_3#27e44428d?iti=9&amp;htil=6&amp;vcp=1&amp;vis=1&amp;pid=353a60367&amp;color=0,0,0&amp;vtp=1&amp;vaab=1&amp;bbb=1"/>
          <p:cNvSpPr/>
          <p:nvPr/>
        </p:nvSpPr>
        <p:spPr>
          <a:xfrm>
            <a:off x="9666038" y="492128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图15-6</a:t>
            </a:r>
            <a:endParaRPr lang="en-US" altLang="zh-CN" sz="2800" dirty="0"/>
          </a:p>
        </p:txBody>
      </p:sp>
      <p:sp>
        <p:nvSpPr>
          <p:cNvPr id="6" name="QC_8_BD.29_4#27e44428d.choices?htil=6&amp;vcp=1&amp;vis=1&amp;pid=353a60367&amp;color=0,0,0&amp;vtp=1&amp;vaab=1&amp;bbb=1"/>
          <p:cNvSpPr/>
          <p:nvPr/>
        </p:nvSpPr>
        <p:spPr>
          <a:xfrm>
            <a:off x="539496" y="2864770"/>
            <a:ext cx="87142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A.无人机上升过程中，货物的重力势能可能减小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.无人机水平匀速飞行时，货物的机械能保持不变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.无人机在某一高度悬停时，货物的机械能一定为零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.无人机下降过程中，货物的动能一定增大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b63c09b46.fixed?vcp=1&amp;pid=7bd8bc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机械效率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机械能及其转化</a:t>
            </a:r>
            <a:endParaRPr lang="en-US" altLang="zh-CN" sz="4000" dirty="0"/>
          </a:p>
        </p:txBody>
      </p:sp>
      <p:sp>
        <p:nvSpPr>
          <p:cNvPr id="3" name="C_5_BD#b63c09b46.fixed?vcp=1&amp;pid=7bd8bc5a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ededa8f?sp=1&amp;vcp=1&amp;pid=b63c09b4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 err="1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探究物体的动能跟哪些因素有关</a:t>
            </a:r>
            <a:endParaRPr lang="en-US" altLang="zh-CN" sz="3200" dirty="0"/>
          </a:p>
        </p:txBody>
      </p:sp>
      <p:graphicFrame>
        <p:nvGraphicFramePr>
          <p:cNvPr id="43" name="P_7_BD#be38e04bf?colgroup=2,27&amp;vcp=1&amp;pid=96ededa8f&amp;color=0,0,0&amp;vtp=1&amp;vaab=1&amp;bbb=1&amp;hb=1"/>
          <p:cNvGraphicFramePr>
            <a:graphicFrameLocks noGrp="1"/>
          </p:cNvGraphicFramePr>
          <p:nvPr/>
        </p:nvGraphicFramePr>
        <p:xfrm>
          <a:off x="539496" y="1324401"/>
          <a:ext cx="11091672" cy="4205732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49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057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装置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15600"/>
                        </a:lnSpc>
                      </a:pPr>
                      <a:r>
                        <a:rPr lang="en-US" altLang="zh-CN" sz="100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</a:t>
                      </a:r>
                      <a:r>
                        <a:rPr lang="en-US" altLang="zh-CN" sz="28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_____________________________________________________________________________</a:t>
                      </a:r>
                    </a:p>
                    <a:p>
                      <a:pPr algn="l" latinLnBrk="1" hangingPunct="0">
                        <a:lnSpc>
                          <a:spcPts val="17100"/>
                        </a:lnSpc>
                      </a:pPr>
                      <a:r>
                        <a:rPr lang="en-US" altLang="zh-CN" sz="11100" b="0" i="0" kern="0" spc="-99900" dirty="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____________________________________________________________________________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_7_BD#be38e04bf.table_image?iti=25&amp;htil=1&amp;tii=7&amp;vcp=1&amp;pid=96ededa8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6864" y="1444701"/>
            <a:ext cx="4133088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be38e04bf.table_image?iti=26&amp;htil=1&amp;tii=8&amp;vcp=1&amp;pid=96ededa8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4821" y="1444701"/>
            <a:ext cx="4306824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be38e04bf.table_image?iti=27&amp;htil=1&amp;tii=9&amp;vcp=1&amp;pid=96ededa8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1416" y="3554997"/>
            <a:ext cx="4270248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7_BD#be38e04bf.table_image?iti=25&amp;htil=1&amp;tii=10&amp;vcp=1&amp;pid=96ededa8f&amp;color=0,0,0&amp;vtp=1&amp;vaab=1"/>
          <p:cNvSpPr/>
          <p:nvPr/>
        </p:nvSpPr>
        <p:spPr>
          <a:xfrm>
            <a:off x="4445127" y="2925013"/>
            <a:ext cx="436562" cy="9042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8" name="P_7_BD#be38e04bf.table_image?iti=26&amp;htil=1&amp;tii=11&amp;vcp=1&amp;pid=96ededa8f&amp;color=0,0,0&amp;vtp=1&amp;vaab=1"/>
          <p:cNvSpPr/>
          <p:nvPr/>
        </p:nvSpPr>
        <p:spPr>
          <a:xfrm>
            <a:off x="8759952" y="2925013"/>
            <a:ext cx="436562" cy="9042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9" name="P_7_BD#be38e04bf.table_image?iti=27&amp;htil=1&amp;tii=12&amp;vcp=1&amp;pid=96ededa8f&amp;color=0,0,0&amp;vtp=1&amp;vaab=1"/>
          <p:cNvSpPr/>
          <p:nvPr/>
        </p:nvSpPr>
        <p:spPr>
          <a:xfrm>
            <a:off x="6388259" y="5035309"/>
            <a:ext cx="436562" cy="90424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7_BD#be38e04bf?colgroup=2,27&amp;vcp=1&amp;pid=96ededa8f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38080"/>
          <a:ext cx="11082528" cy="383978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5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4496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转换法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通过小球能够推动物块移动距离的大小来比较小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球到达斜面底端时动能的大小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控制变量法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探究动能与质量的关系时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要控制小球到达斜面底端时的速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度不变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即让质量不同的小球从斜面的同一高度自由滚下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探究动能与速度的关系时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要控制小球的质量不变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即让同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一小球从斜面上不同的高度自由滚下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P_7_BD#be38e04bf?colgroup=2,27&amp;vcp=1&amp;pid=96ededa8f&amp;color=0,0,0&amp;mp=1&amp;vtp=1&amp;vaab=1&amp;bt=1&amp;bbb=1&amp;hb=1"/>
          <p:cNvSpPr txBox="1"/>
          <p:nvPr/>
        </p:nvSpPr>
        <p:spPr>
          <a:xfrm>
            <a:off x="9082024" y="113899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4" name="P_7_BD#be38e04bf?colgroup=2,27&amp;vcp=1&amp;pid=96ededa8f&amp;color=0,0,0&amp;mp=1&amp;vtp=1&amp;vaab=1&amp;bt=1&amp;bbb=1&amp;hb=1&amp;uw=1"/>
          <p:cNvSpPr/>
          <p:nvPr/>
        </p:nvSpPr>
        <p:spPr>
          <a:xfrm>
            <a:off x="2497192" y="1835064"/>
            <a:ext cx="1066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be38e04bf?colgroup=2,27&amp;vcp=1&amp;pid=96ededa8f&amp;color=0,0,0&amp;mp=1&amp;vtp=1&amp;vaab=1&amp;bt=1&amp;bbb=1&amp;hb=1&amp;uw=1"/>
          <p:cNvSpPr/>
          <p:nvPr/>
        </p:nvSpPr>
        <p:spPr>
          <a:xfrm>
            <a:off x="6053192" y="1835064"/>
            <a:ext cx="3911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be38e04bf?colgroup=2,27&amp;vcp=1&amp;pid=96ededa8f&amp;color=0,0,0&amp;mp=1&amp;vtp=1&amp;vaab=1&amp;bt=1&amp;bbb=1&amp;hb=1&amp;uw=1"/>
          <p:cNvSpPr/>
          <p:nvPr/>
        </p:nvSpPr>
        <p:spPr>
          <a:xfrm>
            <a:off x="4452992" y="2393864"/>
            <a:ext cx="17780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be38e04bf?colgroup=2,27&amp;vcp=1&amp;pid=96ededa8f&amp;color=0,0,0&amp;mp=1&amp;vtp=1&amp;vaab=1&amp;bt=1&amp;bbb=1&amp;hb=1&amp;uw=1"/>
          <p:cNvSpPr/>
          <p:nvPr/>
        </p:nvSpPr>
        <p:spPr>
          <a:xfrm>
            <a:off x="2674992" y="3541943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be38e04bf?colgroup=2,27&amp;vcp=1&amp;pid=96ededa8f&amp;color=0,0,0&amp;mp=1&amp;vtp=1&amp;vaab=1&amp;bt=1&amp;bbb=1&amp;hb=1&amp;uw=1"/>
          <p:cNvSpPr/>
          <p:nvPr/>
        </p:nvSpPr>
        <p:spPr>
          <a:xfrm>
            <a:off x="10841092" y="3541943"/>
            <a:ext cx="444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be38e04bf?colgroup=2,27&amp;vcp=1&amp;pid=96ededa8f&amp;color=0,0,0&amp;mp=1&amp;vtp=1&amp;vaab=1&amp;bt=1&amp;bbb=1&amp;hb=1&amp;uw=1"/>
          <p:cNvSpPr/>
          <p:nvPr/>
        </p:nvSpPr>
        <p:spPr>
          <a:xfrm>
            <a:off x="1536192" y="4100743"/>
            <a:ext cx="11388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_7_BD#be38e04bf?colgroup=2,27&amp;vcp=1&amp;pid=96ededa8f&amp;color=0,0,0&amp;mp=1&amp;vtp=1&amp;vaab=1&amp;bt=1&amp;bbb=1&amp;hb=1&amp;uw=1"/>
          <p:cNvSpPr/>
          <p:nvPr/>
        </p:nvSpPr>
        <p:spPr>
          <a:xfrm>
            <a:off x="2674992" y="4674784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be38e04bf?colgroup=2,27&amp;vcp=1&amp;pid=96ededa8f&amp;color=0,0,0&amp;mp=1&amp;vtp=1&amp;vaab=1&amp;bt=1&amp;bbb=1&amp;hb=1&amp;uw=1"/>
          <p:cNvSpPr/>
          <p:nvPr/>
        </p:nvSpPr>
        <p:spPr>
          <a:xfrm>
            <a:off x="8351892" y="4674784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P_7_BD#be38e04bf?colgroup=2,27&amp;vcp=1&amp;pid=96ededa8f&amp;color=0,0,0&amp;vtp=1&amp;vaab=1&amp;bt=1&amp;bbb=1&amp;hb=1"/>
          <p:cNvGraphicFramePr>
            <a:graphicFrameLocks noGrp="1"/>
          </p:cNvGraphicFramePr>
          <p:nvPr/>
        </p:nvGraphicFramePr>
        <p:xfrm>
          <a:off x="539496" y="2367629"/>
          <a:ext cx="11082528" cy="282733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5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339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注意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事项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为使实验现象明显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物块的质量不能太大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水平木板的长度和粗糙程度要合适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341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物体的动能与质量和速度有关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质量相同的物体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运动速度越大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它的动能越大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运动速度相同的物体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质量越大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它的动能越大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P_7_BD#be38e04bf?colgroup=2,27&amp;vcp=1&amp;pid=96ededa8f&amp;color=0,0,0&amp;vtp=1&amp;vaab=1&amp;bt=1&amp;bbb=1"/>
          <p:cNvSpPr txBox="1"/>
          <p:nvPr/>
        </p:nvSpPr>
        <p:spPr>
          <a:xfrm>
            <a:off x="10903879" y="1659223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be38e04bf?colgroup=2,27&amp;vcp=1&amp;pid=96ededa8f&amp;color=0,0,0&amp;vtp=1&amp;vaab=1&amp;bt=1&amp;bbb=1&amp;hb=1&amp;uw=1"/>
          <p:cNvSpPr/>
          <p:nvPr/>
        </p:nvSpPr>
        <p:spPr>
          <a:xfrm>
            <a:off x="6751692" y="2402331"/>
            <a:ext cx="21336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be38e04bf?colgroup=2,27&amp;vcp=1&amp;pid=96ededa8f&amp;color=0,0,0&amp;vtp=1&amp;vaab=1&amp;bt=1&amp;bbb=1&amp;hb=1&amp;uw=1"/>
          <p:cNvSpPr/>
          <p:nvPr/>
        </p:nvSpPr>
        <p:spPr>
          <a:xfrm>
            <a:off x="4630792" y="353422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be38e04bf?colgroup=2,27&amp;vcp=1&amp;pid=96ededa8f&amp;color=0,0,0&amp;vtp=1&amp;vaab=1&amp;bt=1&amp;bbb=1&amp;hb=1&amp;uw=1"/>
          <p:cNvSpPr/>
          <p:nvPr/>
        </p:nvSpPr>
        <p:spPr>
          <a:xfrm>
            <a:off x="5697592" y="3534220"/>
            <a:ext cx="711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be38e04bf?colgroup=2,27&amp;vcp=1&amp;pid=96ededa8f&amp;color=0,0,0&amp;vtp=1&amp;vaab=1&amp;bt=1&amp;bbb=1&amp;hb=1&amp;uw=1"/>
          <p:cNvSpPr/>
          <p:nvPr/>
        </p:nvSpPr>
        <p:spPr>
          <a:xfrm>
            <a:off x="5329292" y="410572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be38e04bf?colgroup=2,27&amp;vcp=1&amp;pid=96ededa8f&amp;color=0,0,0&amp;vtp=1&amp;vaab=1&amp;bt=1&amp;bbb=1&amp;hb=1&amp;uw=1"/>
          <p:cNvSpPr/>
          <p:nvPr/>
        </p:nvSpPr>
        <p:spPr>
          <a:xfrm>
            <a:off x="8516992" y="410572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be38e04bf?colgroup=2,27&amp;vcp=1&amp;pid=96ededa8f&amp;color=0,0,0&amp;vtp=1&amp;vaab=1&amp;bt=1&amp;bbb=1&amp;hb=1&amp;uw=1"/>
          <p:cNvSpPr/>
          <p:nvPr/>
        </p:nvSpPr>
        <p:spPr>
          <a:xfrm>
            <a:off x="6040492" y="4680204"/>
            <a:ext cx="14224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be38e04bf?colgroup=2,27&amp;vcp=1&amp;pid=96ededa8f&amp;color=0,0,0&amp;vtp=1&amp;vaab=1&amp;bt=1&amp;bbb=1&amp;hb=1&amp;uw=1"/>
          <p:cNvSpPr/>
          <p:nvPr/>
        </p:nvSpPr>
        <p:spPr>
          <a:xfrm>
            <a:off x="8516992" y="4680204"/>
            <a:ext cx="1422464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P_7_BD#be38e04bf?colgroup=2,27&amp;vcp=1&amp;pid=96ededa8f&amp;color=0,0,0&amp;vtp=1&amp;vaab=1&amp;bt=1&amp;bbb=1&amp;hb=1"/>
          <p:cNvGraphicFramePr>
            <a:graphicFrameLocks noGrp="1"/>
          </p:cNvGraphicFramePr>
          <p:nvPr/>
        </p:nvGraphicFramePr>
        <p:xfrm>
          <a:off x="539496" y="1273524"/>
          <a:ext cx="11082528" cy="5015548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5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554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使小球获得动能的方法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将小球从斜面某一高度处由静止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释放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重力势能转化为动能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将质量不同的小球从斜面上同一高度处由静止释放的目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控制小球到达斜面底端时具有相同的初速度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此过程中小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球的速度与质量无关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将质量相同的小球从斜面上不同位置由静止释放的目的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改变小球到达斜面底端时的初速度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物块被推动的距离越远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小球对物块做的功就越多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说明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小球到达斜面底端时具有的动能越大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e38e04bf?colgroup=2,27&amp;vcp=1&amp;pid=96ededa8f&amp;color=0,0,0&amp;vtp=1&amp;vaab=1&amp;bt=1&amp;bbb=1"/>
          <p:cNvSpPr txBox="1"/>
          <p:nvPr/>
        </p:nvSpPr>
        <p:spPr>
          <a:xfrm>
            <a:off x="10903879" y="5651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be38e04bf?colgroup=2,27&amp;vcp=1&amp;pid=96ededa8f&amp;color=0,0,0&amp;vtp=1&amp;vaab=1&amp;bt=1&amp;bbb=1&amp;hb=1&amp;uw=1"/>
          <p:cNvSpPr/>
          <p:nvPr/>
        </p:nvSpPr>
        <p:spPr>
          <a:xfrm>
            <a:off x="2674992" y="1848040"/>
            <a:ext cx="3200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be38e04bf?colgroup=2,27&amp;vcp=1&amp;pid=96ededa8f&amp;color=0,0,0&amp;vtp=1&amp;vaab=1&amp;bt=1&amp;bbb=1&amp;hb=1&amp;uw=1"/>
          <p:cNvSpPr/>
          <p:nvPr/>
        </p:nvSpPr>
        <p:spPr>
          <a:xfrm>
            <a:off x="6230992" y="2978340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be38e04bf?colgroup=2,27&amp;vcp=1&amp;pid=96ededa8f&amp;color=0,0,0&amp;vtp=1&amp;vaab=1&amp;bt=1&amp;bbb=1&amp;hb=1&amp;uw=1"/>
          <p:cNvSpPr/>
          <p:nvPr/>
        </p:nvSpPr>
        <p:spPr>
          <a:xfrm>
            <a:off x="3563992" y="5238941"/>
            <a:ext cx="2489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be38e04bf?colgroup=2,27&amp;vcp=1&amp;pid=96ededa8f&amp;color=0,0,0&amp;vtp=1&amp;vaab=1&amp;bt=1&amp;bbb=1&amp;hb=1&amp;uw=1"/>
          <p:cNvSpPr/>
          <p:nvPr/>
        </p:nvSpPr>
        <p:spPr>
          <a:xfrm>
            <a:off x="5875392" y="5800757"/>
            <a:ext cx="14224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7f8fd1d85.fixed?vcp=1&amp;pid=7bd8bc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机械效率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机械能及其转化</a:t>
            </a:r>
            <a:endParaRPr lang="en-US" altLang="zh-CN" sz="4000" dirty="0"/>
          </a:p>
        </p:txBody>
      </p:sp>
      <p:sp>
        <p:nvSpPr>
          <p:cNvPr id="3" name="C_5_BD#7f8fd1d85.fixed?vcp=1&amp;pid=7bd8bc5a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P_7_BD#be38e04bf?colgroup=2,27&amp;vcp=1&amp;pid=96ededa8f&amp;color=0,0,0&amp;vtp=1&amp;vaab=1&amp;bt=1&amp;bbb=1&amp;hb=1"/>
          <p:cNvGraphicFramePr>
            <a:graphicFrameLocks noGrp="1"/>
          </p:cNvGraphicFramePr>
          <p:nvPr/>
        </p:nvGraphicFramePr>
        <p:xfrm>
          <a:off x="539496" y="1544542"/>
          <a:ext cx="11082528" cy="447351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5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7351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小球在水平面上不能立即停下的原因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小球具有惯性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物块最终停止的原因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受摩擦阻力的作用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说明力能改变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物体的运动状态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物块在水平面上运动的过程中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它的动能转化为内能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小球从粗糙斜面滑下的过程中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它的重力势能部分转化为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动能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机械能变小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物体的动能越大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制动时滑行的距离越远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故为保障交通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安全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须对通行车辆限重限速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be38e04bf?colgroup=2,27&amp;vcp=1&amp;pid=96ededa8f&amp;color=0,0,0&amp;vtp=1&amp;vaab=1&amp;bt=1&amp;bbb=1"/>
          <p:cNvSpPr txBox="1"/>
          <p:nvPr/>
        </p:nvSpPr>
        <p:spPr>
          <a:xfrm>
            <a:off x="10903879" y="83613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be38e04bf?colgroup=2,27&amp;vcp=1&amp;pid=96ededa8f&amp;color=0,0,0&amp;vtp=1&amp;vaab=1&amp;bt=1&amp;bbb=1&amp;hb=1&amp;uw=1"/>
          <p:cNvSpPr/>
          <p:nvPr/>
        </p:nvSpPr>
        <p:spPr>
          <a:xfrm>
            <a:off x="8542392" y="1562290"/>
            <a:ext cx="2133663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be38e04bf?colgroup=2,27&amp;vcp=1&amp;pid=96ededa8f&amp;color=0,0,0&amp;vtp=1&amp;vaab=1&amp;bt=1&amp;bbb=1&amp;hb=1&amp;uw=1"/>
          <p:cNvSpPr/>
          <p:nvPr/>
        </p:nvSpPr>
        <p:spPr>
          <a:xfrm>
            <a:off x="6053192" y="2133790"/>
            <a:ext cx="28448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be38e04bf?colgroup=2,27&amp;vcp=1&amp;pid=96ededa8f&amp;color=0,0,0&amp;vtp=1&amp;vaab=1&amp;bt=1&amp;bbb=1&amp;hb=1&amp;uw=1"/>
          <p:cNvSpPr/>
          <p:nvPr/>
        </p:nvSpPr>
        <p:spPr>
          <a:xfrm>
            <a:off x="4795892" y="5527707"/>
            <a:ext cx="14224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9_1#480eea402?iti=28&amp;htil=10&amp;vcp=1&amp;vis=1&amp;pid=96ededa8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7224" y="572688"/>
            <a:ext cx="412394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9_2#480eea402?iti=28&amp;htil=10&amp;vcp=1&amp;vis=1&amp;pid=96ededa8f&amp;color=0,0,0&amp;vtp=1&amp;vaab=1&amp;bbb=1"/>
          <p:cNvSpPr/>
          <p:nvPr/>
        </p:nvSpPr>
        <p:spPr>
          <a:xfrm>
            <a:off x="9024683" y="283938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图15-7</a:t>
            </a:r>
            <a:endParaRPr lang="en-US" altLang="zh-CN" sz="2800" dirty="0"/>
          </a:p>
        </p:txBody>
      </p:sp>
      <p:sp>
        <p:nvSpPr>
          <p:cNvPr id="4" name="QO_7_BD.59_3#480eea402?htil=10&amp;sp=1&amp;vcp=1&amp;vis=1&amp;pid=96ededa8f&amp;color=0,0,0&amp;vtp=1&amp;vaab=1&amp;bt=1&amp;bbb=1&amp;hb=1&amp;hs=1"/>
          <p:cNvSpPr/>
          <p:nvPr/>
        </p:nvSpPr>
        <p:spPr>
          <a:xfrm>
            <a:off x="539496" y="554400"/>
            <a:ext cx="685800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（2024·广西南宁·模拟·改编）在“探究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物体的动能大小与哪些因素有关”的实验中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同学们做了如图15-7所示的三个实验，将小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球沿着同一斜面由静止释放，木块在水平面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上移动一段距离后静止。请回答下列问题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5" name="QB_8_BD.60_1#6458b1077?vcp=1&amp;vis=1&amp;pid=480eea402&amp;color=0,0,0&amp;vtp=1&amp;vaab=1&amp;bbb=1&amp;hb=1&amp;hs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（1）为了研究物体动能与速度的关系，实验中选择甲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、乙两图进行比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小球从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高度由静止释放（两空均选填“同一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不同”）；观察现象，得到的结论是，小球的质量一定时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，则动能越大。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61_1#f05abfb5c?vcp=1&amp;vis=1&amp;pid=480eea402&amp;color=0,0,0&amp;vtp=1&amp;vaab=1&amp;bt=1&amp;bbb=1&amp;hb=1"/>
          <p:cNvSpPr/>
          <p:nvPr/>
        </p:nvSpPr>
        <p:spPr>
          <a:xfrm>
            <a:off x="539496" y="711962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（2）为了研究物体动能与质量的关系，实验中应选择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两图进行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比较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，得到的结论是，小球的速度一定时，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越大，则动能越大。</a:t>
            </a:r>
            <a:endParaRPr lang="en-US" altLang="zh-CN" sz="2800" spc="-50" dirty="0"/>
          </a:p>
        </p:txBody>
      </p:sp>
      <p:pic>
        <p:nvPicPr>
          <p:cNvPr id="3" name="QO_7_BD.62_1#480eea402?iti=29&amp;vcp=1&amp;vis=1&amp;pid=480eea4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216" y="2040763"/>
            <a:ext cx="4160520" cy="21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2_2#480eea402?iti=29&amp;vcp=1&amp;vis=1&amp;pid=480eea402&amp;color=0,0,0&amp;vtp=1&amp;vaab=1&amp;bbb=1"/>
          <p:cNvSpPr/>
          <p:nvPr/>
        </p:nvSpPr>
        <p:spPr>
          <a:xfrm>
            <a:off x="5549964" y="428917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图15-7</a:t>
            </a:r>
            <a:endParaRPr lang="en-US" altLang="zh-CN" sz="2800" dirty="0"/>
          </a:p>
        </p:txBody>
      </p:sp>
      <p:sp>
        <p:nvSpPr>
          <p:cNvPr id="5" name="QB_8_BD.63_1#77237faa3?vcp=1&amp;vis=1&amp;pid=480eea402&amp;color=0,0,0&amp;vtp=1&amp;vaab=1&amp;bbb=1&amp;hb=1"/>
          <p:cNvSpPr/>
          <p:nvPr/>
        </p:nvSpPr>
        <p:spPr>
          <a:xfrm>
            <a:off x="539496" y="493325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（3）实验中，通过比较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来判断小球动能的大小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，这种实验方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法被称为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64_1#6458b1077?iti=30&amp;htil=11&amp;vcp=1&amp;vis=1&amp;pid=480eea40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9968" y="1240536"/>
            <a:ext cx="3712464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64_2#6458b1077?iti=30&amp;htil=11&amp;vcp=1&amp;vis=1&amp;pid=480eea402&amp;color=0,0,0&amp;vtp=1&amp;vaab=1&amp;bbb=1"/>
          <p:cNvSpPr/>
          <p:nvPr/>
        </p:nvSpPr>
        <p:spPr>
          <a:xfrm>
            <a:off x="9151688" y="32969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图15-7</a:t>
            </a:r>
            <a:endParaRPr lang="en-US" altLang="zh-CN" sz="2800" dirty="0"/>
          </a:p>
        </p:txBody>
      </p:sp>
      <p:sp>
        <p:nvSpPr>
          <p:cNvPr id="4" name="QB_8_BD.64_3#6458b1077?htil=11&amp;vcp=1&amp;vis=1&amp;pid=480eea402&amp;color=0,0,0&amp;vtp=1&amp;vaab=1&amp;bt=1&amp;bbb=1&amp;hb=1&amp;hs=1"/>
          <p:cNvSpPr/>
          <p:nvPr/>
        </p:nvSpPr>
        <p:spPr>
          <a:xfrm>
            <a:off x="539496" y="1222248"/>
            <a:ext cx="726033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（1）为了研究物体动能与速度的关系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中选择甲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、乙两图进行比较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小球从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高度由静止释放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（两空均选填“同一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不同”）；观察现象，得到的结论是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，小球的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质量一定时，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，则动能越大。</a:t>
            </a:r>
            <a:endParaRPr lang="en-US" altLang="zh-CN" sz="2800" dirty="0"/>
          </a:p>
        </p:txBody>
      </p:sp>
      <p:sp>
        <p:nvSpPr>
          <p:cNvPr id="5" name="QB_8_AN.1_1#6458b1077.blank?vcp=1&amp;vis=1&amp;pid=480eea402&amp;color=0,0,0&amp;vpa=21&amp;vtp=1&amp;vaab=1&amp;bbb=1"/>
          <p:cNvSpPr/>
          <p:nvPr/>
        </p:nvSpPr>
        <p:spPr>
          <a:xfrm>
            <a:off x="5528215" y="18394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6" name="QB_8_AN.2_1#6458b1077.blank?vcp=1&amp;vis=1&amp;pid=480eea402&amp;color=0,0,0&amp;vpa=22&amp;vtp=1&amp;vaab=1&amp;bbb=1"/>
          <p:cNvSpPr/>
          <p:nvPr/>
        </p:nvSpPr>
        <p:spPr>
          <a:xfrm>
            <a:off x="549815" y="2487168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endParaRPr lang="en-US" altLang="zh-CN" sz="2800" dirty="0"/>
          </a:p>
        </p:txBody>
      </p:sp>
      <p:sp>
        <p:nvSpPr>
          <p:cNvPr id="7" name="QB_8_AN.3_1#6458b1077.blank?vcp=1&amp;vis=1&amp;pid=480eea402&amp;color=0,0,0&amp;vpa=23&amp;vtp=1&amp;vaab=1&amp;bbb=1"/>
          <p:cNvSpPr/>
          <p:nvPr/>
        </p:nvSpPr>
        <p:spPr>
          <a:xfrm>
            <a:off x="2683414" y="376161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速度</a:t>
            </a:r>
            <a:endParaRPr lang="en-US" altLang="zh-CN" sz="2800" dirty="0"/>
          </a:p>
        </p:txBody>
      </p:sp>
      <p:sp>
        <p:nvSpPr>
          <p:cNvPr id="8" name="QB_8_BD.68_1#f05abfb5c?vcp=1&amp;vis=1&amp;pid=480eea402&amp;color=0,0,0&amp;vtp=1&amp;vaab=1&amp;bbb=1&amp;h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（2）为了研究物体动能与质量的关系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，实验中应选择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两图进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行比较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，得到的结论是，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小球的速度一定时，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，则动能越大。</a:t>
            </a:r>
            <a:endParaRPr lang="en-US" altLang="zh-CN" sz="2800" dirty="0"/>
          </a:p>
        </p:txBody>
      </p:sp>
      <p:sp>
        <p:nvSpPr>
          <p:cNvPr id="9" name="QB_8_AN.69_1#f05abfb5c.blank?vcp=1&amp;vis=1&amp;pid=480eea402&amp;color=0,0,0&amp;vpa=24&amp;vtp=1&amp;vaab=1&amp;bbb=1"/>
          <p:cNvSpPr/>
          <p:nvPr/>
        </p:nvSpPr>
        <p:spPr>
          <a:xfrm>
            <a:off x="8906414" y="4398200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甲、丙</a:t>
            </a:r>
            <a:endParaRPr lang="en-US" altLang="zh-CN" sz="2800" dirty="0"/>
          </a:p>
        </p:txBody>
      </p:sp>
      <p:sp>
        <p:nvSpPr>
          <p:cNvPr id="10" name="QB_8_AN.70_1#f05abfb5c.blank?vcp=1&amp;vis=1&amp;pid=480eea402&amp;color=0,0,0&amp;vpa=25&amp;vtp=1&amp;vaab=1&amp;bbb=1"/>
          <p:cNvSpPr/>
          <p:nvPr/>
        </p:nvSpPr>
        <p:spPr>
          <a:xfrm>
            <a:off x="7661814" y="502494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1_1#77237faa3?vcp=1&amp;vis=1&amp;pid=480eea402&amp;color=0,0,0&amp;vtp=1&amp;vaab=1&amp;bt=1&amp;bbb=1&amp;hb=1"/>
          <p:cNvSpPr/>
          <p:nvPr/>
        </p:nvSpPr>
        <p:spPr>
          <a:xfrm>
            <a:off x="539496" y="104390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（3）实验中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，通过比较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来判断小球动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能的大小，这种实验方法被称为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2_1#77237faa3.blank?vcp=1&amp;vis=1&amp;pid=480eea402&amp;color=0,0,0&amp;vpa=26&amp;vtp=1&amp;vaab=1&amp;bbb=1"/>
          <p:cNvSpPr/>
          <p:nvPr/>
        </p:nvSpPr>
        <p:spPr>
          <a:xfrm>
            <a:off x="4283615" y="1013428"/>
            <a:ext cx="4881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小车推动木块移动的距离远近</a:t>
            </a:r>
            <a:endParaRPr lang="en-US" altLang="zh-CN" sz="2800" dirty="0"/>
          </a:p>
        </p:txBody>
      </p:sp>
      <p:sp>
        <p:nvSpPr>
          <p:cNvPr id="4" name="QB_8_AN.74_1#77237faa3.blank?vcp=1&amp;vis=1&amp;pid=480eea402&amp;color=0,0,0&amp;vpa=27&amp;vtp=1&amp;vaab=1&amp;bbb=1"/>
          <p:cNvSpPr/>
          <p:nvPr/>
        </p:nvSpPr>
        <p:spPr>
          <a:xfrm>
            <a:off x="5528215" y="164017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转换</a:t>
            </a:r>
            <a:endParaRPr lang="en-US" altLang="zh-CN" sz="2800" dirty="0"/>
          </a:p>
        </p:txBody>
      </p:sp>
      <p:pic>
        <p:nvPicPr>
          <p:cNvPr id="5" name="QO_7_BD.73_1#77237faa3?iti=31&amp;vcp=1&amp;vis=1&amp;pid=480eea4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372709"/>
            <a:ext cx="5458968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73_2#77237faa3?iti=31&amp;vcp=1&amp;vis=1&amp;pid=480eea402&amp;color=0,0,0&amp;vtp=1&amp;vaab=1&amp;bbb=1"/>
          <p:cNvSpPr/>
          <p:nvPr/>
        </p:nvSpPr>
        <p:spPr>
          <a:xfrm>
            <a:off x="5549964" y="527948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81e0deae?vcp=1&amp;pid=96ededa8f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sp>
        <p:nvSpPr>
          <p:cNvPr id="3" name="QO_8_BD.75_1#c622e9294?vcp=1&amp;vis=1&amp;pid=c81e0dea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借助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例中的实验装置，小明继续进行探究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9_BD.76_1#44bc72b18?vcp=1&amp;vis=1&amp;pid=c622e9294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（1）让不同质量的小球从斜面同一高度由静止开始滚下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，目的是使小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球到达斜面底端时的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（2）若水平面绝对光滑且足够长，则例2实验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（选填“能”或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“不能”）达到探究的目的，理由是：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kumimoji="0" lang="en-US" altLang="zh-CN" sz="2800" b="0" i="0" u="sng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              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9_BD.78_1#a6733836d?vcp=1&amp;vis=1&amp;pid=c622e9294&amp;color=0,0,0&amp;vtp=1&amp;vaab=1&amp;bbb=1&amp;hb=1"/>
              <p:cNvSpPr/>
              <p:nvPr/>
            </p:nvSpPr>
            <p:spPr>
              <a:xfrm>
                <a:off x="539496" y="4473429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（3）图中甲、乙两次实验中，木块在水平面上移动时，木块受到的滑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动摩擦力分别为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，克服摩擦力做的功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。（均选填“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9_BD.78_1#a6733836d?vcp=1&amp;vis=1&amp;pid=c622e92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73429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-3729" b="-3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9_1#44bc72b18?vcp=1&amp;vis=1&amp;pid=c622e9294&amp;color=0,0,0&amp;vtp=1&amp;vaab=1&amp;bt=1&amp;bbb=1&amp;hb=1"/>
          <p:cNvSpPr/>
          <p:nvPr/>
        </p:nvSpPr>
        <p:spPr>
          <a:xfrm>
            <a:off x="539496" y="18610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（1）让不同质量的小球从斜面同一高度由静止开始滚下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，目的是使小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球到达斜面底端时的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_1#44bc72b18.blank?vcp=1&amp;vis=1&amp;pid=c622e9294&amp;color=0,0,0&amp;vpa=28&amp;vtp=1&amp;vaab=1&amp;bbb=1"/>
          <p:cNvSpPr/>
          <p:nvPr/>
        </p:nvSpPr>
        <p:spPr>
          <a:xfrm>
            <a:off x="3750215" y="245732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速度</a:t>
            </a:r>
            <a:endParaRPr lang="en-US" altLang="zh-CN" sz="2800" dirty="0"/>
          </a:p>
        </p:txBody>
      </p:sp>
      <p:sp>
        <p:nvSpPr>
          <p:cNvPr id="4" name="QB_9_BD.81_1#11484292b?vcp=1&amp;vis=1&amp;pid=c622e9294&amp;color=0,0,0&amp;vtp=1&amp;vaab=1&amp;bbb=1&amp;hb=1"/>
          <p:cNvSpPr/>
          <p:nvPr/>
        </p:nvSpPr>
        <p:spPr>
          <a:xfrm>
            <a:off x="539496" y="3144075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（2）若水平面绝对光滑且足够长，则例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2实验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选填“能”或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”）达到探究的目的，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理由是：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9_AN.82_1#11484292b.blank?vcp=1&amp;vis=1&amp;pid=c622e9294&amp;color=0,0,0&amp;vpa=29&amp;vtp=1&amp;vaab=1&amp;bbb=1"/>
          <p:cNvSpPr/>
          <p:nvPr/>
        </p:nvSpPr>
        <p:spPr>
          <a:xfrm>
            <a:off x="7661814" y="311359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6" name="QB_9_AN.83_1#11484292b.blank?vcp=1&amp;vis=1&amp;pid=c622e9294&amp;color=0,0,0&amp;vpa=30&amp;vtp=1&amp;vaab=1&amp;bbb=1&amp;hb=1"/>
          <p:cNvSpPr/>
          <p:nvPr/>
        </p:nvSpPr>
        <p:spPr>
          <a:xfrm>
            <a:off x="539496" y="3761295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木块将一直做匀速直线运动，无法比较木块被撞后移动的距离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9_BD.84_1#a6733836d?vcp=1&amp;vis=1&amp;pid=c622e9294&amp;color=0,0,0&amp;vtp=1&amp;vaab=1&amp;bt=1&amp;bbb=1&amp;hb=1"/>
              <p:cNvSpPr/>
              <p:nvPr/>
            </p:nvSpPr>
            <p:spPr>
              <a:xfrm>
                <a:off x="539496" y="238782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（3）图中甲、乙两次实验中，木块在水平面上移动时，木块受到的滑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动摩擦力分别为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，克服摩擦力做的功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（均选填“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9_BD.84_1#a6733836d?vcp=1&amp;vis=1&amp;pid=c622e929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8782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3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9_AN.86_1#a6733836d.blank?vcp=1&amp;vis=1&amp;pid=c622e9294&amp;color=0,0,0&amp;vpa=31&amp;vtp=1&amp;vaab=1&amp;bbb=1"/>
              <p:cNvSpPr/>
              <p:nvPr/>
            </p:nvSpPr>
            <p:spPr>
              <a:xfrm>
                <a:off x="5120259" y="3204114"/>
                <a:ext cx="4460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9_AN.86_1#a6733836d.blank?vcp=1&amp;vis=1&amp;pid=c622e9294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0259" y="3204114"/>
                <a:ext cx="446088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7" t="-134" r="128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9_AN.87_1#a6733836d.blank?vcp=1&amp;vis=1&amp;pid=c622e9294&amp;color=0,0,0&amp;vpa=32&amp;vtp=1&amp;vaab=1&amp;bbb=1"/>
              <p:cNvSpPr/>
              <p:nvPr/>
            </p:nvSpPr>
            <p:spPr>
              <a:xfrm>
                <a:off x="9736518" y="3173634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9_AN.87_1#a6733836d.blank?vcp=1&amp;vis=1&amp;pid=c622e9294&amp;color=0,0,0&amp;vpa=3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6518" y="3173634"/>
                <a:ext cx="447675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4" t="-134" r="14" b="-7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9_AS.1_1#a6733836d?vcp=1&amp;vis=1&amp;pid=c622e9294&amp;color=0,0,0&amp;vtp=1&amp;vaab=1&amp;bbb=1&amp;hb=1"/>
              <p:cNvSpPr/>
              <p:nvPr/>
            </p:nvSpPr>
            <p:spPr>
              <a:xfrm>
                <a:off x="539496" y="4238466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甲、乙两次实验中木块在水平面上移动时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，木块对水平面的压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力大小和接触面粗糙程度均不变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𝑓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；比较甲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、乙两次实验结果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；由功的计算公式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𝑓𝑠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9_AS.1_1#a6733836d?vcp=1&amp;vis=1&amp;pid=c622e92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38466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26" r="-1094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7_BD.64_1#6458b1077?iti=30&amp;htil=11&amp;vcp=1&amp;vis=1&amp;pid=480eea402&amp;color=0,0,0&amp;tib=255,255,255&amp;vtp=1&amp;vaab=1&amp;hs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7043" y="643001"/>
            <a:ext cx="3712464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70ebdc386?vcp=1&amp;pid=c81e0deae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010&lt;/m&gt;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70ebdc386?vcp=1&amp;pid=c81e0deae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4cc16b11.fixed?vcp=1&amp;pid=7bd8bc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机械效率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机械能及其转化</a:t>
            </a:r>
            <a:endParaRPr lang="en-US" altLang="zh-CN" sz="4000" dirty="0"/>
          </a:p>
        </p:txBody>
      </p:sp>
      <p:sp>
        <p:nvSpPr>
          <p:cNvPr id="3" name="C_5_BD#24cc16b11.fixed?vcp=1&amp;pid=7bd8bc5a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机械效率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机械能及其转化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b99f3325?vcp=1&amp;pid=7f8fd1d8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554400"/>
            <a:ext cx="11073384" cy="576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d4945db8?vcp=1&amp;pid=24cc16b1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88_1#8c7ba407e?vcp=1&amp;vis=1&amp;pid=4d4945db8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（2024·江苏连云港·中考）2024年4月25日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，我国长征运载火箭成功将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神舟十八号载人飞船送往预定轨道。载人飞船离开地面加速上升的过程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89_1#8c7ba407e.bracket?vcp=1&amp;vis=1&amp;pid=4d4945db8&amp;color=0,0,0&amp;vpa=33&amp;vtp=1&amp;vaab=1"/>
          <p:cNvSpPr/>
          <p:nvPr/>
        </p:nvSpPr>
        <p:spPr>
          <a:xfrm>
            <a:off x="1172115" y="25493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8_2#8c7ba407e.choices?vcp=1&amp;vis=1&amp;pid=4d4945db8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A.动能增大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，重力势能不变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.动能增大，重力势能增大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.动能不变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，重力势能不变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.动能不变，重力势能增大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0_1#bc6cdba7c?iti=32&amp;htil=12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2652" y="572688"/>
            <a:ext cx="4096512" cy="347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0_2#bc6cdba7c?iti=32&amp;htil=12&amp;vcp=1&amp;vis=1&amp;pid=4d4945db8&amp;color=0,0,0&amp;vtp=1&amp;vaab=1&amp;bbb=1"/>
          <p:cNvSpPr/>
          <p:nvPr/>
        </p:nvSpPr>
        <p:spPr>
          <a:xfrm>
            <a:off x="8858127" y="417440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90_3#bc6cdba7c?htil=12&amp;sp=1&amp;vcp=1&amp;vis=1&amp;pid=4d4945db8&amp;color=0,0,0&amp;vtp=1&amp;vaab=1&amp;bt=1&amp;bbb=1&amp;hb=1"/>
              <p:cNvSpPr/>
              <p:nvPr/>
            </p:nvSpPr>
            <p:spPr>
              <a:xfrm>
                <a:off x="539496" y="554400"/>
                <a:ext cx="6885432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（2024·内蒙古·中考）如图B15-1所示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点沿水平桌面滚落的小球运动轨迹如虚线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两点等高，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为小球与水平地面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的接触点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，不计空气阻力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，下列说法正确的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90_3#bc6cdba7c?htil=12&amp;sp=1&amp;vcp=1&amp;vis=1&amp;pid=4d4945d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885432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" r="7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91_1#bc6cdba7c.bracket?vcp=1&amp;vis=1&amp;pid=4d4945db8&amp;color=0,0,0&amp;vpa=34&amp;vtp=1&amp;vaab=1"/>
          <p:cNvSpPr/>
          <p:nvPr/>
        </p:nvSpPr>
        <p:spPr>
          <a:xfrm>
            <a:off x="1172115" y="31318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90_4#bc6cdba7c.choices?htil=12&amp;vcp=1&amp;vis=1&amp;pid=4d4945db8&amp;color=0,0,0&amp;vtp=1&amp;vaab=1&amp;bbb=1"/>
              <p:cNvSpPr/>
              <p:nvPr/>
            </p:nvSpPr>
            <p:spPr>
              <a:xfrm>
                <a:off x="539496" y="3687744"/>
                <a:ext cx="688543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A.小球在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点的机械能相等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.小球在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点的动能相等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.小球从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点的过程中，机械能变小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.小球在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点的动能不为零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90_4#bc6cdba7c.choices?htil=12&amp;vcp=1&amp;vis=1&amp;pid=4d4945db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87744"/>
                <a:ext cx="6885432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6" t="-12" r="7" b="-2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2_1#ebb63fbfd?iti=33&amp;htil=13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4823" y="572688"/>
            <a:ext cx="1371600" cy="223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2_2#ebb63fbfd?iti=33&amp;htil=13&amp;vcp=1&amp;vis=1&amp;pid=4d4945db8&amp;color=0,0,0&amp;vtp=1&amp;vaab=1&amp;bbb=1"/>
          <p:cNvSpPr/>
          <p:nvPr/>
        </p:nvSpPr>
        <p:spPr>
          <a:xfrm>
            <a:off x="9877842" y="293082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92_3#ebb63fbfd?htil=13&amp;sp=1&amp;vcp=1&amp;vis=1&amp;pid=4d4945db8&amp;color=0,0,0&amp;vtp=1&amp;vaab=1&amp;bt=1&amp;bbb=1&amp;hb=1"/>
              <p:cNvSpPr/>
              <p:nvPr/>
            </p:nvSpPr>
            <p:spPr>
              <a:xfrm>
                <a:off x="539496" y="554400"/>
                <a:ext cx="88788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（2024·重庆B卷·中考）建筑工人通过如图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B15-2所示的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装置将一桶质量为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的涂料从地面提起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，桶离开地面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内缓慢上升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，工人所用的拉力为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下列说法中正确的是(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92_3#ebb63fbfd?htil=13&amp;sp=1&amp;vcp=1&amp;vis=1&amp;pid=4d4945d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8788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200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93_1#ebb63fbfd.bracket?vcp=1&amp;vis=1&amp;pid=4d4945db8&amp;color=0,0,0&amp;vpa=35&amp;vtp=1&amp;vaab=1"/>
          <p:cNvSpPr/>
          <p:nvPr/>
        </p:nvSpPr>
        <p:spPr>
          <a:xfrm>
            <a:off x="5621877" y="24841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92_4#ebb63fbfd.choices?htil=13&amp;vcp=1&amp;vis=1&amp;pid=4d4945db8&amp;color=0,0,0&amp;vtp=1&amp;vaab=1&amp;bbb=1&amp;hb=1"/>
              <p:cNvSpPr/>
              <p:nvPr/>
            </p:nvSpPr>
            <p:spPr>
              <a:xfrm>
                <a:off x="539496" y="3052744"/>
                <a:ext cx="88788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A.该装置做的有用功为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B.该装置的机械效率为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C.绳子自由端移动的平均速度为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D.桶离开地面前，工人拉力逐渐增大，桶对地面的压强不变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92_4#ebb63fbfd.choices?htil=13&amp;vcp=1&amp;vis=1&amp;pid=4d4945db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4"/>
                <a:ext cx="8878824" cy="3144457"/>
              </a:xfrm>
              <a:prstGeom prst="rect">
                <a:avLst/>
              </a:prstGeom>
              <a:blipFill rotWithShape="1">
                <a:blip r:embed="rId5"/>
                <a:stretch>
                  <a:fillRect l="-4" t="-10" r="-493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4_1#9efe40302?iti=34&amp;htil=14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1444" y="2121884"/>
            <a:ext cx="2496312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4_2#9efe40302?iti=34&amp;htil=14&amp;vcp=1&amp;vis=1&amp;pid=4d4945db8&amp;color=0,0,0&amp;vtp=1&amp;vaab=1&amp;bbb=1"/>
          <p:cNvSpPr/>
          <p:nvPr/>
        </p:nvSpPr>
        <p:spPr>
          <a:xfrm>
            <a:off x="9566819" y="418741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图B15-3</a:t>
            </a:r>
            <a:endParaRPr lang="en-US" altLang="zh-CN" sz="2800" dirty="0"/>
          </a:p>
        </p:txBody>
      </p:sp>
      <p:sp>
        <p:nvSpPr>
          <p:cNvPr id="4" name="QB_7_BD.94_3#9efe40302?htil=14&amp;sp=1&amp;vcp=1&amp;vis=1&amp;pid=4d4945db8&amp;color=0,0,0&amp;vtp=1&amp;vaab=1&amp;bt=1&amp;bbb=1&amp;hb=1"/>
          <p:cNvSpPr/>
          <p:nvPr/>
        </p:nvSpPr>
        <p:spPr>
          <a:xfrm>
            <a:off x="539496" y="2103596"/>
            <a:ext cx="82570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如图B15-3所示，我国空间站环绕地球飞行时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选填“电磁波”或“声波”）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与地面联系；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当它靠近地球的过程中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，速度越来越大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，则它的动能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越来越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95_1#9efe40302.blank?vcp=1&amp;vis=1&amp;pid=4d4945db8&amp;color=0,0,0&amp;vpa=36&amp;vtp=1&amp;vaab=1&amp;bbb=1"/>
          <p:cNvSpPr/>
          <p:nvPr/>
        </p:nvSpPr>
        <p:spPr>
          <a:xfrm>
            <a:off x="905415" y="2720816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电磁波</a:t>
            </a:r>
            <a:endParaRPr lang="en-US" altLang="zh-CN" sz="2800" dirty="0"/>
          </a:p>
        </p:txBody>
      </p:sp>
      <p:sp>
        <p:nvSpPr>
          <p:cNvPr id="6" name="QB_7_AN.96_1#9efe40302.blank?vcp=1&amp;vis=1&amp;pid=4d4945db8&amp;color=0,0,0&amp;vpa=37&amp;vtp=1&amp;vaab=1"/>
          <p:cNvSpPr/>
          <p:nvPr/>
        </p:nvSpPr>
        <p:spPr>
          <a:xfrm>
            <a:off x="1616614" y="3995261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97_1#62f0dc7ad?iti=35&amp;htil=15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12096" y="1522952"/>
            <a:ext cx="1353312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7_2#62f0dc7ad?iti=35&amp;htil=15&amp;vcp=1&amp;vis=1&amp;pid=4d4945db8&amp;color=0,0,0&amp;vtp=1&amp;vaab=1&amp;bbb=1"/>
          <p:cNvSpPr/>
          <p:nvPr/>
        </p:nvSpPr>
        <p:spPr>
          <a:xfrm>
            <a:off x="9925971" y="47863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图B15-4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97_3#62f0dc7ad?htil=15&amp;sp=1&amp;vcp=1&amp;vis=1&amp;pid=4d4945db8&amp;color=0,0,0&amp;vtp=1&amp;vaab=1&amp;bt=1&amp;bbb=1&amp;hb=1"/>
              <p:cNvSpPr/>
              <p:nvPr/>
            </p:nvSpPr>
            <p:spPr>
              <a:xfrm>
                <a:off x="539496" y="1504664"/>
                <a:ext cx="887882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如图B15-4所示，工人利用动滑轮匀速提升重物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，施加在绳端竖直向上的拉力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内将物体提升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，不计绳重与摩擦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，此过程中动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滑轮的机械效率为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，绳端拉力做功的功率为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97_3#62f0dc7ad?htil=15&amp;sp=1&amp;vcp=1&amp;vis=1&amp;pid=4d4945d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04664"/>
                <a:ext cx="887882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4" r="-2732" b="-2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98_1#62f0dc7ad.blank?vcp=1&amp;vis=1&amp;pid=4d4945db8&amp;color=0,0,0&amp;vpa=38&amp;vtp=1&amp;vaab=1&amp;bbb=1"/>
              <p:cNvSpPr/>
              <p:nvPr/>
            </p:nvSpPr>
            <p:spPr>
              <a:xfrm>
                <a:off x="3382708" y="3521487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98_1#62f0dc7ad.blank?vcp=1&amp;vis=1&amp;pid=4d4945db8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2708" y="3521487"/>
                <a:ext cx="8905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7" t="-102" r="43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99_1#62f0dc7ad.blank?vcp=1&amp;vis=1&amp;pid=4d4945db8&amp;color=0,0,0&amp;vpa=39&amp;vtp=1&amp;vaab=1&amp;bbb=1"/>
          <p:cNvSpPr/>
          <p:nvPr/>
        </p:nvSpPr>
        <p:spPr>
          <a:xfrm>
            <a:off x="8195214" y="3396329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00_1#936b1f69c?sp=1&amp;vcp=1&amp;vis=1&amp;pid=4d4945db8&amp;color=0,0,0&amp;vtp=1&amp;vaab=1&amp;bt=1&amp;bbb=1&amp;hb=1"/>
              <p:cNvSpPr/>
              <p:nvPr/>
            </p:nvSpPr>
            <p:spPr>
              <a:xfrm>
                <a:off x="539496" y="473866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近年来，因渣土车“多拉快跑”而引发的交通事故时有发生，引起了交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通管理部门的高度重视。小彤设计了如图B15-5所示的实验探究汽车超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速、超载带来的危害，通过电磁铁的控制，让质量分别为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钢球从圆弧轨道的一定高度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由静止滚下，撞击水平面上的纸盒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并将纸盒推动一段距离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00_1#936b1f69c?sp=1&amp;vcp=1&amp;vis=1&amp;pid=4d4945d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866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5" r="-585" b="-2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00_2#936b1f69c?iti=36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3280" y="3187700"/>
            <a:ext cx="4201795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0_3#936b1f69c?iti=36&amp;vcp=1&amp;vis=1&amp;pid=4d4945db8&amp;color=0,0,0&amp;vtp=1&amp;vaab=1&amp;bbb=1"/>
          <p:cNvSpPr/>
          <p:nvPr/>
        </p:nvSpPr>
        <p:spPr>
          <a:xfrm>
            <a:off x="2867565" y="4444907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0_2#936b1f69c?iti=36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850" y="682625"/>
            <a:ext cx="5130165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0_3#936b1f69c?iti=36&amp;vcp=1&amp;vis=1&amp;pid=4d4945db8&amp;color=0,0,0&amp;vtp=1&amp;vaab=1&amp;bbb=1"/>
          <p:cNvSpPr/>
          <p:nvPr/>
        </p:nvSpPr>
        <p:spPr>
          <a:xfrm>
            <a:off x="2329720" y="2155022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  <p:sp>
        <p:nvSpPr>
          <p:cNvPr id="4" name="QB_8_BD.101_1#8ca48186c?vcp=1&amp;vis=1&amp;pid=936b1f69c&amp;color=0,0,0&amp;vtp=1&amp;vaab=1&amp;bbb=1&amp;hb=1"/>
          <p:cNvSpPr/>
          <p:nvPr/>
        </p:nvSpPr>
        <p:spPr>
          <a:xfrm>
            <a:off x="539496" y="459775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（1）本次实验实际上探究的是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的大小对车祸破坏力的影响，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用纸盒被推动的距离来反映该物理量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，利用了物理实验中的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2_1#d9db36d4b?vcp=1&amp;vis=1&amp;pid=936b1f69c&amp;color=0,0,0&amp;vtp=1&amp;vaab=1&amp;bt=1&amp;bbb=1&amp;hb=1"/>
          <p:cNvSpPr/>
          <p:nvPr/>
        </p:nvSpPr>
        <p:spPr>
          <a:xfrm>
            <a:off x="539496" y="6370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（2）分析甲、乙两图可知，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（选填“甲”或“乙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”）图中的小钢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球在刚到达水平面时的速度更大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，说明在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，汽车的速度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，破坏力越大。</a:t>
            </a:r>
            <a:endParaRPr lang="en-US" altLang="zh-CN" sz="2800" dirty="0"/>
          </a:p>
        </p:txBody>
      </p:sp>
      <p:pic>
        <p:nvPicPr>
          <p:cNvPr id="3" name="QO_7_BD.103_1#936b1f69c?iti=37&amp;vcp=1&amp;vis=1&amp;pid=936b1f6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410" y="2075815"/>
            <a:ext cx="5608955" cy="4226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3_2#936b1f69c?iti=37&amp;vcp=1&amp;vis=1&amp;pid=936b1f69c&amp;color=0,0,0&amp;vtp=1&amp;vaab=1&amp;bbb=1"/>
          <p:cNvSpPr/>
          <p:nvPr/>
        </p:nvSpPr>
        <p:spPr>
          <a:xfrm>
            <a:off x="2580037" y="357565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4_1#ada471c16?vcp=1&amp;vis=1&amp;pid=936b1f69c&amp;color=0,0,0&amp;vtp=1&amp;vaab=1&amp;bt=1&amp;bbb=1&amp;hb=1"/>
              <p:cNvSpPr/>
              <p:nvPr/>
            </p:nvSpPr>
            <p:spPr>
              <a:xfrm>
                <a:off x="539496" y="673957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（3）比较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两图可以探究汽车超载带来的危害，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4_1#ada471c16?vcp=1&amp;vis=1&amp;pid=936b1f6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3957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05_1#936b1f69c?iti=38&amp;vcp=1&amp;vis=1&amp;pid=936b1f69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8695" y="1542415"/>
            <a:ext cx="5377180" cy="406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05_2#936b1f69c?iti=38&amp;vcp=1&amp;vis=1&amp;pid=936b1f69c&amp;color=0,0,0&amp;vtp=1&amp;vaab=1&amp;bbb=1"/>
          <p:cNvSpPr/>
          <p:nvPr/>
        </p:nvSpPr>
        <p:spPr>
          <a:xfrm>
            <a:off x="2329720" y="305393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  <p:sp>
        <p:nvSpPr>
          <p:cNvPr id="5" name="QB_8_BD.106_1#27bb32804?vcp=1&amp;vis=1&amp;pid=936b1f69c&amp;color=0,0,0&amp;vtp=1&amp;vaab=1&amp;bbb=1"/>
          <p:cNvSpPr/>
          <p:nvPr/>
        </p:nvSpPr>
        <p:spPr>
          <a:xfrm>
            <a:off x="539496" y="561133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（4）请你从物理学的角度谈谈在安全行车方面需要注意：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07_1#8ca48186c?vcp=1&amp;vis=1&amp;pid=936b1f69c&amp;color=0,0,0&amp;vtp=1&amp;vaab=1&amp;bt=1&amp;bbb=1&amp;hb=1"/>
          <p:cNvSpPr/>
          <p:nvPr/>
        </p:nvSpPr>
        <p:spPr>
          <a:xfrm>
            <a:off x="539496" y="86560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）本次实验实际上探究的是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的大小对车祸破坏力的影响，用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纸盒被推动的距离来反映该物理量，利用了物理实验中的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08_1#8ca48186c.blank?vcp=1&amp;vis=1&amp;pid=936b1f69c&amp;color=0,0,0&amp;vpa=40&amp;vtp=1&amp;vaab=1&amp;bbb=1"/>
          <p:cNvSpPr/>
          <p:nvPr/>
        </p:nvSpPr>
        <p:spPr>
          <a:xfrm>
            <a:off x="5350415" y="8351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动能</a:t>
            </a:r>
            <a:endParaRPr lang="en-US" altLang="zh-CN" sz="2800" dirty="0"/>
          </a:p>
        </p:txBody>
      </p:sp>
      <p:sp>
        <p:nvSpPr>
          <p:cNvPr id="4" name="QB_8_AN.110_1#8ca48186c.blank?vcp=1&amp;vis=1&amp;pid=936b1f69c&amp;color=0,0,0&amp;vpa=41&amp;vtp=1&amp;vaab=1&amp;bbb=1"/>
          <p:cNvSpPr/>
          <p:nvPr/>
        </p:nvSpPr>
        <p:spPr>
          <a:xfrm>
            <a:off x="9439814" y="1461865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转换</a:t>
            </a:r>
            <a:endParaRPr lang="en-US" altLang="zh-CN" sz="2800" dirty="0"/>
          </a:p>
        </p:txBody>
      </p:sp>
      <p:pic>
        <p:nvPicPr>
          <p:cNvPr id="5" name="QO_7_BD.109_1#8ca48186c?iti=39&amp;vcp=1&amp;vis=1&amp;pid=936b1f6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3360" y="2194560"/>
            <a:ext cx="5423535" cy="409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09_2#8ca48186c?iti=39&amp;vcp=1&amp;vis=1&amp;pid=936b1f69c&amp;color=0,0,0&amp;vtp=1&amp;vaab=1&amp;bbb=1"/>
          <p:cNvSpPr/>
          <p:nvPr/>
        </p:nvSpPr>
        <p:spPr>
          <a:xfrm>
            <a:off x="2042192" y="326513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b99f3325?vcp=1&amp;pid=7f8fd1d85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900684"/>
            <a:ext cx="11073384" cy="5056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1_1#d9db36d4b?vcp=1&amp;vis=1&amp;pid=936b1f69c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（2）分析甲、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乙两图可知，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选填“甲”或“乙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”）图中的小钢球在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刚到达水平面时的速度更大，说明在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一定时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汽车的速度越大，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破坏力越大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12_1#d9db36d4b.blank?vcp=1&amp;vis=1&amp;pid=936b1f69c&amp;color=0,0,0&amp;vpa=42&amp;vtp=1&amp;vaab=1"/>
          <p:cNvSpPr/>
          <p:nvPr/>
        </p:nvSpPr>
        <p:spPr>
          <a:xfrm>
            <a:off x="4994815" y="52730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4" name="QB_8_AN.114_1#d9db36d4b.blank?vcp=1&amp;vis=1&amp;pid=936b1f69c&amp;color=0,0,0&amp;vpa=43&amp;vtp=1&amp;vaab=1&amp;bbb=1"/>
          <p:cNvSpPr/>
          <p:nvPr/>
        </p:nvSpPr>
        <p:spPr>
          <a:xfrm>
            <a:off x="6239415" y="117500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</a:t>
            </a:r>
            <a:endParaRPr lang="en-US" altLang="zh-CN" sz="2800" dirty="0"/>
          </a:p>
        </p:txBody>
      </p:sp>
      <p:pic>
        <p:nvPicPr>
          <p:cNvPr id="5" name="QO_7_BD.113_1#d9db36d4b?iti=40&amp;vcp=1&amp;vis=1&amp;pid=936b1f6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775" y="2042160"/>
            <a:ext cx="5720080" cy="431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13_2#d9db36d4b?iti=40&amp;vcp=1&amp;vis=1&amp;pid=936b1f69c&amp;color=0,0,0&amp;vtp=1&amp;vaab=1&amp;bbb=1"/>
          <p:cNvSpPr/>
          <p:nvPr/>
        </p:nvSpPr>
        <p:spPr>
          <a:xfrm>
            <a:off x="2146205" y="342874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15_1#ada471c16?vcp=1&amp;vis=1&amp;pid=936b1f69c&amp;color=0,0,0&amp;vtp=1&amp;vaab=1&amp;bt=1&amp;bbb=1&amp;hb=1"/>
              <p:cNvSpPr/>
              <p:nvPr/>
            </p:nvSpPr>
            <p:spPr>
              <a:xfrm>
                <a:off x="539496" y="86102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（3）比较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两图可以探究汽车超载带来的危害，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15_1#ada471c16?vcp=1&amp;vis=1&amp;pid=936b1f69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102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3077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16_1#ada471c16.blank?vcp=1&amp;vis=1&amp;pid=936b1f69c&amp;color=0,0,0&amp;vpa=44&amp;vtp=1&amp;vaab=1&amp;bbb=1"/>
          <p:cNvSpPr/>
          <p:nvPr/>
        </p:nvSpPr>
        <p:spPr>
          <a:xfrm>
            <a:off x="2150014" y="830548"/>
            <a:ext cx="13255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乙、丙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N.118_1#ada471c16.blank?vcp=1&amp;vis=1&amp;pid=936b1f69c&amp;color=0,0,0&amp;vpa=45&amp;vtp=1&amp;vaab=1&amp;bbb=1"/>
              <p:cNvSpPr/>
              <p:nvPr/>
            </p:nvSpPr>
            <p:spPr>
              <a:xfrm>
                <a:off x="9756711" y="957992"/>
                <a:ext cx="4476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8_AN.118_1#ada471c16.blank?vcp=1&amp;vis=1&amp;pid=936b1f69c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6711" y="957992"/>
                <a:ext cx="4476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28" t="-102" r="128" b="-7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117_1#ada471c16?iti=41&amp;vcp=1&amp;vis=1&amp;pid=936b1f69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4470" y="1599565"/>
            <a:ext cx="6294755" cy="474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17_2#ada471c16?iti=41&amp;vcp=1&amp;vis=1&amp;pid=936b1f69c&amp;color=0,0,0&amp;vtp=1&amp;vaab=1&amp;bbb=1"/>
          <p:cNvSpPr/>
          <p:nvPr/>
        </p:nvSpPr>
        <p:spPr>
          <a:xfrm>
            <a:off x="2503202" y="311286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9_1#27bb32804?vcp=1&amp;vis=1&amp;pid=936b1f69c&amp;color=0,0,0&amp;vtp=1&amp;vaab=1&amp;bt=1&amp;bbb=1&amp;hb=1"/>
          <p:cNvSpPr/>
          <p:nvPr/>
        </p:nvSpPr>
        <p:spPr>
          <a:xfrm>
            <a:off x="539496" y="911320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请你从物理学的角度谈谈在安全行车方面需要注意：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20_1#27bb32804.blank?vcp=1&amp;vis=1&amp;pid=936b1f69c&amp;color=0,0,0&amp;vpa=46&amp;vtp=1&amp;vaab=1&amp;bbb=1&amp;hb=1"/>
          <p:cNvSpPr/>
          <p:nvPr/>
        </p:nvSpPr>
        <p:spPr>
          <a:xfrm>
            <a:off x="539496" y="880840"/>
            <a:ext cx="11109960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不要超载或超速</a:t>
            </a:r>
            <a:endParaRPr lang="en-US" altLang="zh-CN" sz="2800" dirty="0"/>
          </a:p>
        </p:txBody>
      </p:sp>
      <p:pic>
        <p:nvPicPr>
          <p:cNvPr id="4" name="QO_7_BD.119_2#27bb32804?iti=42&amp;vcp=1&amp;vis=1&amp;pid=936b1f6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7970" y="1558290"/>
            <a:ext cx="6311900" cy="475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9_3#27bb32804?iti=42&amp;vcp=1&amp;vis=1&amp;pid=936b1f69c&amp;color=0,0,0&amp;vtp=1&amp;vaab=1&amp;bbb=1"/>
          <p:cNvSpPr/>
          <p:nvPr/>
        </p:nvSpPr>
        <p:spPr>
          <a:xfrm>
            <a:off x="2303812" y="293112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21_1#5365e0b86?iti=43&amp;htil=16&amp;vcp=1&amp;vis=1&amp;pid=4d4945d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04568" y="1602581"/>
            <a:ext cx="93268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21_2#5365e0b86?iti=43&amp;htil=16&amp;vcp=1&amp;vis=1&amp;pid=4d4945db8&amp;color=0,0,0&amp;vtp=1&amp;vaab=1&amp;bbb=1"/>
          <p:cNvSpPr/>
          <p:nvPr/>
        </p:nvSpPr>
        <p:spPr>
          <a:xfrm>
            <a:off x="9908131" y="434057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21_3#5365e0b86?htil=16&amp;sp=1&amp;vcp=1&amp;vis=1&amp;pid=4d4945db8&amp;color=0,0,0&amp;vtp=1&amp;vaab=1&amp;bt=1&amp;bbb=1&amp;hb=1"/>
              <p:cNvSpPr/>
              <p:nvPr/>
            </p:nvSpPr>
            <p:spPr>
              <a:xfrm>
                <a:off x="539496" y="1584293"/>
                <a:ext cx="8878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（2024·贵州毕节·模拟）装卸工人用如图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B15-6所示的滑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轮组匀速提升重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的货物，所用的拉力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内被提升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，在此过程中，求：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21_3#5365e0b86?htil=16&amp;sp=1&amp;vcp=1&amp;vis=1&amp;pid=4d4945d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84293"/>
                <a:ext cx="8878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33" r="-894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122_1#e947121ff?htil=16&amp;vcp=1&amp;vis=1&amp;pid=5365e0b86&amp;color=0,0,0&amp;vtp=1&amp;vaab=1&amp;bbb=1"/>
          <p:cNvSpPr/>
          <p:nvPr/>
        </p:nvSpPr>
        <p:spPr>
          <a:xfrm>
            <a:off x="539496" y="3434937"/>
            <a:ext cx="8878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（1）人所做的有用功；</a:t>
            </a:r>
            <a:endParaRPr lang="en-US" altLang="zh-CN" sz="2800" dirty="0"/>
          </a:p>
        </p:txBody>
      </p:sp>
      <p:sp>
        <p:nvSpPr>
          <p:cNvPr id="6" name="QO_8_BD.123_1#2a841831e?htil=16&amp;vcp=1&amp;vis=1&amp;pid=5365e0b86&amp;color=0,0,0&amp;vtp=1&amp;vaab=1&amp;bbb=1"/>
          <p:cNvSpPr/>
          <p:nvPr/>
        </p:nvSpPr>
        <p:spPr>
          <a:xfrm>
            <a:off x="539496" y="4058380"/>
            <a:ext cx="8878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（2）人所做的总功</a:t>
            </a:r>
            <a:endParaRPr lang="en-US" altLang="zh-CN" sz="2800" dirty="0"/>
          </a:p>
        </p:txBody>
      </p:sp>
      <p:sp>
        <p:nvSpPr>
          <p:cNvPr id="7" name="QO_8_BD.124_1#90edb4b85?htil=16&amp;vcp=1&amp;vis=1&amp;pid=5365e0b86&amp;color=0,0,0&amp;vtp=1&amp;vaab=1&amp;bbb=1"/>
          <p:cNvSpPr/>
          <p:nvPr/>
        </p:nvSpPr>
        <p:spPr>
          <a:xfrm>
            <a:off x="539496" y="4680045"/>
            <a:ext cx="887882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（3）滑轮组的机械效率。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125_2#e947121ff?iti=44&amp;vcp=1&amp;vis=1&amp;pid=5365e0b8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23144" y="1902047"/>
            <a:ext cx="932688" cy="262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5_3#e947121ff?iti=44&amp;vcp=1&amp;vis=1&amp;pid=5365e0b86&amp;color=0,0,0&amp;vtp=1&amp;vaab=1&amp;bbb=1"/>
          <p:cNvSpPr/>
          <p:nvPr/>
        </p:nvSpPr>
        <p:spPr>
          <a:xfrm>
            <a:off x="10324497" y="442668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e947121ff?vcp=1&amp;vis=1&amp;pid=5365e0b86&amp;color=0,0,0&amp;vtp=1&amp;vaab=1&amp;bbb=1"/>
              <p:cNvSpPr/>
              <p:nvPr/>
            </p:nvSpPr>
            <p:spPr>
              <a:xfrm>
                <a:off x="245491" y="635222"/>
                <a:ext cx="11109960" cy="59613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人做的有用功为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e947121ff?vcp=1&amp;vis=1&amp;pid=5365e0b8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91" y="635222"/>
                <a:ext cx="11109960" cy="596138"/>
              </a:xfrm>
              <a:prstGeom prst="rect">
                <a:avLst/>
              </a:prstGeom>
              <a:blipFill rotWithShape="1">
                <a:blip r:embed="rId4"/>
                <a:stretch>
                  <a:fillRect l="-3" t="-37" r="3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2a841831e?vcp=1&amp;vis=1&amp;pid=5365e0b86&amp;color=0,0,0&amp;vtp=1&amp;vaab=1&amp;bbb=1"/>
              <p:cNvSpPr/>
              <p:nvPr/>
            </p:nvSpPr>
            <p:spPr>
              <a:xfrm>
                <a:off x="539496" y="1185826"/>
                <a:ext cx="11109960" cy="185254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由题图可知，绳子承重段数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，绳子自由端移动的距离为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人所做的总功为</a:t>
                </a:r>
                <a:endParaRPr lang="en-US" altLang="zh-CN" sz="28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2a841831e?vcp=1&amp;vis=1&amp;pid=5365e0b8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5826"/>
                <a:ext cx="11109960" cy="1852549"/>
              </a:xfrm>
              <a:prstGeom prst="rect">
                <a:avLst/>
              </a:prstGeom>
              <a:blipFill rotWithShape="1">
                <a:blip r:embed="rId5"/>
                <a:stretch>
                  <a:fillRect l="-3" t="-15" r="3" b="-394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90edb4b85?vcp=1&amp;vis=1&amp;pid=5365e0b86&amp;color=0,0,0&amp;vtp=1&amp;vaab=1&amp;bbb=1"/>
              <p:cNvSpPr/>
              <p:nvPr/>
            </p:nvSpPr>
            <p:spPr>
              <a:xfrm>
                <a:off x="496316" y="3799364"/>
                <a:ext cx="4794504" cy="1511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滑轮组的机械效率为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90edb4b85?vcp=1&amp;vis=1&amp;pid=5365e0b8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16" y="3799364"/>
                <a:ext cx="4794504" cy="1511300"/>
              </a:xfrm>
              <a:prstGeom prst="rect">
                <a:avLst/>
              </a:prstGeom>
              <a:blipFill rotWithShape="1">
                <a:blip r:embed="rId6"/>
                <a:stretch>
                  <a:fillRect l="-8" t="-11" b="-1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0f90c24f?vcp=1&amp;pid=24cc16b1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31_1#0a9a82b5b?sp=1&amp;vcp=1&amp;vis=1&amp;pid=30f90c24f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传统文化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如图B15-7所示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，这是古人用脚踏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du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ì)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舂米（将稻谷去皮）的情景。脚踏碓是用柱子架起一根木杠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杠能够绕着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点上下转动，杠的前端装有一块锥形石头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，不断用脚踩踏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木杠后端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，就可以舂米。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下列分析正确的是(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31_1#0a9a82b5b?sp=1&amp;vcp=1&amp;vis=1&amp;pid=30f90c24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797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131_2#0a9a82b5b?iti=47&amp;htil=17&amp;vcp=1&amp;vis=1&amp;pid=30f90c2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1161" y="3892976"/>
            <a:ext cx="233172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31_3#0a9a82b5b?iti=47&amp;htil=17&amp;vcp=1&amp;vis=1&amp;pid=30f90c24f&amp;color=0,0,0&amp;vtp=1&amp;vaab=1&amp;bbb=1"/>
          <p:cNvSpPr/>
          <p:nvPr/>
        </p:nvSpPr>
        <p:spPr>
          <a:xfrm>
            <a:off x="8984240" y="588535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图B15-7</a:t>
            </a:r>
            <a:endParaRPr lang="en-US" altLang="zh-CN" sz="2800" dirty="0"/>
          </a:p>
        </p:txBody>
      </p:sp>
      <p:sp>
        <p:nvSpPr>
          <p:cNvPr id="7" name="QC_7_BD.131_4#0a9a82b5b.choices?htil=17&amp;vcp=1&amp;vis=1&amp;pid=30f90c24f&amp;color=0,0,0&amp;vtp=1&amp;vaab=1&amp;bbb=1"/>
          <p:cNvSpPr/>
          <p:nvPr/>
        </p:nvSpPr>
        <p:spPr>
          <a:xfrm>
            <a:off x="539496" y="3839064"/>
            <a:ext cx="864108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A.脚踏碓相当于省力杠杆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.克服石头所受重力做的功是额外功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.使用这种杠杆可以省功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.增大石头的质量可以提升脚踏碓的机械效率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0a9a82b5b?iti=48&amp;htil=18&amp;vcp=1&amp;vis=1&amp;pid=30f90c2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7616" y="1563592"/>
            <a:ext cx="3273552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0a9a82b5b?iti=48&amp;htil=18&amp;vcp=1&amp;vis=1&amp;pid=30f90c24f&amp;color=0,0,0&amp;vtp=1&amp;vaab=1&amp;bbb=1"/>
          <p:cNvSpPr/>
          <p:nvPr/>
        </p:nvSpPr>
        <p:spPr>
          <a:xfrm>
            <a:off x="9331611" y="42600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0a9a82b5b?htil=18&amp;vcp=1&amp;vis=1&amp;pid=30f90c24f&amp;color=0,0,0&amp;vtp=1&amp;vaab=1&amp;bt=1&amp;bbb=1&amp;hb=1"/>
              <p:cNvSpPr/>
              <p:nvPr/>
            </p:nvSpPr>
            <p:spPr>
              <a:xfrm>
                <a:off x="539496" y="1545304"/>
                <a:ext cx="76992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任何机械都不能省功，C错误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；观察题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，脚踏碓的支点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更靠近动力（脚）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一侧，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即动力臂相对阻力臂较短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，为费力杠杆，A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动力提升脚踏碓时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提升石头所做的功为有用功，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提升木杠所做的功为额外功，因此提升石头质量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可以增大机械效率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，故B错误，D正确。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0a9a82b5b?htil=18&amp;vcp=1&amp;vis=1&amp;pid=30f90c2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76992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2892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7_AN.132_1#0a9a82b5b.bracket?vcp=1&amp;vis=1&amp;pid=30f90c24f&amp;color=0,0,0&amp;vpa=47&amp;vtp=1&amp;vaab=1"/>
          <p:cNvSpPr/>
          <p:nvPr/>
        </p:nvSpPr>
        <p:spPr>
          <a:xfrm>
            <a:off x="1057814" y="533746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134_1#906f5b5e5?sp=1&amp;vcp=1&amp;vis=1&amp;pid=30f90c24f&amp;color=0,0,0&amp;vtp=1&amp;vaab=1&amp;bt=1&amp;bbb=1&amp;hb=1"/>
              <p:cNvSpPr/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（2024·四川眉山·中考改编）图B15-8是小龙“测量斜面机械效率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验装置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，斜面粗糙程度相同。他用平行于斜面向上的恒定拉力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，将重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的速度匀速拉到斜面顶端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，测得斜面的机械效率为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134_1#906f5b5e5?sp=1&amp;vcp=1&amp;vis=1&amp;pid=30f90c2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7_BD.134_2#906f5b5e5?iti=49&amp;htil=19&amp;vcp=1&amp;vis=1&amp;pid=30f90c2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0760" y="3179744"/>
            <a:ext cx="3282696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134_3#906f5b5e5?iti=49&amp;htil=19&amp;vcp=1&amp;vis=1&amp;pid=30f90c24f&amp;color=0,0,0&amp;vtp=1&amp;vaab=1&amp;bbb=1"/>
          <p:cNvSpPr/>
          <p:nvPr/>
        </p:nvSpPr>
        <p:spPr>
          <a:xfrm>
            <a:off x="9299327" y="470577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134_4#906f5b5e5.choices?htil=19&amp;vcp=1&amp;vis=1&amp;pid=30f90c24f&amp;color=0,0,0&amp;vtp=1&amp;vaab=1&amp;bbb=1&amp;hb=1"/>
              <p:cNvSpPr/>
              <p:nvPr/>
            </p:nvSpPr>
            <p:spPr>
              <a:xfrm>
                <a:off x="539496" y="3052744"/>
                <a:ext cx="7690104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A.拉力做功为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.物体受到摩擦力为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.在匀速拉动过程中，物体的机械能不变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的速度匀速拉动物体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，斜面机械效率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134_4#906f5b5e5.choices?htil=19&amp;vcp=1&amp;vis=1&amp;pid=30f90c24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52744"/>
                <a:ext cx="7690104" cy="3133154"/>
              </a:xfrm>
              <a:prstGeom prst="rect">
                <a:avLst/>
              </a:prstGeom>
              <a:blipFill rotWithShape="1">
                <a:blip r:embed="rId5"/>
                <a:stretch>
                  <a:fillRect l="-5" t="-10" r="-694" b="-2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906f5b5e5?iti=50&amp;htil=20&amp;vcp=1&amp;vis=1&amp;pid=30f90c2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890" y="638461"/>
            <a:ext cx="3853628" cy="16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06f5b5e5?iti=50&amp;htil=20&amp;vcp=1&amp;vis=1&amp;pid=30f90c24f&amp;color=0,0,0&amp;vtp=1&amp;vaab=1&amp;bbb=1"/>
          <p:cNvSpPr/>
          <p:nvPr/>
        </p:nvSpPr>
        <p:spPr>
          <a:xfrm>
            <a:off x="8620923" y="2401287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906f5b5e5?htil=20&amp;vcp=1&amp;vis=1&amp;pid=30f90c24f&amp;color=0,0,0&amp;vtp=1&amp;vaab=1&amp;bt=1&amp;bbb=1&amp;hb=1&amp;hs=1"/>
              <p:cNvSpPr/>
              <p:nvPr/>
            </p:nvSpPr>
            <p:spPr>
              <a:xfrm>
                <a:off x="539496" y="611029"/>
                <a:ext cx="6501384" cy="2730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拉力做的有用功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斜面的机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械效率为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则拉力做功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𝜂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75%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故A错误；此过程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906f5b5e5?htil=20&amp;vcp=1&amp;vis=1&amp;pid=30f90c24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1029"/>
                <a:ext cx="6501384" cy="2730500"/>
              </a:xfrm>
              <a:prstGeom prst="rect">
                <a:avLst/>
              </a:prstGeom>
              <a:blipFill rotWithShape="1">
                <a:blip r:embed="rId4"/>
                <a:stretch>
                  <a:fillRect l="-6" t="-6" b="-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906f5b5e5?htil=20&amp;vcp=1&amp;vis=1&amp;pid=30f90c24f&amp;color=0,0,0&amp;vtp=1&amp;vaab=1&amp;bt=1&amp;bbb=1&amp;hb=1&amp;hs=1"/>
              <p:cNvSpPr/>
              <p:nvPr/>
            </p:nvSpPr>
            <p:spPr>
              <a:xfrm>
                <a:off x="539496" y="3346863"/>
                <a:ext cx="11112011" cy="2933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额外功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spc="-5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spc="-5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5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由图中几何关系知，斜面长度</a:t>
                </a:r>
                <a:endParaRPr lang="en-US" altLang="zh-CN" sz="2800" b="0" i="0" spc="-5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sin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∘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物体受到摩擦力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额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故B错误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906f5b5e5?htil=20&amp;vcp=1&amp;vis=1&amp;pid=30f90c24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46863"/>
                <a:ext cx="11112011" cy="2933700"/>
              </a:xfrm>
              <a:prstGeom prst="rect">
                <a:avLst/>
              </a:prstGeom>
              <a:blipFill rotWithShape="1">
                <a:blip r:embed="rId5"/>
                <a:stretch>
                  <a:fillRect l="-3" t="-14" r="-1601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906f5b5e5?htil=20&amp;vcp=1&amp;vis=1&amp;pid=30f90c24f&amp;color=0,0,0&amp;vtp=1&amp;vaab=1&amp;bt=1&amp;bbb=1&amp;hb=1&amp;hs=1&amp;htil=1"/>
              <p:cNvSpPr/>
              <p:nvPr/>
            </p:nvSpPr>
            <p:spPr>
              <a:xfrm>
                <a:off x="425196" y="820406"/>
                <a:ext cx="6806723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8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在匀速拉动过程中，物体的质量不变，动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能不变，高度变大，重力势能变大，物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体的机械能变大，故C错误；若以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速度匀速拉动物体，此过程中摩擦力大小不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变，则额外功不变，有用功和总功也不变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因此斜面机械效率仍为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75%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，故D正确。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906f5b5e5?htil=20&amp;vcp=1&amp;vis=1&amp;pid=30f90c24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96" y="820406"/>
                <a:ext cx="6806723" cy="2496757"/>
              </a:xfrm>
              <a:prstGeom prst="rect">
                <a:avLst/>
              </a:prstGeom>
              <a:blipFill rotWithShape="1">
                <a:blip r:embed="rId2"/>
                <a:stretch>
                  <a:fillRect l="-6" t="-25" r="-710" b="-61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AS.1_1#906f5b5e5?iti=63&amp;htil=20&amp;vcp=1&amp;vis=1&amp;pid=30f90c2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3218" y="2325928"/>
            <a:ext cx="3853628" cy="163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AS.1_1#906f5b5e5?iti=63&amp;htil=20&amp;vcp=1&amp;vis=1&amp;pid=30f90c24f&amp;color=0,0,0&amp;vtp=1&amp;vaab=1&amp;bbb=1"/>
          <p:cNvSpPr/>
          <p:nvPr/>
        </p:nvSpPr>
        <p:spPr>
          <a:xfrm>
            <a:off x="8737251" y="4088754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图B15-8</a:t>
            </a:r>
            <a:endParaRPr lang="en-US" altLang="zh-CN" sz="2800" dirty="0"/>
          </a:p>
        </p:txBody>
      </p:sp>
      <p:sp>
        <p:nvSpPr>
          <p:cNvPr id="5" name="QC_7_AN.135_1#906f5b5e5.bracket?vcp=1&amp;vis=1&amp;pid=30f90c24f&amp;color=0,0,0&amp;vpa=48&amp;vtp=1&amp;vaab=1"/>
          <p:cNvSpPr/>
          <p:nvPr/>
        </p:nvSpPr>
        <p:spPr>
          <a:xfrm>
            <a:off x="1062577" y="478921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96fb176f?vcp=1&amp;pid=7f8fd1d85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a1fadbbab?vcp=1&amp;vis=1&amp;pid=496fb176f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机械效率越高，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1_1#a1fadbbab.bracket?vcp=1&amp;vis=1&amp;pid=496fb176f&amp;color=0,0,0&amp;vpa=1&amp;vtp=1&amp;vaab=1"/>
          <p:cNvSpPr/>
          <p:nvPr/>
        </p:nvSpPr>
        <p:spPr>
          <a:xfrm>
            <a:off x="4283615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7_BD.1_2#a1fadbbab.choices?vcp=1&amp;vis=1&amp;pid=496fb176f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.做的有用功越多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.做功越快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C.有用功占总功的比值越高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.省的力越多</a:t>
            </a:r>
            <a:endParaRPr lang="en-US" altLang="zh-CN" sz="2800" dirty="0"/>
          </a:p>
        </p:txBody>
      </p:sp>
      <p:sp>
        <p:nvSpPr>
          <p:cNvPr id="6" name="QC_7_BD.3_1#b40c5677b?vcp=1&amp;vis=1&amp;pid=496fb176f&amp;color=0,0,0&amp;vtp=1&amp;vaab=1&amp;bbb=1"/>
          <p:cNvSpPr/>
          <p:nvPr/>
        </p:nvSpPr>
        <p:spPr>
          <a:xfrm>
            <a:off x="539496" y="31772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质量不变时，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下列物体的机械能一定守恒的是(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7_AN.2_1#b40c5677b.bracket?vcp=1&amp;vis=1&amp;pid=496fb176f&amp;color=0,0,0&amp;vpa=2&amp;vtp=1&amp;vaab=1"/>
          <p:cNvSpPr/>
          <p:nvPr/>
        </p:nvSpPr>
        <p:spPr>
          <a:xfrm>
            <a:off x="8195214" y="316386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3_2#b40c5677b.choices?vcp=1&amp;vis=1&amp;pid=496fb176f&amp;color=0,0,0&amp;vtp=1&amp;vaab=1&amp;bbb=1"/>
          <p:cNvSpPr/>
          <p:nvPr/>
        </p:nvSpPr>
        <p:spPr>
          <a:xfrm>
            <a:off x="539496" y="380667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.只受重力的物体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.只受弹力的物体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C.受到平衡力的物体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.不受摩擦力的物体</a:t>
            </a:r>
            <a:endParaRPr lang="en-US" altLang="zh-CN" sz="2800" dirty="0"/>
          </a:p>
        </p:txBody>
      </p:sp>
      <p:sp>
        <p:nvSpPr>
          <p:cNvPr id="9" name="QB_7_BD.5_1#840b7fe1b?vcp=1&amp;vis=1&amp;pid=496fb176f&amp;color=0,0,0&amp;vtp=1&amp;vaab=1&amp;bbb=1&amp;hb=1"/>
          <p:cNvSpPr/>
          <p:nvPr/>
        </p:nvSpPr>
        <p:spPr>
          <a:xfrm>
            <a:off x="539496" y="50836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一辆在水平路面上匀速行驶的洒水车，在向路面洒水的过程中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，重力势能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，具有的机械能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6_1#840b7fe1b.blank?vcp=1&amp;vis=1&amp;pid=496fb176f&amp;color=0,0,0&amp;vpa=3&amp;vtp=1&amp;vaab=1&amp;bbb=1"/>
          <p:cNvSpPr/>
          <p:nvPr/>
        </p:nvSpPr>
        <p:spPr>
          <a:xfrm>
            <a:off x="905415" y="56799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11" name="QB_7_AN.7_1#840b7fe1b.blank?vcp=1&amp;vis=1&amp;pid=496fb176f&amp;color=0,0,0&amp;vpa=4&amp;vtp=1&amp;vaab=1&amp;bbb=1"/>
          <p:cNvSpPr/>
          <p:nvPr/>
        </p:nvSpPr>
        <p:spPr>
          <a:xfrm>
            <a:off x="3750215" y="56799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  <p:sp>
        <p:nvSpPr>
          <p:cNvPr id="12" name="QB_7_AN.8_1#840b7fe1b.blank?vcp=1&amp;vis=1&amp;pid=496fb176f&amp;color=0,0,0&amp;vpa=5&amp;vtp=1&amp;vaab=1&amp;bbb=1"/>
          <p:cNvSpPr/>
          <p:nvPr/>
        </p:nvSpPr>
        <p:spPr>
          <a:xfrm>
            <a:off x="7306214" y="5679929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7_1#40049c625?iti=51&amp;htil=21&amp;vcp=1&amp;vis=1&amp;pid=30f90c24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6141" y="836903"/>
            <a:ext cx="1796143" cy="344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7_2#40049c625?iti=51&amp;htil=21&amp;vcp=1&amp;vis=1&amp;pid=30f90c24f&amp;color=0,0,0&amp;vtp=1&amp;vaab=1&amp;bbb=1"/>
          <p:cNvSpPr/>
          <p:nvPr/>
        </p:nvSpPr>
        <p:spPr>
          <a:xfrm>
            <a:off x="9641432" y="428054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图B15-9</a:t>
            </a:r>
            <a:endParaRPr lang="en-US" altLang="zh-CN" sz="2800" dirty="0"/>
          </a:p>
        </p:txBody>
      </p:sp>
      <p:sp>
        <p:nvSpPr>
          <p:cNvPr id="4" name="QO_7_BD.137_3#40049c625?htil=21&amp;sp=1&amp;vcp=1&amp;vis=1&amp;pid=30f90c24f&amp;color=0,0,0&amp;vtp=1&amp;vaab=1&amp;bt=1&amp;bbb=1&amp;hb=1"/>
          <p:cNvSpPr/>
          <p:nvPr/>
        </p:nvSpPr>
        <p:spPr>
          <a:xfrm>
            <a:off x="539496" y="554400"/>
            <a:ext cx="83301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（2023·湖南湘潭·中考）用图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B15-9所示装置测量滑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轮组的机械效率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，部分实验数据如下表。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O_7_BD.137_4#40049c625?colgroup=2,4,4,4,6,4&amp;vcp=1&amp;vis=1&amp;pid=30f90c2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318220" y="2188629"/>
              <a:ext cx="8852631" cy="3582162"/>
            </p:xfrm>
            <a:graphic>
              <a:graphicData uri="http://schemas.openxmlformats.org/drawingml/2006/table">
                <a:tbl>
                  <a:tblPr/>
                  <a:tblGrid>
                    <a:gridCol w="87940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0230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0230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0230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96399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0230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88821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钩码重力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𝐺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钩码上升高度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拉力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𝐹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N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绳子自由端移动距离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𝑠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机械效率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𝜂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0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66.7%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0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74.1%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70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74.1%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70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O_7_BD.137_4#40049c625?colgroup=2,4,4,4,6,4&amp;vcp=1&amp;vis=1&amp;pid=30f90c2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318220" y="2188629"/>
              <a:ext cx="8852631" cy="3582162"/>
            </p:xfrm>
            <a:graphic>
              <a:graphicData uri="http://schemas.openxmlformats.org/drawingml/2006/table">
                <a:tbl>
                  <a:tblPr/>
                  <a:tblGrid>
                    <a:gridCol w="879401"/>
                    <a:gridCol w="1502309"/>
                    <a:gridCol w="1502309"/>
                    <a:gridCol w="1502309"/>
                    <a:gridCol w="1963994"/>
                    <a:gridCol w="1502309"/>
                  </a:tblGrid>
                  <a:tr h="16764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334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45703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8_1#c2ce124b3?vcp=1&amp;vis=1&amp;pid=40049c625&amp;color=0,0,0&amp;vtp=1&amp;vaab=1&amp;bt=1&amp;bbb=1&amp;hb=1"/>
              <p:cNvSpPr/>
              <p:nvPr/>
            </p:nvSpPr>
            <p:spPr>
              <a:xfrm>
                <a:off x="539496" y="687292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（1）实验过程中，缓慢竖直拉动弹簧测力计，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使钩码向上做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1次实验时，钩码上升的时间为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，绳子自由端上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升的速度为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38_1#c2ce124b3?vcp=1&amp;vis=1&amp;pid=40049c62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87292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12" r="-762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39_1#40049c625?iti=53&amp;vcp=1&amp;vis=1&amp;pid=40049c62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6645" y="2704433"/>
            <a:ext cx="149047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9_2#40049c625?iti=53&amp;vcp=1&amp;vis=1&amp;pid=40049c625&amp;color=0,0,0&amp;vtp=1&amp;vaab=1&amp;bbb=1"/>
          <p:cNvSpPr/>
          <p:nvPr/>
        </p:nvSpPr>
        <p:spPr>
          <a:xfrm>
            <a:off x="1157510" y="549513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图B15-9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3610" y="2704465"/>
            <a:ext cx="7051675" cy="30791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0_1#54bcc1bf1?vcp=1&amp;vis=1&amp;pid=40049c625&amp;color=0,0,0&amp;vtp=1&amp;vaab=1&amp;bt=1&amp;bbb=1&amp;hb=1"/>
              <p:cNvSpPr/>
              <p:nvPr/>
            </p:nvSpPr>
            <p:spPr>
              <a:xfrm>
                <a:off x="539496" y="1047718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（2）第4次实验时所做的有用功为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滑轮组的机械效率是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%。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0_1#54bcc1bf1?vcp=1&amp;vis=1&amp;pid=40049c62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47718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50" r="-202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1_1#40049c625?iti=54&amp;vcp=1&amp;vis=1&amp;pid=40049c62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1872" y="2376519"/>
            <a:ext cx="1444752" cy="273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1_2#40049c625?iti=54&amp;vcp=1&amp;vis=1&amp;pid=40049c625&amp;color=0,0,0&amp;vtp=1&amp;vaab=1&amp;bbb=1"/>
          <p:cNvSpPr/>
          <p:nvPr/>
        </p:nvSpPr>
        <p:spPr>
          <a:xfrm>
            <a:off x="1381157" y="511057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图B15-9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700" y="2214245"/>
            <a:ext cx="7319010" cy="319595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42_1#821127a35?vcp=1&amp;vis=1&amp;pid=40049c625&amp;color=0,0,0&amp;vtp=1&amp;vaab=1&amp;bt=1&amp;bbb=1&amp;hb=1"/>
              <p:cNvSpPr/>
              <p:nvPr/>
            </p:nvSpPr>
            <p:spPr>
              <a:xfrm>
                <a:off x="539496" y="7830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、4次实验的数据可知，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使用同一滑轮组提升重物时，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重物重力越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（选填“大”或“小”），滑轮组的机械效率越高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；分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2、3次实验的数据可知，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滑轮组的机械效率与钩码上升的高度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选填“有关”或“无关”）。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42_1#821127a35?vcp=1&amp;vis=1&amp;pid=40049c62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300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820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43_1#40049c625?iti=55&amp;vcp=1&amp;vis=1&amp;pid=40049c62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" y="2639060"/>
            <a:ext cx="1608455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3_2#40049c625?iti=55&amp;vcp=1&amp;vis=1&amp;pid=40049c625&amp;color=0,0,0&amp;vtp=1&amp;vaab=1&amp;bbb=1"/>
          <p:cNvSpPr/>
          <p:nvPr/>
        </p:nvSpPr>
        <p:spPr>
          <a:xfrm>
            <a:off x="681260" y="558182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图B15-9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700" y="2630170"/>
            <a:ext cx="7633970" cy="33337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144_1#94891c9dc?vcp=1&amp;vis=1&amp;pid=40049c625&amp;color=0,0,0&amp;vtp=1&amp;vaab=1&amp;bt=1&amp;bbb=1&amp;hb=1"/>
          <p:cNvSpPr/>
          <p:nvPr/>
        </p:nvSpPr>
        <p:spPr>
          <a:xfrm>
            <a:off x="539496" y="81251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（4）用滑轮组提升重物时，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下列方法也可提高机械效率的是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填字母）。</a:t>
            </a:r>
            <a:endParaRPr lang="en-US" altLang="zh-CN" sz="2800" dirty="0"/>
          </a:p>
        </p:txBody>
      </p:sp>
      <p:pic>
        <p:nvPicPr>
          <p:cNvPr id="3" name="QO_7_BD.145_1#40049c625?iti=56&amp;vcp=1&amp;vis=1&amp;pid=40049c6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3248" y="2762980"/>
            <a:ext cx="1362456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45_2#40049c625?iti=56&amp;vcp=1&amp;vis=1&amp;pid=40049c625&amp;color=0,0,0&amp;vtp=1&amp;vaab=1&amp;bbb=1"/>
          <p:cNvSpPr/>
          <p:nvPr/>
        </p:nvSpPr>
        <p:spPr>
          <a:xfrm>
            <a:off x="5431695" y="54594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图B15-9</a:t>
            </a:r>
            <a:endParaRPr lang="en-US" altLang="zh-CN" sz="2800" dirty="0"/>
          </a:p>
        </p:txBody>
      </p:sp>
      <p:sp>
        <p:nvSpPr>
          <p:cNvPr id="5" name="QC_8_BD.146_1#94891c9dc.choices?vcp=1&amp;vis=1&amp;pid=40049c625&amp;color=0,0,0&amp;vtp=1&amp;vaab=1&amp;bbb=1"/>
          <p:cNvSpPr/>
          <p:nvPr/>
        </p:nvSpPr>
        <p:spPr>
          <a:xfrm>
            <a:off x="539496" y="20795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54978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.换用更轻的动滑轮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.加快提升物体的速度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7_1#c2ce124b3?iti=57&amp;htil=22&amp;vcp=1&amp;vis=1&amp;pid=40049c62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6181" y="1276064"/>
            <a:ext cx="1920240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7_2#c2ce124b3?iti=57&amp;htil=22&amp;vcp=1&amp;vis=1&amp;pid=40049c625&amp;color=0,0,0&amp;vtp=1&amp;vaab=1&amp;bbb=1"/>
          <p:cNvSpPr/>
          <p:nvPr/>
        </p:nvSpPr>
        <p:spPr>
          <a:xfrm>
            <a:off x="9833520" y="503323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47_3#c2ce124b3?htil=22&amp;vcp=1&amp;vis=1&amp;pid=40049c625&amp;color=0,0,0&amp;vtp=1&amp;vaab=1&amp;bt=1&amp;bbb=1&amp;hb=1"/>
              <p:cNvSpPr/>
              <p:nvPr/>
            </p:nvSpPr>
            <p:spPr>
              <a:xfrm>
                <a:off x="249936" y="541496"/>
                <a:ext cx="8878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（1）实验过程中，缓慢竖直拉动弹簧测力计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，使钩码向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1次实验时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，钩码上升的时间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，此过程中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，绳子自由端上升的速度为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47_3#c2ce124b3?htil=22&amp;vcp=1&amp;vis=1&amp;pid=40049c62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36" y="541496"/>
                <a:ext cx="8878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4" t="-26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48_1#c2ce124b3.blank?vcp=1&amp;vis=1&amp;pid=40049c625&amp;color=0,0,0&amp;vpa=49&amp;vtp=1&amp;vaab=1&amp;bbb=1"/>
          <p:cNvSpPr/>
          <p:nvPr/>
        </p:nvSpPr>
        <p:spPr>
          <a:xfrm>
            <a:off x="971455" y="1158716"/>
            <a:ext cx="16811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匀速直线</a:t>
            </a:r>
            <a:endParaRPr lang="en-US" altLang="zh-CN" sz="2800" dirty="0"/>
          </a:p>
        </p:txBody>
      </p:sp>
      <p:sp>
        <p:nvSpPr>
          <p:cNvPr id="6" name="QB_8_AN.149_1#c2ce124b3.blank?vcp=1&amp;vis=1&amp;pid=40049c625&amp;color=0,0,0&amp;vpa=50&amp;vtp=1&amp;vaab=1&amp;bbb=1"/>
          <p:cNvSpPr/>
          <p:nvPr/>
        </p:nvSpPr>
        <p:spPr>
          <a:xfrm>
            <a:off x="7049993" y="1785461"/>
            <a:ext cx="8810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0.05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50_3#54bcc1bf1?htil=23&amp;vcp=1&amp;vis=1&amp;pid=40049c625&amp;color=0,0,0&amp;vtp=1&amp;vaab=1&amp;bt=1&amp;bbb=1&amp;hb=1"/>
              <p:cNvSpPr/>
              <p:nvPr/>
            </p:nvSpPr>
            <p:spPr>
              <a:xfrm>
                <a:off x="249936" y="2539079"/>
                <a:ext cx="8878824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（2）第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4次实验时所做的有用功为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，滑轮组的机械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效率是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%。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50_3#54bcc1bf1?htil=23&amp;vcp=1&amp;vis=1&amp;pid=40049c62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936" y="2539079"/>
                <a:ext cx="8878824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4" t="-29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151_1#54bcc1bf1.blank?vcp=1&amp;vis=1&amp;pid=40049c625&amp;color=0,0,0&amp;vpa=51&amp;vtp=1&amp;vaab=1&amp;bbb=1"/>
          <p:cNvSpPr/>
          <p:nvPr/>
        </p:nvSpPr>
        <p:spPr>
          <a:xfrm>
            <a:off x="5556155" y="2508599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0.3</a:t>
            </a:r>
            <a:endParaRPr lang="en-US" altLang="zh-CN" sz="2800" dirty="0"/>
          </a:p>
        </p:txBody>
      </p:sp>
      <p:sp>
        <p:nvSpPr>
          <p:cNvPr id="9" name="QB_8_AN.152_1#54bcc1bf1.blank?vcp=1&amp;vis=1&amp;pid=40049c625&amp;color=0,0,0&amp;vpa=52&amp;vtp=1&amp;vaab=1&amp;bbb=1"/>
          <p:cNvSpPr/>
          <p:nvPr/>
        </p:nvSpPr>
        <p:spPr>
          <a:xfrm>
            <a:off x="1327054" y="313534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</a:t>
            </a:r>
            <a:endParaRPr lang="en-US" altLang="zh-CN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4640" y="3302000"/>
            <a:ext cx="6232525" cy="27216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53_3#821127a35?htil=24&amp;vcp=1&amp;vis=1&amp;pid=40049c625&amp;color=0,0,0&amp;vtp=1&amp;vaab=1&amp;bt=1&amp;bbb=1&amp;hb=1"/>
              <p:cNvSpPr/>
              <p:nvPr/>
            </p:nvSpPr>
            <p:spPr>
              <a:xfrm>
                <a:off x="329946" y="584925"/>
                <a:ext cx="833018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、4次实验的数据可知，使用同一滑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轮组提升重物时，重物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重力越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选填“大”或“小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滑轮组的机械效率越高；分析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2、3次实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验的数据可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知，滑轮组的机械效率与钩码上升的高度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（选填“有关”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或“无关”）。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53_3#821127a35?htil=24&amp;vcp=1&amp;vis=1&amp;pid=40049c62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46" y="584925"/>
                <a:ext cx="8330184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5" t="-3" r="-40150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54_1#821127a35.blank?vcp=1&amp;vis=1&amp;pid=40049c625&amp;color=0,0,0&amp;vpa=53&amp;vtp=1&amp;vaab=1"/>
          <p:cNvSpPr/>
          <p:nvPr/>
        </p:nvSpPr>
        <p:spPr>
          <a:xfrm>
            <a:off x="1442625" y="1171620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6" name="QB_8_AN.155_1#821127a35.blank?vcp=1&amp;vis=1&amp;pid=40049c625&amp;color=0,0,0&amp;vpa=54&amp;vtp=1&amp;vaab=1&amp;bbb=1"/>
          <p:cNvSpPr/>
          <p:nvPr/>
        </p:nvSpPr>
        <p:spPr>
          <a:xfrm>
            <a:off x="8660035" y="1880343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</a:t>
            </a:r>
            <a:endParaRPr lang="en-US" altLang="zh-CN" sz="2800" dirty="0"/>
          </a:p>
        </p:txBody>
      </p:sp>
      <p:sp>
        <p:nvSpPr>
          <p:cNvPr id="7" name="QC_8_BD.156_3#94891c9dc?htil=25&amp;vcp=1&amp;vis=1&amp;pid=40049c625&amp;color=0,0,0&amp;vtp=1&amp;vaab=1&amp;bt=1&amp;bbb=1&amp;hb=1"/>
          <p:cNvSpPr/>
          <p:nvPr/>
        </p:nvSpPr>
        <p:spPr>
          <a:xfrm>
            <a:off x="284226" y="3191401"/>
            <a:ext cx="833018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（4）用滑轮组提升重物时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下列方法也可提高机械效率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填字母）。</a:t>
            </a:r>
            <a:endParaRPr lang="en-US" altLang="zh-CN" sz="2800" dirty="0"/>
          </a:p>
        </p:txBody>
      </p:sp>
      <p:sp>
        <p:nvSpPr>
          <p:cNvPr id="8" name="QC_8_AN.157_1#94891c9dc.blank?vcp=1&amp;vis=1&amp;pid=40049c625&amp;color=0,0,0&amp;vpa=55&amp;vtp=1&amp;vaab=1"/>
          <p:cNvSpPr/>
          <p:nvPr/>
        </p:nvSpPr>
        <p:spPr>
          <a:xfrm>
            <a:off x="1059084" y="438202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8_BD.156_4#94891c9dc.choices?htil=25&amp;vcp=1&amp;vis=1&amp;pid=40049c625&amp;color=0,0,0&amp;vtp=1&amp;vaab=1&amp;bbb=1"/>
          <p:cNvSpPr/>
          <p:nvPr/>
        </p:nvSpPr>
        <p:spPr>
          <a:xfrm>
            <a:off x="539496" y="5132723"/>
            <a:ext cx="833018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410781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.换用更轻的动滑轮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</a:p>
          <a:p>
            <a:pPr latinLnBrk="1">
              <a:lnSpc>
                <a:spcPts val="4900"/>
              </a:lnSpc>
              <a:tabLst>
                <a:tab pos="410781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.加快提升物体的速度</a:t>
            </a:r>
            <a:endParaRPr lang="en-US" altLang="zh-CN" sz="28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2350" y="2979420"/>
            <a:ext cx="7042150" cy="307530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5564014?vcp=1&amp;pid=24cc16b1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158_1#52b968641?sp=1&amp;vcp=1&amp;vis=1&amp;pid=d55564014&amp;color=0,0,0&amp;vtp=1&amp;vaab=1&amp;bbb=1&amp;hb=1"/>
              <p:cNvSpPr/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（2024·北京·中考）（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）用某滑轮组提升重物时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，绳子自由端拉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力做功随时间的变化如图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B15-10所示，在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内绳子自由端竖直匀速移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，重物竖直匀速上升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。已知动滑轮总重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，提升的物体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。关于该过程，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下列说法正确的是(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158_1#52b968641?sp=1&amp;vcp=1&amp;vis=1&amp;pid=d5556401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158_2#52b968641?iti=61&amp;htil=26&amp;vcp=1&amp;vis=1&amp;pid=d5556401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2995" y="3149600"/>
            <a:ext cx="3387090" cy="31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58_3#52b968641?iti=61&amp;htil=26&amp;vcp=1&amp;vis=1&amp;pid=d55564014&amp;color=0,0,0&amp;vtp=1&amp;vaab=1&amp;bbb=1"/>
          <p:cNvSpPr/>
          <p:nvPr/>
        </p:nvSpPr>
        <p:spPr>
          <a:xfrm>
            <a:off x="6841877" y="4738548"/>
            <a:ext cx="1503362" cy="55358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158_4#52b968641.choices?htil=26&amp;vcp=1&amp;vis=1&amp;pid=d55564014&amp;color=0,0,0&amp;vtp=1&amp;vaab=1&amp;bbb=1"/>
              <p:cNvSpPr/>
              <p:nvPr/>
            </p:nvSpPr>
            <p:spPr>
              <a:xfrm>
                <a:off x="539496" y="3765976"/>
                <a:ext cx="8531352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A.绳子自由端拉力的功率为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.额外功为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.绳子自由端拉力的大小为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.滑轮组的机械效率约为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88.9%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158_4#52b968641.choices?htil=26&amp;vcp=1&amp;vis=1&amp;pid=d5556401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8531352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4" t="-17" r="6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52b968641?iti=62&amp;htil=27&amp;vcp=1&amp;vis=1&amp;pid=d5556401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2907" y="581833"/>
            <a:ext cx="3058962" cy="2908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52b968641?iti=62&amp;htil=27&amp;vcp=1&amp;vis=1&amp;pid=d55564014&amp;color=0,0,0&amp;vtp=1&amp;vaab=1&amp;bbb=1"/>
          <p:cNvSpPr/>
          <p:nvPr/>
        </p:nvSpPr>
        <p:spPr>
          <a:xfrm>
            <a:off x="9210707" y="3616942"/>
            <a:ext cx="1503362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图B15-10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52b968641?htil=27&amp;vcp=1&amp;vis=1&amp;pid=d55564014&amp;color=0,0,0&amp;vtp=1&amp;vaab=1&amp;bt=1&amp;bbb=1&amp;hb=1&amp;hs=1"/>
              <p:cNvSpPr/>
              <p:nvPr/>
            </p:nvSpPr>
            <p:spPr>
              <a:xfrm>
                <a:off x="539496" y="554400"/>
                <a:ext cx="7635240" cy="374351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，拉力做功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，则绳子自由端拉力的功率为</a:t>
                </a: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，故A正确；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该过程中，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提升重物所做有用功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，则额外功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额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52b968641?htil=27&amp;vcp=1&amp;vis=1&amp;pid=d5556401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635240" cy="3743516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3056" b="-1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52b968641?htil=27&amp;vcp=1&amp;vis=1&amp;pid=d55564014&amp;color=0,0,0&amp;vtp=1&amp;vaab=1&amp;bt=1&amp;bbb=1&amp;hb=1&amp;hs=1"/>
              <p:cNvSpPr/>
              <p:nvPr/>
            </p:nvSpPr>
            <p:spPr>
              <a:xfrm>
                <a:off x="539995" y="4295312"/>
                <a:ext cx="11112011" cy="208381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错误；由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，绳子自由端拉力的大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，故C正确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；滑轮组的</a:t>
                </a:r>
              </a:p>
              <a:p>
                <a:pPr latinLnBrk="1">
                  <a:lnSpc>
                    <a:spcPts val="6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机械效率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52b968641?htil=27&amp;vcp=1&amp;vis=1&amp;pid=d5556401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295312"/>
                <a:ext cx="11112011" cy="2083816"/>
              </a:xfrm>
              <a:prstGeom prst="rect">
                <a:avLst/>
              </a:prstGeom>
              <a:blipFill rotWithShape="1">
                <a:blip r:embed="rId5"/>
                <a:stretch>
                  <a:fillRect l="-2" t="-8" r="4" b="-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159_1#52b968641.bracket?vcp=1&amp;vis=1&amp;pid=d55564014&amp;color=0,0,0&amp;vpa=56&amp;vtp=1&amp;vaab=1&amp;bbb=1"/>
          <p:cNvSpPr/>
          <p:nvPr/>
        </p:nvSpPr>
        <p:spPr>
          <a:xfrm>
            <a:off x="8285703" y="5568730"/>
            <a:ext cx="7524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ffe2bf3c.fixed?vcp=1&amp;pid=7bd8bc5ab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第15讲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机械效率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机械能及其转化</a:t>
            </a:r>
            <a:endParaRPr lang="en-US" altLang="zh-CN" sz="4000" dirty="0"/>
          </a:p>
        </p:txBody>
      </p:sp>
      <p:sp>
        <p:nvSpPr>
          <p:cNvPr id="3" name="C_5_BD#effe2bf3c.fixed?vcp=1&amp;pid=7bd8bc5ab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6b4e398f?vcp=1&amp;pid=effe2bf3c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机械效率及其计算</a:t>
            </a:r>
            <a:endParaRPr lang="en-US" altLang="zh-CN" sz="3200" dirty="0"/>
          </a:p>
        </p:txBody>
      </p:sp>
      <p:sp>
        <p:nvSpPr>
          <p:cNvPr id="3" name="P_7#e4b8ff2c7?vcp=1&amp;pid=96b4e398f&amp;color=0,0,0&amp;vtp=1&amp;vaab=1&amp;bb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机械效率指的是有用功与总功的比值，机械效率与做功多少、做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功快慢和省力与否无关。不能错误地认为“机械做功越快，机械效率就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越高”或“越省力的机械，机械效率越高”。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7_BD#e4b8ff2c7?sp=1&amp;vcp=1&amp;pid=96b4e398f&amp;color=0,0,0&amp;vtp=1&amp;vaab=1&amp;bt=1&amp;bbb=1"/>
              <p:cNvSpPr/>
              <p:nvPr/>
            </p:nvSpPr>
            <p:spPr>
              <a:xfrm>
                <a:off x="539496" y="809815"/>
                <a:ext cx="11109960" cy="528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滑轮组机械效率的有关计算：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（1）滑轮组竖直放置：绳子自由端拉力所做的功为总功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总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动滑轮挂钩提升物体的拉力所做的功为有用功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3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有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克服滑轮组机械摩擦和动滑轮重力所做的功为额外功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6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额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总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有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𝑛𝐹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若忽略绳重与滑轮组间的机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7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械摩擦，则有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动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额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动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有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动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7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（与绕绳方式无关）。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7_BD#e4b8ff2c7?sp=1&amp;vcp=1&amp;pid=96b4e398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9815"/>
                <a:ext cx="11109960" cy="5283200"/>
              </a:xfrm>
              <a:prstGeom prst="rect">
                <a:avLst/>
              </a:prstGeom>
              <a:blipFill rotWithShape="1">
                <a:blip r:embed="rId3"/>
                <a:stretch>
                  <a:fillRect l="-3" t="-4" r="3" b="-9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2892</Words>
  <Application>Microsoft Office PowerPoint</Application>
  <PresentationFormat>宽屏</PresentationFormat>
  <Paragraphs>569</Paragraphs>
  <Slides>68</Slides>
  <Notes>65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8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11</cp:revision>
  <dcterms:created xsi:type="dcterms:W3CDTF">2024-12-11T11:20:00Z</dcterms:created>
  <dcterms:modified xsi:type="dcterms:W3CDTF">2025-07-24T02:15:53Z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517C48ED89D1442EAB86B67BCA840F30_12</vt:lpwstr>
  </property>
  <property fmtid="{D5CDD505-2E9C-101B-9397-08002B2CF9AE}" pid="3" name="KSOProductBuildVer">
    <vt:lpwstr>2052-12.1.0.18912</vt:lpwstr>
  </property>
</Properties>
</file>