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tags/tag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7" r:id="rId24"/>
    <p:sldId id="279" r:id="rId25"/>
    <p:sldId id="280" r:id="rId26"/>
    <p:sldId id="281" r:id="rId27"/>
    <p:sldId id="283" r:id="rId28"/>
    <p:sldId id="282" r:id="rId29"/>
    <p:sldId id="284" r:id="rId30"/>
    <p:sldId id="285" r:id="rId31"/>
    <p:sldId id="286" r:id="rId32"/>
    <p:sldId id="310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bbed83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950E8D2-1D62-4644-94B3-9EA57C996BF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物质的检验与鉴别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bbed83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33C46D2-6254-438C-B41F-2D65F1650DB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8685e1d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08bb624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5023fef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83f3764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8685e1dc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108bb624e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a5023fef7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583f37640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物质的检验与鉴别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bbed83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315B478-FDD8-4B64-8F3A-198DBE6F5F3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8685e1d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08bb624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5023fef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83f3764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8685e1dc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108bb624e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a5023fef7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583f37640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物质的检验与鉴别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affa9cbb70009bf99e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6AEB4E4-3A74-FEEF-E959-D070A3679DE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FBC8D54-4548-41B6-9193-444FA74786C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69812AF-660F-4360-9237-22DCEA7264E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8685e1d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08bb624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5023fef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83f3764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8685e1dc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108bb624e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a5023fef7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583f37640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6D38323-8B1F-466B-AA00-1F3B00E51BD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8685e1d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08bb624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5023fef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83f3764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8685e1dc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108bb624e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a5023fef7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583f37640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5" Type="http://schemas.openxmlformats.org/officeDocument/2006/relationships/image" Target="../media/image12.png"/><Relationship Id="rId4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76a39af4?vcp=1&amp;pid=108bb624e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【特别提示】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常见酸、碱、盐的鉴别是物质鉴别的热点和难点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别方法取决于要鉴别物质之间的性质差异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，没有统一的模式和方法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悉常见酸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、碱、盐的物理特性，以及特征反应和现象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，是鉴别这些物质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的关键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76a39af4?sp=1&amp;vcp=1&amp;pid=108bb624e&amp;color=0,0,0&amp;mp=1&amp;vtp=1&amp;vaab=1&amp;bt=1&amp;bbb=1"/>
          <p:cNvSpPr/>
          <p:nvPr/>
        </p:nvSpPr>
        <p:spPr>
          <a:xfrm>
            <a:off x="539496" y="11414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酸、碱（或酸性、碱性溶液）的检验。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P_5_BD#676a39af4?colgroup=3,4,21&amp;vcp=1&amp;pid=108bb624e&amp;color=0,0,0&amp;mp=1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823053"/>
              <a:ext cx="11082528" cy="3880169"/>
            </p:xfrm>
            <a:graphic>
              <a:graphicData uri="http://schemas.openxmlformats.org/drawingml/2006/table">
                <a:tbl>
                  <a:tblPr/>
                  <a:tblGrid>
                    <a:gridCol w="187642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3255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2735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待检验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检验试剂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实验操作与现象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酸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或酸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性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紫色石蕊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向溶液中加入紫色石蕊溶液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溶液变红色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664653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试纸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将一小片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试纸放在干燥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洁净的玻璃片上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用玻璃棒蘸取溶液滴在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试纸上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显色后与标准比色卡对照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&lt;7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P_5_BD#676a39af4?colgroup=3,4,21&amp;vcp=1&amp;pid=108bb624e&amp;color=0,0,0&amp;mp=1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823053"/>
              <a:ext cx="11082655" cy="5524500"/>
            </p:xfrm>
            <a:graphic>
              <a:graphicData uri="http://schemas.openxmlformats.org/drawingml/2006/table">
                <a:tbl>
                  <a:tblPr/>
                  <a:tblGrid>
                    <a:gridCol w="1876425"/>
                    <a:gridCol w="1932559"/>
                    <a:gridCol w="7273544"/>
                  </a:tblGrid>
                  <a:tr h="109429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待检验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检验试剂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实验操作与现象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酸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或酸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性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紫色石蕊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向溶液中加入紫色石蕊溶液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溶液变红色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676400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P_5_BD#676a39af4?colgroup=3,4,21&amp;vcp=1&amp;pid=108bb624e&amp;color=0,0,0&amp;mp=1&amp;vtp=1&amp;vaab=1&amp;bt=1&amp;bbb=1&amp;hb=1"/>
              <p:cNvGraphicFramePr>
                <a:graphicFrameLocks noGrp="1"/>
              </p:cNvGraphicFramePr>
              <p:nvPr>
                <p:custDataLst>
                  <p:tags r:id="rId1"/>
                </p:custDataLst>
              </p:nvPr>
            </p:nvGraphicFramePr>
            <p:xfrm>
              <a:off x="539750" y="1280795"/>
              <a:ext cx="11082655" cy="5016500"/>
            </p:xfrm>
            <a:graphic>
              <a:graphicData uri="http://schemas.openxmlformats.org/drawingml/2006/table">
                <a:tbl>
                  <a:tblPr/>
                  <a:tblGrid>
                    <a:gridCol w="142621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1109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24535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1049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待检验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检验试剂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实验操作与现象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17600">
                    <a:tc rowSpan="3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碱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或碱性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紫色石蕊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向溶液中加入紫色石蕊溶液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溶液变蓝色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1760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无色酚酞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向溶液中加入无色酚酞溶液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溶液变红色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67640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试纸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将一小片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试纸放在干燥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洁净的玻璃片上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用玻璃棒蘸取溶液滴在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试纸上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显色后与标准比色卡对照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&gt;7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P_5_BD#676a39af4?colgroup=3,4,21&amp;vcp=1&amp;pid=108bb624e&amp;color=0,0,0&amp;mp=1&amp;vtp=1&amp;vaab=1&amp;bt=1&amp;bbb=1&amp;hb=1"/>
              <p:cNvGraphicFramePr>
                <a:graphicFrameLocks noGrp="1"/>
              </p:cNvGraphicFramePr>
              <p:nvPr>
                <p:custDataLst>
                  <p:tags r:id="rId4"/>
                </p:custDataLst>
              </p:nvPr>
            </p:nvGraphicFramePr>
            <p:xfrm>
              <a:off x="539750" y="1280795"/>
              <a:ext cx="11082655" cy="5016500"/>
            </p:xfrm>
            <a:graphic>
              <a:graphicData uri="http://schemas.openxmlformats.org/drawingml/2006/table">
                <a:tbl>
                  <a:tblPr/>
                  <a:tblGrid>
                    <a:gridCol w="1426210"/>
                    <a:gridCol w="2411095"/>
                    <a:gridCol w="7245350"/>
                  </a:tblGrid>
                  <a:tr h="11049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待检验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检验试剂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实验操作与现象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17600">
                    <a:tc rowSpan="3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碱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或碱性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紫色石蕊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向溶液中加入紫色石蕊溶液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溶液变蓝色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17600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无色酚酞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向溶液中加入无色酚酞溶液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溶液变红色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676400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5_BD#676a39af4?colgroup=3,4,21&amp;vcp=1&amp;pid=108bb624e&amp;color=0,0,0&amp;mp=1&amp;vtp=1&amp;vaab=1&amp;bt=1&amp;bbb=1"/>
          <p:cNvSpPr txBox="1"/>
          <p:nvPr/>
        </p:nvSpPr>
        <p:spPr>
          <a:xfrm>
            <a:off x="10903879" y="5721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76a39af4?sp=1&amp;vcp=1&amp;pid=108bb624e&amp;color=0,0,0&amp;mp=1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铵盐（或铵态氮肥）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的检验。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（1）原理：铵盐能跟碱反应产生氨气。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（2）操作：取少量样品，加少量熟石灰并混合研磨（或加入氢氧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化钠溶液，微热），用湿润的红色石蕊试纸检验产生的气体。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（3）实验现象与结论：产生有刺激性氨味的气体，试纸变蓝色，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则样品为铵盐（或铵态氮肥）。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76a39af4?sp=1&amp;vcp=1&amp;pid=108bb624e&amp;color=0,0,0&amp;mp=1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常见气体的鉴别。</a:t>
            </a:r>
            <a:endParaRPr lang="en-US" altLang="zh-CN" sz="2800" dirty="0"/>
          </a:p>
        </p:txBody>
      </p:sp>
      <p:graphicFrame>
        <p:nvGraphicFramePr>
          <p:cNvPr id="15" name="P_5_BD#676a39af4?colgroup=4,6,10,7&amp;vcp=1&amp;pid=108bb624e&amp;color=0,0,0&amp;mp=1&amp;vtp=1&amp;vaab=1&amp;bbb=1&amp;hb=1"/>
          <p:cNvGraphicFramePr>
            <a:graphicFrameLocks noGrp="1"/>
          </p:cNvGraphicFramePr>
          <p:nvPr/>
        </p:nvGraphicFramePr>
        <p:xfrm>
          <a:off x="539496" y="1236009"/>
          <a:ext cx="11064240" cy="4989196"/>
        </p:xfrm>
        <a:graphic>
          <a:graphicData uri="http://schemas.openxmlformats.org/drawingml/2006/table">
            <a:tbl>
              <a:tblPr/>
              <a:tblGrid>
                <a:gridCol w="1609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50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175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待鉴别气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实验操作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实验现象与结论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氢气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氧化碳和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甲烷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氢气燃烧只生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成水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一氧化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碳燃烧只生成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二氧化碳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烷完全燃烧生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成水和二氧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化碳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分别点燃气体样品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冷而干燥的小烧杯罩在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火焰上方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观察烧杯内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壁的变化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将出现水雾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的烧杯迅速倒转过来并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加入少量澄清石灰水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振荡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烧杯内无变化的是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一氧化碳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产生水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雾且使澄清石灰水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变浑浊的是甲烷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产生水雾但澄清石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灰水不变浑浊的是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氢气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5_BD#676a39af4?colgroup=3,8,9,7&amp;vcp=1&amp;pid=108bb624e&amp;color=0,0,0&amp;mp=1&amp;vtp=1&amp;vaab=1&amp;bt=1&amp;bbb=1&amp;hb=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9750" y="2112645"/>
          <a:ext cx="11064240" cy="3314700"/>
        </p:xfrm>
        <a:graphic>
          <a:graphicData uri="http://schemas.openxmlformats.org/drawingml/2006/table">
            <a:tbl>
              <a:tblPr/>
              <a:tblGrid>
                <a:gridCol w="2027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358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待鉴别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实验操作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实验现象与结论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98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一氧化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碳与二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氧化碳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一氧化碳能燃烧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二氧化碳不能燃烧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将气体引出并用燃着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的木条点燃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气体燃烧的是一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氧化碳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使木条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火焰立即熄灭的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是二氧化碳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676a39af4?colgroup=3,8,9,7&amp;vcp=1&amp;pid=108bb624e&amp;color=0,0,0&amp;mp=1&amp;vtp=1&amp;vaab=1&amp;bt=1&amp;bbb=1"/>
          <p:cNvSpPr txBox="1"/>
          <p:nvPr/>
        </p:nvSpPr>
        <p:spPr>
          <a:xfrm>
            <a:off x="10885591" y="14040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5_BD#676a39af4?colgroup=3,8,9,7&amp;vcp=1&amp;pid=108bb624e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12454"/>
          <a:ext cx="11064240" cy="3337688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91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待鉴别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实验操作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实验现象与结论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33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一氧化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碳与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二氧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化碳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二氧化碳能使澄清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石灰水变浑浊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氧化碳不能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分别向两瓶气体中加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入适量澄清石灰水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振荡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使澄清石灰水变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浑浊的是二氧化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无变化的是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一氧化碳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676a39af4?colgroup=3,8,9,7&amp;vcp=1&amp;pid=108bb624e&amp;color=0,0,0&amp;mp=1&amp;vtp=1&amp;vaab=1&amp;bt=1&amp;bbb=1"/>
          <p:cNvSpPr txBox="1"/>
          <p:nvPr/>
        </p:nvSpPr>
        <p:spPr>
          <a:xfrm>
            <a:off x="10885591" y="14040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76a39af4?sp=1&amp;vcp=1&amp;pid=108bb624e&amp;color=0,0,0&amp;mp=1&amp;vtp=1&amp;vaab=1&amp;bt=1&amp;bbb=1"/>
          <p:cNvSpPr/>
          <p:nvPr/>
        </p:nvSpPr>
        <p:spPr>
          <a:xfrm>
            <a:off x="539496" y="16900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可溶性氯化物、硫酸盐的检验。</a:t>
            </a:r>
            <a:endParaRPr lang="en-US" altLang="zh-CN" sz="2800" dirty="0"/>
          </a:p>
        </p:txBody>
      </p:sp>
      <p:graphicFrame>
        <p:nvGraphicFramePr>
          <p:cNvPr id="18" name="P_5_BD#676a39af4?colgroup=3,9,9,7&amp;vcp=1&amp;pid=108bb624e&amp;color=0,0,0&amp;mp=1&amp;vtp=1&amp;vaab=1&amp;bbb=1&amp;hb=1"/>
          <p:cNvGraphicFramePr>
            <a:graphicFrameLocks noGrp="1"/>
          </p:cNvGraphicFramePr>
          <p:nvPr/>
        </p:nvGraphicFramePr>
        <p:xfrm>
          <a:off x="539496" y="2371661"/>
          <a:ext cx="11082528" cy="2782952"/>
        </p:xfrm>
        <a:graphic>
          <a:graphicData uri="http://schemas.openxmlformats.org/drawingml/2006/table">
            <a:tbl>
              <a:tblPr/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9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65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883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待检验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实验操作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实验现象与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可溶性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氯化物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氯离子能与银离子反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生成不溶于稀硝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酸的氯化银沉淀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取少量样品并配成溶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滴加硝酸银溶液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和稀硝酸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产生白色沉淀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样品为可溶性氯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化物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5_BD#676a39af4?colgroup=3,9,9,7&amp;vcp=1&amp;pid=108bb624e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12454"/>
          <a:ext cx="11082528" cy="3337688"/>
        </p:xfrm>
        <a:graphic>
          <a:graphicData uri="http://schemas.openxmlformats.org/drawingml/2006/table">
            <a:tbl>
              <a:tblPr/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9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65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883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待检验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实验操作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实验现象与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可溶性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硫酸盐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硫酸根离子能与钡离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子反应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生成不溶于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盐酸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稀硝酸的硫酸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钡沉淀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取少量样品并配成溶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滴加硝酸钡溶液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和稀硝酸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产生白色沉淀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样品为可溶性硫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酸盐或硫酸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676a39af4?colgroup=3,9,9,7&amp;vcp=1&amp;pid=108bb624e&amp;color=0,0,0&amp;mp=1&amp;vtp=1&amp;vaab=1&amp;bt=1&amp;bbb=1"/>
          <p:cNvSpPr txBox="1"/>
          <p:nvPr/>
        </p:nvSpPr>
        <p:spPr>
          <a:xfrm>
            <a:off x="10903879" y="14040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76a39af4?vcp=1&amp;pid=108bb624e&amp;color=0,0,0&amp;mp=1&amp;vtp=1&amp;vaab=1&amp;bt=1&amp;bbb=1&amp;hb=1"/>
          <p:cNvSpPr/>
          <p:nvPr/>
        </p:nvSpPr>
        <p:spPr>
          <a:xfrm>
            <a:off x="539496" y="76593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【特别提示】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可通过上述类似的方法检验盐酸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、硫酸中所含的氯离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、硫酸根离子，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并通过酸的检验方法确定它们属于酸。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常用化肥的鉴别。</a:t>
            </a:r>
            <a:endParaRPr lang="en-US" altLang="zh-CN" sz="2800" dirty="0"/>
          </a:p>
        </p:txBody>
      </p:sp>
      <p:graphicFrame>
        <p:nvGraphicFramePr>
          <p:cNvPr id="20" name="P_5_BD#676a39af4?colgroup=6,9,4,8&amp;vcp=1&amp;pid=108bb624e&amp;color=0,0,0&amp;mp=1&amp;vtp=1&amp;vaab=1&amp;bbb=1&amp;hb=1"/>
          <p:cNvGraphicFramePr>
            <a:graphicFrameLocks noGrp="1"/>
          </p:cNvGraphicFramePr>
          <p:nvPr/>
        </p:nvGraphicFramePr>
        <p:xfrm>
          <a:off x="539496" y="2743580"/>
          <a:ext cx="11082528" cy="3348484"/>
        </p:xfrm>
        <a:graphic>
          <a:graphicData uri="http://schemas.openxmlformats.org/drawingml/2006/table">
            <a:tbl>
              <a:tblPr/>
              <a:tblGrid>
                <a:gridCol w="2377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5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2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272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氮肥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钾肥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磷肥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一看外观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白色晶体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灰色或褐色粉末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二加水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全部溶于水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大多不溶于水或部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分溶于水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三加熟石灰研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放出具有刺激性氨味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的气体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尿素除外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没有刺激性氨味的气体产生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189fc6fd.fixed?vcp=1&amp;pid=851503722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1189fc6fd.fixed?vcp=1&amp;pid=85150372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1189fc6fd.fixed?vcp=1&amp;pid=85150372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科学探究与化学实验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5023fef7.fixed?vcp=1&amp;pid=6bbed831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物质的检验与鉴别</a:t>
            </a:r>
            <a:endParaRPr lang="en-US" altLang="zh-CN" sz="4000" dirty="0"/>
          </a:p>
        </p:txBody>
      </p:sp>
      <p:sp>
        <p:nvSpPr>
          <p:cNvPr id="3" name="C_4_BD#a5023fef7.fixed?vcp=1&amp;pid=6bbed831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89f77cce?vcp=1&amp;pid=a5023fef7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物质的检验与鉴别</a:t>
            </a:r>
            <a:endParaRPr lang="en-US" altLang="zh-CN" sz="3200" dirty="0"/>
          </a:p>
        </p:txBody>
      </p:sp>
      <p:sp>
        <p:nvSpPr>
          <p:cNvPr id="3" name="QC_6_BD.12_1#30ed0bed5?vaa=1&amp;vcp=1&amp;vis=1&amp;pid=f89f77cce&amp;color=0,0,0&amp;vtp=1&amp;vaab=1&amp;bbb=1"/>
          <p:cNvSpPr/>
          <p:nvPr/>
        </p:nvSpPr>
        <p:spPr>
          <a:xfrm>
            <a:off x="539496" y="1263495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典型例题1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（2024·江苏镇江·中考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列各组溶液，不用其他试剂就能鉴别出来的是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12_2#30ed0bed5.choices?vaa=1&amp;vcp=1&amp;vis=1&amp;pid=f89f77cce&amp;color=0,0,0&amp;vtp=1&amp;vaab=1&amp;bbb=1"/>
              <p:cNvSpPr/>
              <p:nvPr/>
            </p:nvSpPr>
            <p:spPr>
              <a:xfrm>
                <a:off x="539496" y="2474386"/>
                <a:ext cx="11109960" cy="24983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AgNO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12_2#30ed0bed5.choices?vaa=1&amp;vcp=1&amp;vis=1&amp;pid=f89f77cc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4386"/>
                <a:ext cx="11109960" cy="2498344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3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1_1#30ed0bed5?vaa=1&amp;vcp=1&amp;vis=1&amp;pid=f89f77cce&amp;color=0,0,0&amp;vtp=1&amp;vaab=1&amp;bt=1&amp;bbb=1&amp;hb=1"/>
              <p:cNvSpPr/>
              <p:nvPr/>
            </p:nvSpPr>
            <p:spPr>
              <a:xfrm>
                <a:off x="539496" y="554400"/>
                <a:ext cx="11109960" cy="5290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A组溶液中，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溶液是蓝色的，能与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溶液反应产生蓝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色沉淀的是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溶液，能与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溶液反应产生白色沉淀的是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溶液不与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溶液反应，不加其他试剂即可鉴别；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B组溶液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溶液与稀盐酸反应均能产生气体，与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溶液反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应均产生碳酸钙白色沉淀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，无法鉴别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；C组中的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溶液反应均能产生白色沉淀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，其余溶液两两混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合后均无明显现象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，不加其他试剂无法鉴别；将D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组溶液两两混合，</a:t>
                </a:r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AgNO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溶液反应均能产生白色沉淀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，其余溶液混合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后没有明显现象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，故不加其他试剂无法鉴别。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AS.1_1#30ed0bed5?vaa=1&amp;vcp=1&amp;vis=1&amp;pid=f89f77cc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290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614" b="-10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_1#30ed0bed5?vaa=1&amp;vcp=1&amp;vis=1&amp;pid=f89f77cce&amp;color=0,0,0&amp;vtp=1&amp;vaab=1&amp;bbb=1"/>
          <p:cNvSpPr/>
          <p:nvPr/>
        </p:nvSpPr>
        <p:spPr>
          <a:xfrm>
            <a:off x="539496" y="5870366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30ed0bed5?vaa=1&amp;vcp=1&amp;vis=1&amp;pid=f89f77cce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将一种试剂分别加入被鉴别的物质中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若出现不同的实验现象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如产生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产生沉淀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溶液颜色发生改变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溶液温度发生变化或物质间存在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溶解性差异等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则能一次性将它们鉴别开来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否则无法鉴别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ea1deaac?vcp=1&amp;pid=f89f77cc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17_1#2bafe51e4?vaa=1&amp;vcp=1&amp;vis=1&amp;pid=8ea1deaac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（2024·广西柳州·模拟）下列各组物质的稀溶液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，不另外提供试剂就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无法一一鉴别的一组是(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1_1#2bafe51e4.bracket?vaa=1&amp;vcp=1&amp;vis=1&amp;pid=8ea1deaac&amp;color=0,0,0&amp;vpa=9&amp;vtp=1&amp;vaab=1"/>
          <p:cNvSpPr/>
          <p:nvPr/>
        </p:nvSpPr>
        <p:spPr>
          <a:xfrm>
            <a:off x="4372515" y="18678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17_2#2bafe51e4.choices?vaa=1&amp;vcp=1&amp;vis=1&amp;pid=8ea1deaac&amp;color=0,0,0&amp;vtp=1&amp;vaab=1&amp;bbb=1"/>
              <p:cNvSpPr/>
              <p:nvPr/>
            </p:nvSpPr>
            <p:spPr>
              <a:xfrm>
                <a:off x="539496" y="2445176"/>
                <a:ext cx="11109960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AgNO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17_2#2bafe51e4.choices?vaa=1&amp;vcp=1&amp;vis=1&amp;pid=8ea1deaa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45176"/>
                <a:ext cx="11109960" cy="1202944"/>
              </a:xfrm>
              <a:prstGeom prst="rect">
                <a:avLst/>
              </a:prstGeom>
              <a:blipFill rotWithShape="1">
                <a:blip r:embed="rId3"/>
                <a:stretch>
                  <a:fillRect l="-3" t="-35" r="3" b="-65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BD.19_1#f5c822760?vaa=1&amp;vcp=1&amp;vis=1&amp;pid=8ea1deaac&amp;color=0,0,0&amp;vtp=1&amp;vaab=1&amp;bbb=1"/>
          <p:cNvSpPr/>
          <p:nvPr/>
        </p:nvSpPr>
        <p:spPr>
          <a:xfrm>
            <a:off x="539496" y="36516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下列各组物质的溶液，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不用其他试剂就可鉴别开来的是(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7" name="QC_7_AN.20_1#f5c822760.bracket?vaa=1&amp;vcp=1&amp;vis=1&amp;pid=8ea1deaac&amp;color=0,0,0&amp;vpa=10&amp;vtp=1&amp;vaab=1"/>
          <p:cNvSpPr/>
          <p:nvPr/>
        </p:nvSpPr>
        <p:spPr>
          <a:xfrm>
            <a:off x="9617614" y="363834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7_BD.19_2#f5c822760.choices?vaa=1&amp;vcp=1&amp;vis=1&amp;pid=8ea1deaac&amp;color=0,0,0&amp;vtp=1&amp;vaab=1&amp;bbb=1"/>
              <p:cNvSpPr/>
              <p:nvPr/>
            </p:nvSpPr>
            <p:spPr>
              <a:xfrm>
                <a:off x="539496" y="4209841"/>
                <a:ext cx="11109960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7_BD.19_2#f5c822760.choices?vaa=1&amp;vcp=1&amp;vis=1&amp;pid=8ea1deaa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209841"/>
                <a:ext cx="11109960" cy="1202944"/>
              </a:xfrm>
              <a:prstGeom prst="rect">
                <a:avLst/>
              </a:prstGeom>
              <a:blipFill rotWithShape="1">
                <a:blip r:embed="rId4"/>
                <a:stretch>
                  <a:fillRect l="-3" t="-35" r="3" b="-65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1_1#c313059bc?vaa=1&amp;vcp=1&amp;vis=1&amp;pid=8ea1deaac&amp;color=0,0,0&amp;vtp=1&amp;vaab=1&amp;bt=1&amp;bbb=1"/>
          <p:cNvSpPr/>
          <p:nvPr/>
        </p:nvSpPr>
        <p:spPr>
          <a:xfrm>
            <a:off x="539496" y="188404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下列各组溶液，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不用其他试剂就不能鉴别开来的是(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22_1#c313059bc.bracket?vaa=1&amp;vcp=1&amp;vis=1&amp;pid=8ea1deaac&amp;color=0,0,0&amp;vpa=11&amp;vtp=1&amp;vaab=1"/>
          <p:cNvSpPr/>
          <p:nvPr/>
        </p:nvSpPr>
        <p:spPr>
          <a:xfrm>
            <a:off x="8906414" y="187071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21_2#c313059bc.choices?vaa=1&amp;vcp=1&amp;vis=1&amp;pid=8ea1deaac&amp;color=0,0,0&amp;vtp=1&amp;vaab=1&amp;bbb=1"/>
              <p:cNvSpPr/>
              <p:nvPr/>
            </p:nvSpPr>
            <p:spPr>
              <a:xfrm>
                <a:off x="539496" y="2443226"/>
                <a:ext cx="11109960" cy="24983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AgNO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21_2#c313059bc.choices?vaa=1&amp;vcp=1&amp;vis=1&amp;pid=8ea1deaa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43226"/>
                <a:ext cx="11109960" cy="2498344"/>
              </a:xfrm>
              <a:prstGeom prst="rect">
                <a:avLst/>
              </a:prstGeom>
              <a:blipFill rotWithShape="1">
                <a:blip r:embed="rId3"/>
                <a:stretch>
                  <a:fillRect l="-3" t="-15" r="3" b="-31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fecbc22f?vcp=1&amp;pid=a5023fef7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对常见物质的检验或鉴别方案的评价</a:t>
            </a:r>
            <a:endParaRPr lang="en-US" altLang="zh-CN" sz="3200" dirty="0"/>
          </a:p>
        </p:txBody>
      </p:sp>
      <p:sp>
        <p:nvSpPr>
          <p:cNvPr id="3" name="QB_6_BD.23_1#4c64a11e8?vaa=1&amp;vcp=1&amp;vis=1&amp;pid=3fecbc22f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（2023·甘肃金昌·中考改编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）下列实验方案不能达到实验目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7" name="QB_6_BD.23_2#4c64a11e8?colgroup=1,13,13&amp;vaa=1&amp;vcp=1&amp;vis=1&amp;pid=3fecbc22f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601386"/>
              <a:ext cx="11082528" cy="3374137"/>
            </p:xfrm>
            <a:graphic>
              <a:graphicData uri="http://schemas.openxmlformats.org/drawingml/2006/table">
                <a:tbl>
                  <a:tblPr/>
                  <a:tblGrid>
                    <a:gridCol w="8046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10235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1755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检验烧碱样品是否完全变质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滴加无色酚酞溶液观察是否变色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区分固态化肥氯化铵和硝酸钾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分别加熟石灰研磨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闻气味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鉴别氮气和二氧化碳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通入澄清石灰水中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观察是否产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生沉淀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CuO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Fe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三种固体粉末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加适量稀盐酸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7" name="QB_6_BD.23_2#4c64a11e8?colgroup=1,13,13&amp;vaa=1&amp;vcp=1&amp;vis=1&amp;pid=3fecbc22f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601386"/>
              <a:ext cx="11082528" cy="3374137"/>
            </p:xfrm>
            <a:graphic>
              <a:graphicData uri="http://schemas.openxmlformats.org/drawingml/2006/table">
                <a:tbl>
                  <a:tblPr/>
                  <a:tblGrid>
                    <a:gridCol w="804672"/>
                    <a:gridCol w="5102352"/>
                    <a:gridCol w="5175504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检验烧碱样品是否完全变质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滴加无色酚酞溶液观察是否变色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区分固态化肥氯化铵和硝酸钾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分别加熟石灰研磨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闻气味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鉴别氮气和二氧化碳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通入澄清石灰水中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观察是否产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生沉淀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加适量稀盐酸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4c64a11e8?vaa=1&amp;vcp=1&amp;vis=1&amp;pid=3fecbc22f&amp;color=0,0,0&amp;vtp=1&amp;vaab=1&amp;bt=1&amp;bbb=1&amp;hb=1"/>
              <p:cNvSpPr/>
              <p:nvPr/>
            </p:nvSpPr>
            <p:spPr>
              <a:xfrm>
                <a:off x="539496" y="554400"/>
                <a:ext cx="11109960" cy="5290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氢氧化钠易吸收空气中的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而变质生成碳酸钠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，由于氢氧化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、碳酸钠溶液均显碱性，均能使无色酚酞溶液变红色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，因此不能用酚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酞溶液检验烧碱样品是否完全变质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。铵盐与碱反应生成氨气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，氨气具有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刺激性气味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，区分氯化铵和硝酸钾时，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向两种样品中分别加熟石灰研磨，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闻气味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，产生有刺激性气味气体的是氯化铵，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无明显气味的是硝酸钾。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氮气不与澄清石灰水反应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，二氧化碳能使澄清石灰水变浑浊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，将两种气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体分别通入澄清石灰水中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，能产生白色沉淀的是二氧化碳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，无明显现象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的是氮气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与稀盐酸反应，固体逐渐消失，溶液变蓝色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；炭粉不与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稀盐酸反应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；铁粉与稀盐酸反应有气体生成。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4c64a11e8?vaa=1&amp;vcp=1&amp;vis=1&amp;pid=3fecbc22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290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3312" b="-10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2_1#4c64a11e8?vaa=1&amp;vcp=1&amp;vis=1&amp;pid=3fecbc22f&amp;color=0,0,0&amp;vtp=1&amp;vaab=1&amp;bbb=1"/>
          <p:cNvSpPr/>
          <p:nvPr/>
        </p:nvSpPr>
        <p:spPr>
          <a:xfrm>
            <a:off x="539496" y="5870366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EX.1_1#4c64a11e8?vaa=1&amp;vcp=1&amp;vis=1&amp;pid=3fecbc22f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检验即确认某物质的存在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而鉴别则是将几种物质区分开来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检验是根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据物质的特性设计实验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通过产生的特征现象来验证其存在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鉴别则要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根据被鉴别物质间的性质差异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设计合理的实验方案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使被鉴别的物质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产生不同的实验现象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以达到将其区分开来的目的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我们可据此对检验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鉴别物质的实验方案的可行性或合理性做出判断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329319e7?vcp=1&amp;pid=3fecbc22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B_7_BD.28_1#831dc042a?sp=1&amp;vaa=1&amp;vcp=1&amp;vis=1&amp;pid=5329319e7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下列实验方案能达到实验目的的是(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0" name="QB_7_BD.28_2#831dc042a?colgroup=2,10,15&amp;vaa=1&amp;vcp=1&amp;vis=1&amp;pid=5329319e7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929556"/>
              <a:ext cx="11082528" cy="3924238"/>
            </p:xfrm>
            <a:graphic>
              <a:graphicData uri="http://schemas.openxmlformats.org/drawingml/2006/table">
                <a:tbl>
                  <a:tblPr/>
                  <a:tblGrid>
                    <a:gridCol w="10789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239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8795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鉴别木炭粉和氧化铜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混合加热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观察是否有红色物质生成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除去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中混有的少量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将混合气体通入过量的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分离氯化钙和碳酸钙固体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混合物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加水溶解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洗涤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干燥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检验硝酸钾溶液中是否混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有氯离子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先滴加稀硝酸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再滴加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AgNO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0" name="QB_7_BD.28_2#831dc042a?colgroup=2,10,15&amp;vaa=1&amp;vcp=1&amp;vis=1&amp;pid=5329319e7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929556"/>
              <a:ext cx="11082528" cy="3924238"/>
            </p:xfrm>
            <a:graphic>
              <a:graphicData uri="http://schemas.openxmlformats.org/drawingml/2006/table">
                <a:tbl>
                  <a:tblPr/>
                  <a:tblGrid>
                    <a:gridCol w="1078992"/>
                    <a:gridCol w="4123944"/>
                    <a:gridCol w="5879592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鉴别木炭粉和氧化铜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混合加热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观察是否有红色物质生成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分离氯化钙和碳酸钙固体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混合物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加水溶解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洗涤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干燥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4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检验硝酸钾溶液中是否混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有氯离子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QB_7_AN.29_1#831dc042a.bracket?vaa=1&amp;vcp=1&amp;vis=1&amp;pid=5329319e7&amp;color=0,0,0&amp;vpa=13&amp;vtp=1&amp;vaab=1"/>
          <p:cNvSpPr/>
          <p:nvPr/>
        </p:nvSpPr>
        <p:spPr>
          <a:xfrm>
            <a:off x="6239415" y="12254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8685e1dc.fixed?vcp=1&amp;pid=6bbed831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物质的检验与鉴别</a:t>
            </a:r>
            <a:endParaRPr lang="en-US" altLang="zh-CN" sz="4000" dirty="0"/>
          </a:p>
        </p:txBody>
      </p:sp>
      <p:sp>
        <p:nvSpPr>
          <p:cNvPr id="3" name="C_4_BD#28685e1dc.fixed?vcp=1&amp;pid=6bbed831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0_1#50501e909?sp=1&amp;vaa=1&amp;vcp=1&amp;vis=1&amp;pid=5329319e7&amp;color=0,0,0&amp;vtp=1&amp;vaab=1&amp;bt=1&amp;bbb=1"/>
          <p:cNvSpPr/>
          <p:nvPr/>
        </p:nvSpPr>
        <p:spPr>
          <a:xfrm>
            <a:off x="539496" y="139217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（2024·山东威海·中考）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下列实验方案不能达到实验目的的是(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1" name="QB_7_BD.30_2#50501e909?colgroup=1,14,12&amp;vaa=1&amp;vcp=1&amp;vis=1&amp;pid=5329319e7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078354"/>
              <a:ext cx="11073384" cy="3374137"/>
            </p:xfrm>
            <a:graphic>
              <a:graphicData uri="http://schemas.openxmlformats.org/drawingml/2006/table">
                <a:tbl>
                  <a:tblPr/>
                  <a:tblGrid>
                    <a:gridCol w="7498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5504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7731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鉴别羊毛和合成纤维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灼烧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闻气味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鉴别硝酸铵和硝酸钾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加入熟石灰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研磨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闻气味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除去氯化钙溶液中混有的稀盐酸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加入过量的碳酸钙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从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KCl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的混合物中回收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加入过量的水溶解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蒸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发结晶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1" name="QB_7_BD.30_2#50501e909?colgroup=1,14,12&amp;vaa=1&amp;vcp=1&amp;vis=1&amp;pid=5329319e7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078354"/>
              <a:ext cx="11073384" cy="3374137"/>
            </p:xfrm>
            <a:graphic>
              <a:graphicData uri="http://schemas.openxmlformats.org/drawingml/2006/table">
                <a:tbl>
                  <a:tblPr/>
                  <a:tblGrid>
                    <a:gridCol w="749808"/>
                    <a:gridCol w="5550408"/>
                    <a:gridCol w="4773168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鉴别羊毛和合成纤维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灼烧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闻气味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鉴别硝酸铵和硝酸钾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加入熟石灰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研磨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闻气味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除去氯化钙溶液中混有的稀盐酸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加入过量的碳酸钙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4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加入过量的水溶解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蒸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发结晶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7_AN.31_1#50501e909.bracket?vaa=1&amp;vcp=1&amp;vis=1&amp;pid=5329319e7&amp;color=0,0,0&amp;vpa=14&amp;vtp=1&amp;vaab=1"/>
          <p:cNvSpPr/>
          <p:nvPr/>
        </p:nvSpPr>
        <p:spPr>
          <a:xfrm>
            <a:off x="10389139" y="137883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2_1#dd2c8025b?vaa=1&amp;vcp=1&amp;vis=1&amp;pid=5329319e7&amp;color=0,0,0&amp;vtp=1&amp;vaab=1&amp;bt=1&amp;bbb=1"/>
          <p:cNvSpPr/>
          <p:nvPr/>
        </p:nvSpPr>
        <p:spPr>
          <a:xfrm>
            <a:off x="539496" y="7700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（2024·天津·中考）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下列实验方案能达到实验目的的是(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graphicFrame>
        <p:nvGraphicFramePr>
          <p:cNvPr id="32" name="QB_7_BD.32_2#dd2c8025b?colgroup=1,11,16&amp;vaa=1&amp;vcp=1&amp;vis=1&amp;pid=5329319e7&amp;color=0,0,0&amp;vtp=1&amp;vaab=1&amp;bbb=1&amp;hb=1"/>
          <p:cNvGraphicFramePr>
            <a:graphicFrameLocks noGrp="1"/>
          </p:cNvGraphicFramePr>
          <p:nvPr/>
        </p:nvGraphicFramePr>
        <p:xfrm>
          <a:off x="539496" y="1456277"/>
          <a:ext cx="11082528" cy="3924238"/>
        </p:xfrm>
        <a:graphic>
          <a:graphicData uri="http://schemas.openxmlformats.org/drawingml/2006/table">
            <a:tbl>
              <a:tblPr/>
              <a:tblGrid>
                <a:gridCol w="813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7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71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实验方案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除去氧气中的一氧化碳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将混合气体通过足量的灼热氧化铜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鉴别硝酸铵和氯化钠固体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取少量样品分别加等量水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比较温度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分离氯化钙和氧化钙固体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加入适量水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过滤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蒸发结晶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检验碳酸钠中是否含碳酸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氢钠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取少量样品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加入足量稀盐酸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7_AN.1_1#dd2c8025b.bracket?vaa=1&amp;vcp=1&amp;vis=1&amp;pid=5329319e7&amp;color=0,0,0&amp;vpa=15&amp;vtp=1&amp;vaab=1"/>
          <p:cNvSpPr/>
          <p:nvPr/>
        </p:nvSpPr>
        <p:spPr>
          <a:xfrm>
            <a:off x="9322339" y="75676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_7#e7064c75d?vcp=1&amp;pid=5329319e7&amp;color=0,0,0&amp;vtp=1&amp;vaab=1&amp;bt=1&amp;bbb=1"/>
          <p:cNvSpPr/>
          <p:nvPr/>
        </p:nvSpPr>
        <p:spPr>
          <a:xfrm>
            <a:off x="481711" y="254784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提醒：请完成第16讲备考练习</a:t>
            </a:r>
            <a:endParaRPr lang="en-US" altLang="zh-CN" sz="28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83f37640.fixed?vcp=1&amp;pid=6bbed831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物质的检验与鉴别</a:t>
            </a:r>
            <a:endParaRPr lang="en-US" altLang="zh-CN" sz="4000" dirty="0"/>
          </a:p>
        </p:txBody>
      </p:sp>
      <p:sp>
        <p:nvSpPr>
          <p:cNvPr id="3" name="C_4_BD#583f37640.fixed?vcp=1&amp;pid=6bbed831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第16讲备考练习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0df14288?vcp=1&amp;pid=583f37640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34_1#38d701bfd?vaa=1&amp;vcp=1&amp;vis=1&amp;pid=d0df14288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（2023·四川自贡·中考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）下列方法能区分氮气和二氧化碳两瓶气体的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6_AN.1_1#38d701bfd.bracket?vaa=1&amp;vcp=1&amp;vis=1&amp;pid=d0df14288&amp;color=0,0,0&amp;vpa=16&amp;vtp=1&amp;vaab=1"/>
          <p:cNvSpPr/>
          <p:nvPr/>
        </p:nvSpPr>
        <p:spPr>
          <a:xfrm>
            <a:off x="1172115" y="19016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34_2#38d701bfd.choices?vaa=1&amp;vcp=1&amp;vis=1&amp;pid=d0df14288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.观察颜色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.闻气味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C.将燃着的木条伸入集气瓶中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.倒入适量澄清石灰水</a:t>
            </a:r>
            <a:endParaRPr lang="en-US" altLang="zh-CN" sz="2800" dirty="0"/>
          </a:p>
        </p:txBody>
      </p:sp>
      <p:sp>
        <p:nvSpPr>
          <p:cNvPr id="6" name="QC_6_BD.36_1#d986b4db1?vaa=1&amp;vcp=1&amp;vis=1&amp;pid=d0df14288&amp;color=0,0,0&amp;vtp=1&amp;vaab=1&amp;bbb=1&amp;hb=1"/>
          <p:cNvSpPr/>
          <p:nvPr/>
        </p:nvSpPr>
        <p:spPr>
          <a:xfrm>
            <a:off x="539496" y="382763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（2023·山东枣庄·中考）实验室中有两瓶失去标签的无色溶液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，分别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为稀盐酸与氢氧化钠溶液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下列物质不能将它们鉴别出来的是(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7" name="QC_6_AN.37_1#d986b4db1.bracket?vaa=1&amp;vcp=1&amp;vis=1&amp;pid=d0df14288&amp;color=0,0,0&amp;vpa=17&amp;vtp=1&amp;vaab=1"/>
          <p:cNvSpPr/>
          <p:nvPr/>
        </p:nvSpPr>
        <p:spPr>
          <a:xfrm>
            <a:off x="10417714" y="446199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6_BD.36_2#d986b4db1.choices?vaa=1&amp;vcp=1&amp;vis=1&amp;pid=d0df14288&amp;color=0,0,0&amp;vtp=1&amp;vaab=1&amp;bbb=1"/>
          <p:cNvSpPr/>
          <p:nvPr/>
        </p:nvSpPr>
        <p:spPr>
          <a:xfrm>
            <a:off x="539496" y="50968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561715" algn="l"/>
                <a:tab pos="5662930" algn="l"/>
                <a:tab pos="81197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.紫色石蕊溶液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B.镁条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C.氧化铜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.硫酸钠溶液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8_1#77ac00e97?vaa=1&amp;vcp=1&amp;vis=1&amp;pid=d0df14288&amp;color=0,0,0&amp;vtp=1&amp;vaab=1&amp;bt=1&amp;bbb=1"/>
          <p:cNvSpPr/>
          <p:nvPr/>
        </p:nvSpPr>
        <p:spPr>
          <a:xfrm>
            <a:off x="539496" y="95335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（2024·广东深圳·中考）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下列做法不可能达到目的的是(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_1#77ac00e97.bracket?vaa=1&amp;vcp=1&amp;vis=1&amp;pid=d0df14288&amp;color=0,0,0&amp;vpa=18&amp;vtp=1&amp;vaab=1"/>
          <p:cNvSpPr/>
          <p:nvPr/>
        </p:nvSpPr>
        <p:spPr>
          <a:xfrm>
            <a:off x="9500139" y="94002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38_2#77ac00e97.choices?vaa=1&amp;vcp=1&amp;vis=1&amp;pid=d0df14288&amp;color=0,0,0&amp;vtp=1&amp;vaab=1&amp;bbb=1"/>
              <p:cNvSpPr/>
              <p:nvPr/>
            </p:nvSpPr>
            <p:spPr>
              <a:xfrm>
                <a:off x="539496" y="151253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A.辨别空气、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——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将燃着的木条伸入气体中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B.辨别黄铜合金和黄金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——用酒精灯加热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C.辨别纯净水和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海水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——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晒干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D.将溶解色素的水分离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——静置沉淀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38_2#77ac00e97.choices?vaa=1&amp;vcp=1&amp;vis=1&amp;pid=d0df1428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12538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b="-8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40_1#56feeb4a3?vaa=1&amp;vcp=1&amp;vis=1&amp;pid=d0df14288&amp;color=0,0,0&amp;vtp=1&amp;vaab=1&amp;bbb=1&amp;hb=1"/>
              <p:cNvSpPr/>
              <p:nvPr/>
            </p:nvSpPr>
            <p:spPr>
              <a:xfrm>
                <a:off x="539496" y="400173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（2023·重庆·中考）鉴别是重要的实验技能。鉴别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②稀硫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酸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溶液这两组物质，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都能选用的试剂是(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40_1#56feeb4a3?vaa=1&amp;vcp=1&amp;vis=1&amp;pid=d0df1428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01738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50" r="3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6_AN.41_1#56feeb4a3.bracket?vaa=1&amp;vcp=1&amp;vis=1&amp;pid=d0df14288&amp;color=0,0,0&amp;vpa=19&amp;vtp=1&amp;vaab=1"/>
          <p:cNvSpPr/>
          <p:nvPr/>
        </p:nvSpPr>
        <p:spPr>
          <a:xfrm>
            <a:off x="8401462" y="463610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6_BD.40_2#56feeb4a3.choices?vaa=1&amp;vcp=1&amp;vis=1&amp;pid=d0df14288&amp;color=0,0,0&amp;vtp=1&amp;vaab=1&amp;bbb=1"/>
              <p:cNvSpPr/>
              <p:nvPr/>
            </p:nvSpPr>
            <p:spPr>
              <a:xfrm>
                <a:off x="539496" y="5280501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  <a:tabLst>
                    <a:tab pos="2301240" algn="l"/>
                    <a:tab pos="5770880" algn="l"/>
                    <a:tab pos="835152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C.铁片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.稀硫酸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6_BD.40_2#56feeb4a3.choices?vaa=1&amp;vcp=1&amp;vis=1&amp;pid=d0df1428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280501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86" r="3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2_1#b54eabb04?sp=1&amp;vaa=1&amp;vcp=1&amp;vis=1&amp;pid=d0df14288&amp;color=0,0,0&amp;vtp=1&amp;vaab=1&amp;bt=1&amp;bbb=1&amp;hb=1"/>
          <p:cNvSpPr/>
          <p:nvPr/>
        </p:nvSpPr>
        <p:spPr>
          <a:xfrm>
            <a:off x="539496" y="134566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物质的鉴别是重要的实验技能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。鉴别下列各组物质的试剂或方法错误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graphicFrame>
        <p:nvGraphicFramePr>
          <p:cNvPr id="37" name="QB_6_BD.42_2#b54eabb04?colgroup=2,14,11&amp;vaa=1&amp;vcp=1&amp;vis=1&amp;pid=d0df14288&amp;color=0,0,0&amp;vtp=1&amp;vaab=1&amp;bbb=1"/>
          <p:cNvGraphicFramePr>
            <a:graphicFrameLocks noGrp="1"/>
          </p:cNvGraphicFramePr>
          <p:nvPr/>
        </p:nvGraphicFramePr>
        <p:xfrm>
          <a:off x="539496" y="2682589"/>
          <a:ext cx="11073384" cy="2824036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需鉴别的物质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试剂或方法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铁粉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木炭粉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磁铁吸引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盐酸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氯化钠溶液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硝酸银溶液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氧气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二氧化碳气体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燃着的木条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氢氧化钠固体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氯化钠固体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6_AN.43_1#b54eabb04.bracket?vaa=1&amp;vcp=1&amp;vis=1&amp;pid=d0df14288&amp;color=0,0,0&amp;vpa=20&amp;vtp=1&amp;vaab=1"/>
          <p:cNvSpPr/>
          <p:nvPr/>
        </p:nvSpPr>
        <p:spPr>
          <a:xfrm>
            <a:off x="1349915" y="198002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d3bcfeff?vcp=1&amp;pid=583f37640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B_6_BD.44_1#09634e6c4?sp=1&amp;vaa=1&amp;vcp=1&amp;vis=1&amp;pid=ed3bcfeff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下列各组物质的鉴别方法、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现象及结论均正确的是(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8" name="QB_6_BD.44_2#09634e6c4?colgroup=2,5,5,15&amp;vaa=1&amp;vcp=1&amp;vis=1&amp;pid=ed3bcfeff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961941"/>
              <a:ext cx="11073384" cy="2782000"/>
            </p:xfrm>
            <a:graphic>
              <a:graphicData uri="http://schemas.openxmlformats.org/drawingml/2006/table">
                <a:tbl>
                  <a:tblPr/>
                  <a:tblGrid>
                    <a:gridCol w="9235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402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751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593445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鉴别方法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现象及结论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一氧化碳和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二氧化碳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闻气味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有刺激性气味的气体为一氧化碳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味的气体为二氧化碳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食盐水和蒸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馏水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测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&lt;7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的液体为食盐水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=7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的液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体为蒸馏水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8" name="QB_6_BD.44_2#09634e6c4?colgroup=2,5,5,15&amp;vaa=1&amp;vcp=1&amp;vis=1&amp;pid=ed3bcfeff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961941"/>
              <a:ext cx="11073384" cy="2782000"/>
            </p:xfrm>
            <a:graphic>
              <a:graphicData uri="http://schemas.openxmlformats.org/drawingml/2006/table">
                <a:tbl>
                  <a:tblPr/>
                  <a:tblGrid>
                    <a:gridCol w="923544"/>
                    <a:gridCol w="2240280"/>
                    <a:gridCol w="1975104"/>
                    <a:gridCol w="5934456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鉴别方法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现象及结论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一氧化碳和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二氧化碳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闻气味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有刺激性气味的气体为一氧化碳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味的气体为二氧化碳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4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食盐水和蒸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馏水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QB_6_BD.46_1#09634e6c4?colgroup=2,5,5,15&amp;vaa=1&amp;vcp=1&amp;vis=1&amp;pid=ed3bcfeff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35562"/>
          <a:ext cx="11073384" cy="3891472"/>
        </p:xfrm>
        <a:graphic>
          <a:graphicData uri="http://schemas.openxmlformats.org/drawingml/2006/table">
            <a:tbl>
              <a:tblPr/>
              <a:tblGrid>
                <a:gridCol w="923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5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34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鉴别方法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现象及结论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硫酸铁溶液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和硫酸亚铁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溶液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观察颜色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浅绿色溶液为硫酸铁溶液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黄色溶液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为硫酸亚铁溶液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碳酸氢钠和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碳酸钠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充分加热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产生使澄清石灰水变浑浊的气体的物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质为碳酸氢钠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无明显现象的物质为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碳酸钠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QB_6_BD.46_1#09634e6c4?colgroup=2,5,5,15&amp;vaa=1&amp;vcp=1&amp;vis=1&amp;pid=ed3bcfeff&amp;color=0,0,0&amp;mp=1&amp;vtp=1&amp;vaab=1&amp;bt=1&amp;bbb=1"/>
          <p:cNvSpPr txBox="1"/>
          <p:nvPr/>
        </p:nvSpPr>
        <p:spPr>
          <a:xfrm>
            <a:off x="10894735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QB_6_AN.45_1#09634e6c4.bracket?vaa=1&amp;vcp=1&amp;vis=1&amp;pid=ed3bcfeff&amp;color=0,0,0&amp;vpa=21&amp;vtp=1&amp;vaab=1&amp;answeroption=D"/>
          <p:cNvSpPr txBox="1"/>
          <p:nvPr/>
        </p:nvSpPr>
        <p:spPr>
          <a:xfrm>
            <a:off x="745680" y="4527805"/>
            <a:ext cx="564257" cy="6771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47_1#cfd87da0c?sp=1&amp;vaa=1&amp;vcp=1&amp;vis=1&amp;pid=ed3bcfeff&amp;color=0,0,0&amp;mp=1&amp;vtp=1&amp;vaab=1&amp;bt=1&amp;bbb=1&amp;hb=1"/>
              <p:cNvSpPr/>
              <p:nvPr/>
            </p:nvSpPr>
            <p:spPr>
              <a:xfrm>
                <a:off x="539496" y="87322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（2023·山东济南·中考）已知某溶液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是稀盐酸和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溶液两者之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，甲、乙、丙分别是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溶液中的各一种。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取三等份溶液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，分别向其中滴入适量的甲、乙、丙三种溶液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，产生的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实验现象如下表所示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依据实验现象做出的下列推断合理的是(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BD.47_1#cfd87da0c?sp=1&amp;vaa=1&amp;vcp=1&amp;vis=1&amp;pid=ed3bcfeff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7322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-3203" b="-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0" name="QC_6_BD.47_2#cfd87da0c?colgroup=6,6,9,6&amp;vaa=1&amp;vcp=1&amp;vis=1&amp;pid=ed3bcfeff&amp;color=0,0,0&amp;mp=1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487155"/>
              </p:ext>
            </p:extLst>
          </p:nvPr>
        </p:nvGraphicFramePr>
        <p:xfrm>
          <a:off x="539496" y="3495008"/>
          <a:ext cx="11073384" cy="1132968"/>
        </p:xfrm>
        <a:graphic>
          <a:graphicData uri="http://schemas.openxmlformats.org/drawingml/2006/table">
            <a:tbl>
              <a:tblPr/>
              <a:tblGrid>
                <a:gridCol w="2551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2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38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20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所加溶液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产生白色沉淀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产生红褐色沉淀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无明显现象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C_6_AN.48_1#cfd87da0c.bracket?vaa=1&amp;vcp=1&amp;vis=1&amp;pid=ed3bcfeff&amp;color=0,0,0&amp;mp=1&amp;vpa=22&amp;vtp=1&amp;vaab=1"/>
          <p:cNvSpPr/>
          <p:nvPr/>
        </p:nvSpPr>
        <p:spPr>
          <a:xfrm>
            <a:off x="10417714" y="280298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47_3#cfd87da0c.choices?vaa=1&amp;vcp=1&amp;vis=1&amp;pid=ed3bcfeff&amp;color=0,0,0&amp;vtp=1&amp;vaab=1&amp;bbb=1"/>
              <p:cNvSpPr/>
              <p:nvPr/>
            </p:nvSpPr>
            <p:spPr>
              <a:xfrm>
                <a:off x="539496" y="476500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A.甲：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.乙：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.丙：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稀盐酸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47_3#cfd87da0c.choices?vaa=1&amp;vcp=1&amp;vis=1&amp;pid=ed3bcfeff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65008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50" r="3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f43bc2bcd?vcp=1&amp;pid=28685e1dc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816" y="987552"/>
            <a:ext cx="10570464" cy="488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9_1#0ab445d26?vaa=1&amp;vcp=1&amp;vis=1&amp;pid=ed3bcfeff&amp;color=0,0,0&amp;vtp=1&amp;vaab=1&amp;bt=1&amp;bbb=1&amp;hb=1"/>
          <p:cNvSpPr/>
          <p:nvPr/>
        </p:nvSpPr>
        <p:spPr>
          <a:xfrm>
            <a:off x="539496" y="154355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实验室中有两瓶没有贴标签的白色固体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，已知二者分别是氯化钠固体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和氢氧化钠固体中的一种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，小明和小红为确定它们各是哪种物质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，进行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了实验探究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8_BD.50_1#9ba7a8319?vaa=1&amp;vcp=1&amp;vis=1&amp;pid=0ab445d26&amp;color=0,0,0&amp;vtp=1&amp;vaab=1&amp;bbb=1&amp;hb=1"/>
          <p:cNvSpPr/>
          <p:nvPr/>
        </p:nvSpPr>
        <p:spPr>
          <a:xfrm>
            <a:off x="539496" y="346729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【探究与结论】（1）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小明分别取少量的两种白色固体于两个表面皿上，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在空气中放置一段时间后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观察到其中一种固体表面潮湿并逐渐溶解，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则该固体为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填化学式），而另一种固体表面无明显变化。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N.51_1#9ba7a8319.blank?vaa=1&amp;vcp=1&amp;vis=1&amp;pid=0ab445d26&amp;color=0,0,0&amp;vpa=23&amp;vtp=1&amp;vaab=1&amp;bbb=1"/>
              <p:cNvSpPr/>
              <p:nvPr/>
            </p:nvSpPr>
            <p:spPr>
              <a:xfrm>
                <a:off x="2404808" y="4848923"/>
                <a:ext cx="107156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8_AN.51_1#9ba7a8319.blank?vaa=1&amp;vcp=1&amp;vis=1&amp;pid=0ab445d26&amp;color=0,0,0&amp;vpa=2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4808" y="4848923"/>
                <a:ext cx="1071563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6" t="-16" r="36" b="-7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52_1#cc7b6ac88?vaa=1&amp;vcp=1&amp;vis=1&amp;pid=0ab445d26&amp;color=0,0,0&amp;vtp=1&amp;vaab=1&amp;bt=1&amp;bbb=1&amp;hb=1"/>
          <p:cNvSpPr/>
          <p:nvPr/>
        </p:nvSpPr>
        <p:spPr>
          <a:xfrm>
            <a:off x="539496" y="186369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（2）小红先取等质量的两种白色固体，分别加入A、B两支试管中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滴加适量水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，振荡，得到两种无色溶液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。再分别向这两种无色溶液中滴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加适量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填一种物质的化学式）溶液，振荡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察到试管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A中有蓝色沉淀生成，试管B中无明显现象。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1_1#cc7b6ac88.blank?vaa=1&amp;vcp=1&amp;vis=1&amp;pid=0ab445d26&amp;color=0,0,0&amp;vpa=24&amp;vtp=1&amp;vaab=1&amp;bbb=1"/>
              <p:cNvSpPr/>
              <p:nvPr/>
            </p:nvSpPr>
            <p:spPr>
              <a:xfrm>
                <a:off x="1578514" y="3246215"/>
                <a:ext cx="3362770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（合理即可）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QB_8_AN.1_1#cc7b6ac88.blank?vaa=1&amp;vcp=1&amp;vis=1&amp;pid=0ab445d26&amp;color=0,0,0&amp;vpa=2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8514" y="3246215"/>
                <a:ext cx="3362770" cy="410782"/>
              </a:xfrm>
              <a:prstGeom prst="rect">
                <a:avLst/>
              </a:prstGeom>
              <a:blipFill rotWithShape="1">
                <a:blip r:embed="rId3"/>
                <a:stretch>
                  <a:fillRect l="-16" t="-23" r="10" b="-50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P_8_BD#8f6e7b69c?vcp=1&amp;vis=1&amp;pid=0ab445d26&amp;color=0,0,0&amp;vtp=1&amp;vaab=1&amp;bbb=1"/>
          <p:cNvSpPr/>
          <p:nvPr/>
        </p:nvSpPr>
        <p:spPr>
          <a:xfrm>
            <a:off x="539496" y="44273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得出结论：试管A中加入的固体是氢氧化钠，试管B中加入的固体是氯化钠。</a:t>
            </a:r>
            <a:endParaRPr lang="en-US" altLang="zh-CN" sz="2800" spc="-1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4_1#f7087fcd1?vaa=1&amp;vcp=1&amp;vis=1&amp;pid=0ab445d26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【交流与反思】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（3）交流讨论后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，他们认为可利用物质溶解时溶液温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度的变化情况来鉴别这两种物质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，这是因为氯化钠固体溶于水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，溶液温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度无明显变化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，而氢氧化钠固体溶于水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，溶液温度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填“升高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降低”）。</a:t>
            </a:r>
            <a:endParaRPr lang="en-US" altLang="zh-CN" sz="2800" dirty="0"/>
          </a:p>
        </p:txBody>
      </p:sp>
      <p:sp>
        <p:nvSpPr>
          <p:cNvPr id="3" name="QB_7_AN.55_1#f7087fcd1.blank?vaa=1&amp;vcp=1&amp;vis=1&amp;pid=0ab445d26&amp;color=0,0,0&amp;mp=1&amp;vpa=25&amp;vtp=1&amp;vaab=1&amp;bbb=1"/>
          <p:cNvSpPr/>
          <p:nvPr/>
        </p:nvSpPr>
        <p:spPr>
          <a:xfrm>
            <a:off x="8373014" y="345030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升高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56_1#b7a0833a2?sp=1&amp;vaa=1&amp;vcp=1&amp;vis=1&amp;pid=ed3bcfeff&amp;color=0,0,0&amp;vtp=1&amp;vaab=1&amp;bt=1&amp;bbb=1&amp;hb=1"/>
              <p:cNvSpPr/>
              <p:nvPr/>
            </p:nvSpPr>
            <p:spPr>
              <a:xfrm>
                <a:off x="539496" y="879824"/>
                <a:ext cx="111099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同学们学习了盐的相关知识后，知道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为白色固体，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难溶于水；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为白色固体，难溶于水和盐酸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。他们运用所学知识设计并完成了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相关实验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，请你帮助他们完成以下实验并进行交流评价。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实验名称】检验碳酸钠溶液中是否混有硫酸钠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实验目的】探究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的区别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实验仪器】试管2支、试管架、试管刷、胶头滴管、抹布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、盛放废弃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物的大烧杯等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实验试剂】待测溶液、氯化钡溶液、稀盐酸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56_1#b7a0833a2?sp=1&amp;vaa=1&amp;vcp=1&amp;vis=1&amp;pid=ed3bcfef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79824"/>
                <a:ext cx="11109960" cy="5087557"/>
              </a:xfrm>
              <a:prstGeom prst="rect">
                <a:avLst/>
              </a:prstGeom>
              <a:blipFill rotWithShape="1">
                <a:blip r:embed="rId3"/>
                <a:stretch>
                  <a:fillRect l="-3" t="-7" r="3" b="-13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7_1#6e033e42d?vaa=1&amp;vcp=1&amp;vis=1&amp;pid=b7a0833a2&amp;color=0,0,0&amp;vtp=1&amp;vaab=1&amp;bt=1&amp;bbb=1"/>
          <p:cNvSpPr/>
          <p:nvPr/>
        </p:nvSpPr>
        <p:spPr>
          <a:xfrm>
            <a:off x="539496" y="14131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【实验过程】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5" name="QB_7_BD.57_2#6e033e42d?colgroup=14,6,8&amp;vaa=1&amp;vcp=1&amp;vis=1&amp;pid=b7a0833a2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094769"/>
              <a:ext cx="11073384" cy="3336736"/>
            </p:xfrm>
            <a:graphic>
              <a:graphicData uri="http://schemas.openxmlformats.org/drawingml/2006/table">
                <a:tbl>
                  <a:tblPr/>
                  <a:tblGrid>
                    <a:gridCol w="52303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8775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2552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取待测溶液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1∼2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于试管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向试管中加入足量氯化钡溶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振荡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溶液中混有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向步骤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的试管中滴加少量的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稀盐酸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5" name="QB_7_BD.57_2#6e033e42d?colgroup=14,6,8&amp;vaa=1&amp;vcp=1&amp;vis=1&amp;pid=b7a0833a2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094769"/>
              <a:ext cx="11073384" cy="3336736"/>
            </p:xfrm>
            <a:graphic>
              <a:graphicData uri="http://schemas.openxmlformats.org/drawingml/2006/table">
                <a:tbl>
                  <a:tblPr/>
                  <a:tblGrid>
                    <a:gridCol w="5230368"/>
                    <a:gridCol w="2587752"/>
                    <a:gridCol w="3255264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6757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向步骤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的试管中滴加少量的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稀盐酸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</a:t>
                          </a:r>
                          <a:endParaRPr lang="en-US" altLang="zh-CN" sz="2800" i="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7_AN.58_1#6e033e42d.blank?vaa=1&amp;vcp=1&amp;vis=1&amp;pid=b7a0833a2&amp;color=0,0,0&amp;vpa=26&amp;vtp=1&amp;vaab=1&amp;bbb=1&amp;hb=1"/>
          <p:cNvSpPr/>
          <p:nvPr/>
        </p:nvSpPr>
        <p:spPr>
          <a:xfrm>
            <a:off x="5841864" y="4313968"/>
            <a:ext cx="2460752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白色沉淀部分溶解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9_1#03cce7d84?vaa=1&amp;vcp=1&amp;vis=1&amp;pid=b7a0833a2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【交流评价】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其他组同学认为实验步骤②不够严谨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，不能证明混合溶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液中一定存在硫酸钠，其理由是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步骤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①中一定发生反应的化学方程式为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AN.60_1#03cce7d84.blank?vaa=1&amp;vcp=1&amp;vis=1&amp;pid=b7a0833a2&amp;color=0,0,0&amp;mp=1&amp;vpa=27&amp;vtp=1&amp;vaab=1&amp;bbb=1&amp;hb=1"/>
          <p:cNvSpPr/>
          <p:nvPr/>
        </p:nvSpPr>
        <p:spPr>
          <a:xfrm>
            <a:off x="539496" y="2802604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滴加少量稀盐酸，生成的碳酸钡可能没有反应完全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61_1#03cce7d84.blank?vaa=1&amp;vcp=1&amp;vis=1&amp;pid=b7a0833a2&amp;color=0,0,0&amp;mp=1&amp;vpa=28&amp;vtp=1&amp;vaab=1&amp;bbb=1&amp;hb=1"/>
              <p:cNvSpPr/>
              <p:nvPr/>
            </p:nvSpPr>
            <p:spPr>
              <a:xfrm>
                <a:off x="539496" y="3442684"/>
                <a:ext cx="11109960" cy="11457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83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BaCl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BaCO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NaCl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61_1#03cce7d84.blank?vaa=1&amp;vcp=1&amp;vis=1&amp;pid=b7a0833a2&amp;color=0,0,0&amp;mp=1&amp;vpa=28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42684"/>
                <a:ext cx="11109960" cy="1145794"/>
              </a:xfrm>
              <a:prstGeom prst="rect">
                <a:avLst/>
              </a:prstGeom>
              <a:blipFill rotWithShape="1">
                <a:blip r:embed="rId3"/>
                <a:stretch>
                  <a:fillRect l="-3" t="-30" r="3" b="-7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f074e298b?vcp=1&amp;vis=1&amp;pid=b7a0833a2&amp;color=0,0,0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【反思拓展】进行物质的检验时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，除了根据物质的不同性质选择恰当的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试剂和方法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，还应充分考虑加入试剂的量。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7163f7c4?vcp=1&amp;pid=583f37640&amp;color=146,208,80&amp;mp=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62_1#e502191bc?vaa=1&amp;vcp=1&amp;vis=1&amp;pid=87163f7c4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（2024·甘肃白银·中考）化学课上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，老师让同学们分组设计实验鉴别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稀盐酸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、食盐水和澄清石灰水三种无色溶液并进行性质探究实验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。同学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们设计实验如下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4" name="QB_7_BD.63_1#8a7339d6f?vaa=1&amp;vcp=1&amp;vis=1&amp;pid=e502191bc&amp;color=0,0,0&amp;vtp=1&amp;vaab=1&amp;bbb=1&amp;hb=1"/>
          <p:cNvSpPr/>
          <p:nvPr/>
        </p:nvSpPr>
        <p:spPr>
          <a:xfrm>
            <a:off x="539496" y="319136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（1）第1组：用紫色石蕊溶液鉴别三种溶液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，他们如此设计的理由是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64_1#8a7339d6f.blank?vaa=1&amp;vcp=1&amp;vis=1&amp;pid=e502191bc&amp;color=0,0,0&amp;vpa=29&amp;vtp=1&amp;vaab=1&amp;bbb=1&amp;hb=1"/>
          <p:cNvSpPr/>
          <p:nvPr/>
        </p:nvSpPr>
        <p:spPr>
          <a:xfrm>
            <a:off x="539496" y="3800964"/>
            <a:ext cx="1102360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稀盐酸显酸性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，能使紫色石蕊溶液变红色，食盐水显中性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，不能使紫色石蕊溶液变色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，澄清石灰水显碱性，能使紫色石蕊溶液变蓝色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65_1#ea4b5c24f?iti=1&amp;htil=1&amp;vaa=1&amp;vcp=1&amp;vis=1&amp;pid=e502191b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3176" y="1596231"/>
            <a:ext cx="4507992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65_2#ea4b5c24f?iti=1&amp;htil=1&amp;vaa=1&amp;vcp=1&amp;vis=1&amp;pid=e502191bc&amp;color=0,0,0&amp;vtp=1&amp;vaab=1&amp;bbb=1"/>
          <p:cNvSpPr/>
          <p:nvPr/>
        </p:nvSpPr>
        <p:spPr>
          <a:xfrm>
            <a:off x="9069991" y="372576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4" name="QO_7_BD.65_3#ea4b5c24f?htil=1&amp;sp=1&amp;vaa=1&amp;vcp=1&amp;vis=1&amp;pid=e502191bc&amp;color=0,0,0&amp;vtp=1&amp;vaab=1&amp;bt=1&amp;bbb=1&amp;hb=1&amp;hs=1"/>
          <p:cNvSpPr/>
          <p:nvPr/>
        </p:nvSpPr>
        <p:spPr>
          <a:xfrm>
            <a:off x="539496" y="1577943"/>
            <a:ext cx="64739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（2）第2组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：分别用试管取少量的上述三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种溶液，各加入等量碳酸钠溶液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如图1所示），观察现象。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66_1#59cd9f1fb?htil=1&amp;vaa=1&amp;vcp=1&amp;vis=1&amp;pid=ea4b5c24f&amp;color=0,0,0&amp;vtp=1&amp;vaab=1&amp;bbb=1&amp;hb=1&amp;hs=1"/>
              <p:cNvSpPr/>
              <p:nvPr/>
            </p:nvSpPr>
            <p:spPr>
              <a:xfrm>
                <a:off x="539496" y="3428587"/>
                <a:ext cx="647395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中有气泡产生，证明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中溶液是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66_1#59cd9f1fb?htil=1&amp;vaa=1&amp;vcp=1&amp;vis=1&amp;pid=ea4b5c24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28587"/>
                <a:ext cx="6473952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6" t="-18" r="-147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1_1#59cd9f1fb.blank?vaa=1&amp;vcp=1&amp;vis=1&amp;pid=ea4b5c24f&amp;color=0,0,0&amp;vpa=30&amp;vtp=1&amp;vaab=1&amp;bbb=1&amp;hb=1"/>
          <p:cNvSpPr/>
          <p:nvPr/>
        </p:nvSpPr>
        <p:spPr>
          <a:xfrm>
            <a:off x="539496" y="3398107"/>
            <a:ext cx="647395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稀盐酸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68_1#00decfc93?vaa=1&amp;vcp=1&amp;vis=1&amp;pid=ea4b5c24f&amp;color=0,0,0&amp;vtp=1&amp;vaab=1&amp;bbb=1&amp;hs=1"/>
              <p:cNvSpPr/>
              <p:nvPr/>
            </p:nvSpPr>
            <p:spPr>
              <a:xfrm>
                <a:off x="539496" y="4707350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中产生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填实验现象），证明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中溶液是澄清石灰水。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8_BD.68_1#00decfc93?vaa=1&amp;vcp=1&amp;vis=1&amp;pid=ea4b5c24f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07350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3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8_AN.69_1#00decfc93.blank?vaa=1&amp;vcp=1&amp;vis=1&amp;pid=ea4b5c24f&amp;color=0,0,0&amp;vpa=31&amp;vtp=1&amp;vaab=1&amp;bbb=1"/>
          <p:cNvSpPr/>
          <p:nvPr/>
        </p:nvSpPr>
        <p:spPr>
          <a:xfrm>
            <a:off x="2167478" y="465591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白色沉淀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8_BD#045cd2b7c?sp=1&amp;vcp=1&amp;vis=1&amp;pid=ea4b5c24f&amp;color=0,0,0&amp;vtp=1&amp;vaab=1&amp;bt=1&amp;bbb=1"/>
              <p:cNvSpPr/>
              <p:nvPr/>
            </p:nvSpPr>
            <p:spPr>
              <a:xfrm>
                <a:off x="539496" y="1532096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中无明显现象。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8_BD#045cd2b7c?sp=1&amp;vcp=1&amp;vis=1&amp;pid=ea4b5c24f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2096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86" r="3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69_2#045cd2b7c?iti=2&amp;vaa=1&amp;vcp=1&amp;vis=1&amp;pid=ea4b5c24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222849"/>
            <a:ext cx="5458968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69_3#045cd2b7c?iti=2&amp;vaa=1&amp;vcp=1&amp;vis=1&amp;pid=ea4b5c24f&amp;color=0,0,0&amp;vtp=1&amp;vaab=1&amp;bbb=1"/>
          <p:cNvSpPr/>
          <p:nvPr/>
        </p:nvSpPr>
        <p:spPr>
          <a:xfrm>
            <a:off x="5787295" y="474557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08bb624e.fixed?vcp=1&amp;pid=6bbed831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物质的检验与鉴别</a:t>
            </a:r>
            <a:endParaRPr lang="en-US" altLang="zh-CN" sz="4000" dirty="0"/>
          </a:p>
        </p:txBody>
      </p:sp>
      <p:sp>
        <p:nvSpPr>
          <p:cNvPr id="3" name="C_4_BD#108bb624e.fixed?vcp=1&amp;pid=6bbed831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70_1#064887c42?vaa=1&amp;vcp=1&amp;vis=1&amp;pid=e502191bc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（3）第3组：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为探究稀盐酸和澄清石灰水反应后所得溶液中溶质的成分，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同学们进行如下探究活动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71_1#1851b1281?vaa=1&amp;vcp=1&amp;vis=1&amp;pid=064887c42&amp;color=0,0,0&amp;vtp=1&amp;vaab=1&amp;bbb=1&amp;hb=1"/>
              <p:cNvSpPr/>
              <p:nvPr/>
            </p:nvSpPr>
            <p:spPr>
              <a:xfrm>
                <a:off x="539496" y="1837417"/>
                <a:ext cx="11109960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①【假设猜想】该组同学的猜想如下：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猜想一：只有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其他小组的同学对以上猜想提出了质疑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，认为猜想四不合理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，理由是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8_BD.71_1#1851b1281?vaa=1&amp;vcp=1&amp;vis=1&amp;pid=064887c4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37417"/>
                <a:ext cx="11109960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3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N.72_1#1851b1281.blank?vaa=1&amp;vcp=1&amp;vis=1&amp;pid=064887c42&amp;color=0,0,0&amp;vpa=32&amp;vtp=1&amp;vaab=1&amp;bbb=1"/>
              <p:cNvSpPr/>
              <p:nvPr/>
            </p:nvSpPr>
            <p:spPr>
              <a:xfrm>
                <a:off x="2696908" y="2579097"/>
                <a:ext cx="101644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8_AN.72_1#1851b1281.blank?vaa=1&amp;vcp=1&amp;vis=1&amp;pid=064887c42&amp;color=0,0,0&amp;vpa=3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6908" y="2579097"/>
                <a:ext cx="1016445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6" t="-90" r="50" b="-7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73_1#1851b1281.blank?vaa=1&amp;vcp=1&amp;vis=1&amp;pid=064887c42&amp;color=0,0,0&amp;vpa=33&amp;vtp=1&amp;vaab=1&amp;bbb=1"/>
              <p:cNvSpPr/>
              <p:nvPr/>
            </p:nvSpPr>
            <p:spPr>
              <a:xfrm>
                <a:off x="511715" y="5786292"/>
                <a:ext cx="5310632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能反应，不能共存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B_8_AN.73_1#1851b1281.blank?vaa=1&amp;vcp=1&amp;vis=1&amp;pid=064887c42&amp;color=0,0,0&amp;vpa=3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715" y="5786292"/>
                <a:ext cx="5310632" cy="410782"/>
              </a:xfrm>
              <a:prstGeom prst="rect">
                <a:avLst/>
              </a:prstGeom>
              <a:blipFill rotWithShape="1">
                <a:blip r:embed="rId5"/>
                <a:stretch>
                  <a:fillRect l="-10" t="-42" r="1" b="-50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4_1#36b3ce035?vaa=1&amp;vcp=1&amp;vis=1&amp;pid=064887c42&amp;color=0,0,0&amp;vtp=1&amp;vaab=1&amp;bt=1&amp;bbb=1&amp;hb=1"/>
          <p:cNvSpPr/>
          <p:nvPr/>
        </p:nvSpPr>
        <p:spPr>
          <a:xfrm>
            <a:off x="539496" y="8060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②【实验探究】为证明其余猜想是否正确，第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3组的同学们进行了如下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2" name="QB_8_BD.74_2#36b3ce035?colgroup=16,7,5&amp;vaa=1&amp;vcp=1&amp;vis=1&amp;pid=064887c42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142997"/>
              <a:ext cx="11082528" cy="3903220"/>
            </p:xfrm>
            <a:graphic>
              <a:graphicData uri="http://schemas.openxmlformats.org/drawingml/2006/table">
                <a:tbl>
                  <a:tblPr/>
                  <a:tblGrid>
                    <a:gridCol w="61264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797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762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.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取少量反应后的溶液于试管中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CuCl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无明显现象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成立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b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.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用镊子将锌粒放入试管中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向其中滴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加反应后的溶液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猜想二成立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.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取少量反应后的溶液于试管中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硝酸银溶液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有白色沉淀生成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猜想一成立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2" name="QB_8_BD.74_2#36b3ce035?colgroup=16,7,5&amp;vaa=1&amp;vcp=1&amp;vis=1&amp;pid=064887c42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142997"/>
              <a:ext cx="11082528" cy="3903220"/>
            </p:xfrm>
            <a:graphic>
              <a:graphicData uri="http://schemas.openxmlformats.org/drawingml/2006/table">
                <a:tbl>
                  <a:tblPr/>
                  <a:tblGrid>
                    <a:gridCol w="6126480"/>
                    <a:gridCol w="2779776"/>
                    <a:gridCol w="2176272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07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无明显现象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成立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41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猜想二成立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41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有白色沉淀生成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猜想一成立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8_AN.75_1#36b3ce035.blank?vaa=1&amp;vcp=1&amp;vis=1&amp;pid=064887c42&amp;color=0,0,0&amp;vpa=34&amp;vtp=1&amp;vaab=1&amp;bbb=1"/>
          <p:cNvSpPr/>
          <p:nvPr/>
        </p:nvSpPr>
        <p:spPr>
          <a:xfrm>
            <a:off x="10201171" y="2739262"/>
            <a:ext cx="876300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endParaRPr lang="en-US" altLang="zh-CN" sz="100" dirty="0">
              <a:solidFill>
                <a:srgbClr val="FF0000"/>
              </a:solidFill>
            </a:endParaRPr>
          </a:p>
        </p:txBody>
      </p:sp>
      <p:sp>
        <p:nvSpPr>
          <p:cNvPr id="5" name="QB_8_AN.76_1#36b3ce035.blank?vaa=1&amp;vcp=1&amp;vis=1&amp;pid=064887c42&amp;color=0,0,0&amp;vpa=35&amp;vtp=1&amp;vaab=1&amp;bbb=1"/>
          <p:cNvSpPr/>
          <p:nvPr/>
        </p:nvSpPr>
        <p:spPr>
          <a:xfrm>
            <a:off x="7053095" y="4120259"/>
            <a:ext cx="1254125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气泡</a:t>
            </a:r>
            <a:endParaRPr lang="en-US" altLang="zh-CN" sz="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7_1#676ac963f?vaa=1&amp;vcp=1&amp;vis=1&amp;pid=064887c42&amp;color=0,0,0&amp;vtp=1&amp;vaab=1&amp;bt=1&amp;bbb=1&amp;hb=1"/>
          <p:cNvSpPr/>
          <p:nvPr/>
        </p:nvSpPr>
        <p:spPr>
          <a:xfrm>
            <a:off x="539496" y="1222248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③【交流评价】老师对同学们能用多种方法进行探究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，并且能够得出相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应的结论给予表扬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，同时指出上述实验探究中有明显的错误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。同学们经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过反思后发现了错误，错误的原因是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676ac963f.blank?vaa=1&amp;vcp=1&amp;vis=1&amp;pid=064887c42&amp;color=0,0,0&amp;vpa=36&amp;vtp=1&amp;vaab=1&amp;bbb=1&amp;hb=1"/>
          <p:cNvSpPr/>
          <p:nvPr/>
        </p:nvSpPr>
        <p:spPr>
          <a:xfrm>
            <a:off x="539496" y="2487168"/>
            <a:ext cx="11109960" cy="184715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氯化钙、盐酸均能与硝酸银反应生成白色沉淀氯化银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，则加入硝酸银溶液产生白色沉淀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，不能说明猜想一成立</a:t>
            </a:r>
            <a:endParaRPr lang="en-US" altLang="zh-CN" sz="2800" dirty="0"/>
          </a:p>
        </p:txBody>
      </p:sp>
      <p:sp>
        <p:nvSpPr>
          <p:cNvPr id="4" name="QB_8_BD.79_1#d68659045?vaa=1&amp;vcp=1&amp;vis=1&amp;pid=064887c42&amp;color=0,0,0&amp;vtp=1&amp;vaab=1&amp;bbb=1&amp;hb=1"/>
          <p:cNvSpPr/>
          <p:nvPr/>
        </p:nvSpPr>
        <p:spPr>
          <a:xfrm>
            <a:off x="539496" y="44286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④【反思拓展】在分析化学反应后所得物质的成分时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，除考虑生成物外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还需考虑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80_1#d68659045.blank?vaa=1&amp;vcp=1&amp;vis=1&amp;pid=064887c42&amp;color=0,0,0&amp;vpa=37&amp;vtp=1&amp;vaab=1&amp;bbb=1"/>
          <p:cNvSpPr/>
          <p:nvPr/>
        </p:nvSpPr>
        <p:spPr>
          <a:xfrm>
            <a:off x="1972214" y="5024945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反应物是否有剩余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1#583474da3?sp=1&amp;vaa=1&amp;vcp=1&amp;vis=1&amp;pid=108bb624e&amp;color=0,0,0&amp;vtp=1&amp;vaab=1&amp;bt=1&amp;bbb=1"/>
          <p:cNvSpPr/>
          <p:nvPr/>
        </p:nvSpPr>
        <p:spPr>
          <a:xfrm>
            <a:off x="539496" y="112944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常见物质的检验。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QB_5_BD.1_2#583474da3?colgroup=3,6,11,7&amp;vaa=1&amp;vcp=1&amp;vis=1&amp;pid=108bb624e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1504734"/>
                  </p:ext>
                </p:extLst>
              </p:nvPr>
            </p:nvGraphicFramePr>
            <p:xfrm>
              <a:off x="539496" y="1811051"/>
              <a:ext cx="11064240" cy="3904172"/>
            </p:xfrm>
            <a:graphic>
              <a:graphicData uri="http://schemas.openxmlformats.org/drawingml/2006/table">
                <a:tbl>
                  <a:tblPr/>
                  <a:tblGrid>
                    <a:gridCol w="12710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6946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4348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889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待检验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原理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实验操作与现象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有关反应的化学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氧气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能支持燃烧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的木条伸入气体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木条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6886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二氧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化碳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能使澄清石灰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水变浑浊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将气体通入澄清石灰水中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或将澄清石灰水加入气体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中并振荡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溶液变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eqArrPr>
                                    <m:e>
                                      <m:sSub>
                                        <m:sSubPr>
                                          <m:ctrlPr>
                                            <a:rPr lang="en-US" altLang="zh-CN" sz="2800" b="0" i="1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CO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+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Ca</m:t>
                                      </m:r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(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OH</m:t>
                                      </m:r>
                                      <m:sSub>
                                        <m:sSubPr>
                                          <m:ctrlPr>
                                            <a:rPr lang="en-US" altLang="zh-CN" sz="2800" b="0" i="1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)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=</m:t>
                                      </m:r>
                                      <m:sSub>
                                        <m:sSubPr>
                                          <m:ctrlPr>
                                            <a:rPr lang="en-US" altLang="zh-CN" sz="2800" b="0" i="1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CaCO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↓+</m:t>
                                      </m:r>
                                      <m:sSub>
                                        <m:sSubPr>
                                          <m:ctrlPr>
                                            <a:rPr lang="en-US" altLang="zh-CN" sz="2800" b="0" i="1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H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O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QB_5_BD.1_2#583474da3?colgroup=3,6,11,7&amp;vaa=1&amp;vcp=1&amp;vis=1&amp;pid=108bb624e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1504734"/>
                  </p:ext>
                </p:extLst>
              </p:nvPr>
            </p:nvGraphicFramePr>
            <p:xfrm>
              <a:off x="539496" y="1811051"/>
              <a:ext cx="11064240" cy="3904172"/>
            </p:xfrm>
            <a:graphic>
              <a:graphicData uri="http://schemas.openxmlformats.org/drawingml/2006/table">
                <a:tbl>
                  <a:tblPr/>
                  <a:tblGrid>
                    <a:gridCol w="12710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6946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4348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889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待检验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原理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实验操作与现象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有关反应的化学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氧气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能支持燃烧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的木条伸入气体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木条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6886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二氧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化碳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能使澄清石灰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水变浑浊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将气体通入澄清石灰水中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或将澄清石灰水加入气体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中并振荡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溶液变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96725" t="-133574" r="-437" b="-866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5_AN.2_1#583474da3.blank?vaa=1&amp;vcp=1&amp;vis=1&amp;pid=108bb624e&amp;color=0,0,0&amp;vpa=1&amp;vtp=1&amp;vaab=1&amp;bbb=1"/>
          <p:cNvSpPr/>
          <p:nvPr/>
        </p:nvSpPr>
        <p:spPr>
          <a:xfrm>
            <a:off x="4817894" y="2909030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带火星</a:t>
            </a:r>
            <a:endParaRPr lang="en-US" altLang="zh-CN" sz="2800" dirty="0"/>
          </a:p>
        </p:txBody>
      </p:sp>
      <p:sp>
        <p:nvSpPr>
          <p:cNvPr id="5" name="QB_5_AN.3_1#583474da3.blank?vaa=1&amp;vcp=1&amp;vis=1&amp;pid=108bb624e&amp;color=0,0,0&amp;vpa=2&amp;vtp=1&amp;vaab=1&amp;bbb=1"/>
          <p:cNvSpPr/>
          <p:nvPr/>
        </p:nvSpPr>
        <p:spPr>
          <a:xfrm>
            <a:off x="5871994" y="344776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复燃</a:t>
            </a:r>
            <a:endParaRPr lang="en-US" altLang="zh-CN" sz="2800" dirty="0"/>
          </a:p>
        </p:txBody>
      </p:sp>
      <p:sp>
        <p:nvSpPr>
          <p:cNvPr id="6" name="QB_5_AN.4_1#583474da3.blank?vaa=1&amp;vcp=1&amp;vis=1&amp;pid=108bb624e&amp;color=0,0,0&amp;vpa=3&amp;vtp=1&amp;vaab=1&amp;bbb=1"/>
          <p:cNvSpPr/>
          <p:nvPr/>
        </p:nvSpPr>
        <p:spPr>
          <a:xfrm>
            <a:off x="7649995" y="513210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浑浊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QB_5_BD.5_1#583474da3?colgroup=3,5,9,10&amp;vaa=1&amp;vcp=1&amp;vis=1&amp;pid=108bb624e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6106"/>
                  </p:ext>
                </p:extLst>
              </p:nvPr>
            </p:nvGraphicFramePr>
            <p:xfrm>
              <a:off x="539496" y="1564068"/>
              <a:ext cx="11064240" cy="4434460"/>
            </p:xfrm>
            <a:graphic>
              <a:graphicData uri="http://schemas.openxmlformats.org/drawingml/2006/table">
                <a:tbl>
                  <a:tblPr/>
                  <a:tblGrid>
                    <a:gridCol w="14173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311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29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98678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待检验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原理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实验操作与现象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有关反应的化学方程式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4016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碳酸盐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能跟盐酸或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稀硝酸反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应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产生使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澄清石灰水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变浑浊的二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氧化碳气体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取少量样品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加入稀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盐酸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或稀硝酸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有气体产生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将产生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的气体通入澄清石灰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澄清石灰水变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CaCO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HCl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=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CaCl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endParaRPr lang="en-US" altLang="zh-CN" sz="100" b="0" i="0" kern="0" spc="-99900" dirty="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[</m:t>
                                      </m:r>
                                      <m:sSub>
                                        <m:sSubPr>
                                          <m:ctrlPr>
                                            <a:rPr lang="en-US" altLang="zh-CN" sz="2800" b="0" i="1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CaCO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+2</m:t>
                                      </m:r>
                                      <m:sSub>
                                        <m:sSubPr>
                                          <m:ctrlPr>
                                            <a:rPr lang="en-US" altLang="zh-CN" sz="2800" b="0" i="1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HNO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=</m:t>
                                      </m:r>
                                    </m:e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Ca</m:t>
                                      </m:r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(</m:t>
                                      </m:r>
                                      <m:sSub>
                                        <m:sSubPr>
                                          <m:ctrlPr>
                                            <a:rPr lang="en-US" altLang="zh-CN" sz="2800" b="0" i="1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NO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  <m:sSub>
                                        <m:sSubPr>
                                          <m:ctrlPr>
                                            <a:rPr lang="en-US" altLang="zh-CN" sz="2800" b="0" i="1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)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en-US" altLang="zh-CN" sz="2800" b="0" i="1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CO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↑+</m:t>
                                      </m:r>
                                      <m:sSub>
                                        <m:sSubPr>
                                          <m:ctrlPr>
                                            <a:rPr lang="en-US" altLang="zh-CN" sz="2800" b="0" i="1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H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Times New Roman" panose="02020603050405020304" pitchFamily="34" charset="-12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O</m:t>
                                      </m:r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]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=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CaCO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↓+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QB_5_BD.5_1#583474da3?colgroup=3,5,9,10&amp;vaa=1&amp;vcp=1&amp;vis=1&amp;pid=108bb624e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6106"/>
                  </p:ext>
                </p:extLst>
              </p:nvPr>
            </p:nvGraphicFramePr>
            <p:xfrm>
              <a:off x="539496" y="1564068"/>
              <a:ext cx="11064240" cy="4434460"/>
            </p:xfrm>
            <a:graphic>
              <a:graphicData uri="http://schemas.openxmlformats.org/drawingml/2006/table">
                <a:tbl>
                  <a:tblPr/>
                  <a:tblGrid>
                    <a:gridCol w="14173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311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29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98678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待检验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原理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实验操作与现象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有关反应的化学方程式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4016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碳酸盐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能跟盐酸或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稀硝酸反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应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产生使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澄清石灰水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变浑浊的二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氧化碳气体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取少量样品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加入稀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盐酸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或稀硝酸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有气体产生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将产生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的气体通入澄清石灰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澄清石灰水变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7829" t="-33698" r="-306" b="-45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QB_5_AN.6_1#583474da3.blank?vaa=1&amp;vcp=1&amp;vis=1&amp;pid=108bb624e&amp;color=0,0,0&amp;vpa=4&amp;vtp=1&amp;vaab=1&amp;bbb=1"/>
          <p:cNvSpPr/>
          <p:nvPr/>
        </p:nvSpPr>
        <p:spPr>
          <a:xfrm>
            <a:off x="4270270" y="542785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浑浊</a:t>
            </a:r>
            <a:endParaRPr lang="en-US" altLang="zh-CN" sz="2800" dirty="0"/>
          </a:p>
        </p:txBody>
      </p:sp>
      <p:sp>
        <p:nvSpPr>
          <p:cNvPr id="2" name="QB_5_BD.5_1#583474da3?colgroup=3,5,9,10&amp;vaa=1&amp;vcp=1&amp;vis=1&amp;pid=108bb624e&amp;color=0,0,0&amp;vtp=1&amp;vaab=1&amp;bt=1&amp;bbb=1"/>
          <p:cNvSpPr txBox="1"/>
          <p:nvPr/>
        </p:nvSpPr>
        <p:spPr>
          <a:xfrm>
            <a:off x="10885591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7_1#d56ce91e6?sp=1&amp;vaa=1&amp;vcp=1&amp;vis=1&amp;pid=108bb624e&amp;color=0,0,0&amp;vtp=1&amp;vaab=1&amp;bt=1&amp;bbb=1"/>
          <p:cNvSpPr/>
          <p:nvPr/>
        </p:nvSpPr>
        <p:spPr>
          <a:xfrm>
            <a:off x="539496" y="14190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物质的鉴别。</a:t>
            </a:r>
            <a:endParaRPr lang="en-US" altLang="zh-CN" sz="2800" dirty="0"/>
          </a:p>
        </p:txBody>
      </p:sp>
      <p:graphicFrame>
        <p:nvGraphicFramePr>
          <p:cNvPr id="9" name="QB_5_BD.7_2#d56ce91e6?colgroup=3,5,5,14&amp;vaa=1&amp;vcp=1&amp;vis=1&amp;pid=108bb624e&amp;color=0,0,0&amp;vtp=1&amp;vaab=1&amp;bbb=1&amp;hb=1"/>
          <p:cNvGraphicFramePr>
            <a:graphicFrameLocks noGrp="1"/>
          </p:cNvGraphicFramePr>
          <p:nvPr/>
        </p:nvGraphicFramePr>
        <p:xfrm>
          <a:off x="539496" y="2100643"/>
          <a:ext cx="11073384" cy="3324988"/>
        </p:xfrm>
        <a:graphic>
          <a:graphicData uri="http://schemas.openxmlformats.org/drawingml/2006/table">
            <a:tbl>
              <a:tblPr/>
              <a:tblGrid>
                <a:gridCol w="1517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4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9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15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待鉴别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鉴别试剂或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实验操作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实验现象与结论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羊毛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棉纤维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与合成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纤维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灼烧或点燃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抽取少量纤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维并点燃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闻气味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产生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气味的是羊毛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产生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气味的是棉纤维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生特殊气味且熔化为黑褐色硬质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小球的为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5_AN.8_1#d56ce91e6.blank?vaa=1&amp;vcp=1&amp;vis=1&amp;pid=108bb624e&amp;color=0,0,0&amp;vpa=5&amp;vtp=1&amp;vaab=1&amp;bbb=1"/>
          <p:cNvSpPr/>
          <p:nvPr/>
        </p:nvSpPr>
        <p:spPr>
          <a:xfrm>
            <a:off x="6974863" y="3194558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烧焦羽毛</a:t>
            </a:r>
            <a:endParaRPr lang="en-US" altLang="zh-CN" sz="2800" dirty="0"/>
          </a:p>
        </p:txBody>
      </p:sp>
      <p:sp>
        <p:nvSpPr>
          <p:cNvPr id="5" name="QB_5_AN.9_1#d56ce91e6.blank?vaa=1&amp;vcp=1&amp;vis=1&amp;pid=108bb624e&amp;color=0,0,0&amp;vpa=6&amp;vtp=1&amp;vaab=1&amp;bbb=1"/>
          <p:cNvSpPr/>
          <p:nvPr/>
        </p:nvSpPr>
        <p:spPr>
          <a:xfrm>
            <a:off x="6974863" y="375335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烧纸</a:t>
            </a:r>
            <a:endParaRPr lang="en-US" altLang="zh-CN" sz="2800" dirty="0"/>
          </a:p>
        </p:txBody>
      </p:sp>
      <p:sp>
        <p:nvSpPr>
          <p:cNvPr id="6" name="QB_5_AN.10_1#d56ce91e6.blank?vaa=1&amp;vcp=1&amp;vis=1&amp;pid=108bb624e&amp;color=0,0,0&amp;vpa=7&amp;vtp=1&amp;vaab=1&amp;bbb=1"/>
          <p:cNvSpPr/>
          <p:nvPr/>
        </p:nvSpPr>
        <p:spPr>
          <a:xfrm>
            <a:off x="7686063" y="4850892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合成纤维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QB_5_BD.11_1#d56ce91e6?colgroup=5,4,8,10&amp;vaa=1&amp;vcp=1&amp;vis=1&amp;pid=108bb624e&amp;color=0,0,0&amp;vtp=1&amp;vaab=1&amp;bt=1&amp;bbb=1&amp;hb=1"/>
          <p:cNvGraphicFramePr>
            <a:graphicFrameLocks noGrp="1"/>
          </p:cNvGraphicFramePr>
          <p:nvPr/>
        </p:nvGraphicFramePr>
        <p:xfrm>
          <a:off x="539496" y="1564068"/>
          <a:ext cx="11073384" cy="4434460"/>
        </p:xfrm>
        <a:graphic>
          <a:graphicData uri="http://schemas.openxmlformats.org/drawingml/2006/table">
            <a:tbl>
              <a:tblPr/>
              <a:tblGrid>
                <a:gridCol w="2221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4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27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49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待鉴别物质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鉴别试剂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或方法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实验操作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实验现象与结论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空气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氮气与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二氧化碳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燃烧的木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条和澄清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石灰水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将燃着的小木条分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别伸入气体中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将澄清石灰水加入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使木条熄灭的两种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气体中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木条燃烧没有明显变化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的是空气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木条燃烧更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旺的是氧气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使澄清石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灰水变浑浊的是二氧化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澄清石灰水无明显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变化的是氮气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QB_5_BD.11_1#d56ce91e6?colgroup=5,4,8,10&amp;vaa=1&amp;vcp=1&amp;vis=1&amp;pid=108bb624e&amp;color=0,0,0&amp;vtp=1&amp;vaab=1&amp;bt=1&amp;bbb=1"/>
          <p:cNvSpPr txBox="1"/>
          <p:nvPr/>
        </p:nvSpPr>
        <p:spPr>
          <a:xfrm>
            <a:off x="10894735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2*300"/>
  <p:tag name="TABLE_ENDDRAG_RECT" val="42*100*872*300"/>
</p:tagLst>
</file>

<file path=ppt/tags/tag2.xml><?xml version="1.0" encoding="utf-8"?>
<p:tagLst xmlns:p="http://schemas.openxmlformats.org/presentationml/2006/main">
  <p:tag name="TABLE_ENDDRAG_ORIGIN_RECT" val="872*300"/>
  <p:tag name="TABLE_ENDDRAG_RECT" val="42*100*872*3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1*225"/>
  <p:tag name="TABLE_ENDDRAG_RECT" val="42*166*871*226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1936</Words>
  <Application>Microsoft Office PowerPoint</Application>
  <PresentationFormat>宽屏</PresentationFormat>
  <Paragraphs>634</Paragraphs>
  <Slides>52</Slides>
  <Notes>51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2" baseType="lpstr">
      <vt:lpstr>Arial (正文)</vt:lpstr>
      <vt:lpstr>华文隶书</vt:lpstr>
      <vt:lpstr>华文细黑</vt:lpstr>
      <vt:lpstr>宋体</vt:lpstr>
      <vt:lpstr>微软雅黑</vt:lpstr>
      <vt:lpstr>Arial</vt:lpstr>
      <vt:lpstr>Cambria Math</vt:lpstr>
      <vt:lpstr>times new roman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8</cp:revision>
  <dcterms:created xsi:type="dcterms:W3CDTF">2024-11-25T05:49:00Z</dcterms:created>
  <dcterms:modified xsi:type="dcterms:W3CDTF">2025-07-23T07:24:58Z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3732D81AEC8A4D6BB361AF98466B76FE_12</vt:lpwstr>
  </property>
  <property fmtid="{D5CDD505-2E9C-101B-9397-08002B2CF9AE}" pid="3" name="KSOProductBuildVer">
    <vt:lpwstr>2052-12.1.0.18912</vt:lpwstr>
  </property>
</Properties>
</file>