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f28ec5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C2C8E76-82A3-4669-9E46-F78CD284DA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构成物质的微观粒子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f28ec5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0C16083-A87A-411F-A96E-EC1D69B45B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037187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0dba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041d3f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e2bbab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0371871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0dba8c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9041d3f2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ee2bbab5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构成物质的微观粒子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f28ec5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821B53-2004-462D-B722-E52B875C81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037187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0dba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041d3f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e2bbab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0371871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0dba8c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9041d3f2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ee2bbab5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构成物质的微观粒子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729D782-66C6-3589-D0EA-86AC88E41DB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7C88F74-3473-4EF5-A0AD-D7C6077350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A885A96-8251-4F02-9914-E813DFD2CF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037187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0dba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041d3f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e2bbab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0371871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0dba8c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9041d3f2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ee2bbab5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E7DCEE4-2022-4872-A2FD-3082610FFCC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037187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0dba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041d3f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e2bbab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0371871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0dba8c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9041d3f2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ee2bbab5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8.jpe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_2#50723b108?vaa=1&amp;vcp=1&amp;vis=1&amp;pid=7820dba8c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分子和原子的本质区别：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在化学反应中分子可分，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原子不可分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。②分子不一定比原子大。③分子、原子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、离子都能保持由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它们直接构成的物质的化学性质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10_3#50723b108?sp=1&amp;vaa=1&amp;vcp=1&amp;vis=1&amp;pid=7820dba8c&amp;color=0,0,0&amp;mp=1&amp;vtp=1&amp;vaab=1&amp;bbb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（2）三种微观粒子与物质之间的关系。</a:t>
            </a:r>
            <a:endParaRPr lang="en-US" altLang="zh-CN" sz="2800" dirty="0"/>
          </a:p>
        </p:txBody>
      </p:sp>
      <p:pic>
        <p:nvPicPr>
          <p:cNvPr id="4" name="QB_5_BD.10_4#50723b108?vaa=1&amp;vcp=1&amp;vis=1&amp;pid=7820dba8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792" y="3153709"/>
            <a:ext cx="6382512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d15b8523?sp=1&amp;vcp=1&amp;pid=7820dba8c&amp;color=0,0,0&amp;vtp=1&amp;vaab=1&amp;bt=1&amp;bbb=1"/>
          <p:cNvSpPr/>
          <p:nvPr/>
        </p:nvSpPr>
        <p:spPr>
          <a:xfrm>
            <a:off x="539496" y="13070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原子核外电子的排布。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（1）元素周期表中的前20号元素原子核外电子的排布规律：第一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层最多容纳2个电子，第二层最多容纳8个电子，最外层电子数不超过8。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P_5_BD#5d15b8523?vcp=1&amp;pid=7820dba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426" y="3932428"/>
            <a:ext cx="1065276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_1#149dffbde?sp=1&amp;vaa=1&amp;vcp=1&amp;vis=1&amp;pid=7820dba8c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原子的构成。</a:t>
            </a:r>
            <a:endParaRPr lang="en-US" altLang="zh-CN" sz="2800" dirty="0"/>
          </a:p>
        </p:txBody>
      </p:sp>
      <p:pic>
        <p:nvPicPr>
          <p:cNvPr id="3" name="QO_5_BD.11_2#149dffbde?vaa=1&amp;vcp=1&amp;vis=1&amp;pid=7820dba8c&amp;color=0,0,0&amp;tib=255,255,255&amp;vip=9#1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1160381"/>
            <a:ext cx="889711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AN.1_1#149dffbde.blank?vaa=1&amp;vcp=1&amp;vis=1&amp;pid=7820dba8c&amp;color=0,0,0&amp;vpa=9&amp;vtp=1&amp;vaab=1"/>
          <p:cNvSpPr/>
          <p:nvPr/>
        </p:nvSpPr>
        <p:spPr>
          <a:xfrm>
            <a:off x="5687568" y="1270109"/>
            <a:ext cx="1828800" cy="31089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质子</a:t>
            </a:r>
            <a:endParaRPr lang="en-US" altLang="zh-CN" sz="2400" dirty="0"/>
          </a:p>
        </p:txBody>
      </p:sp>
      <p:sp>
        <p:nvSpPr>
          <p:cNvPr id="6" name="QO_5_AN.2_1#149dffbde.blank?vaa=1&amp;vcp=1&amp;vis=1&amp;pid=7820dba8c&amp;color=0,0,0&amp;vpa=10&amp;vtp=1&amp;vaab=1"/>
          <p:cNvSpPr/>
          <p:nvPr/>
        </p:nvSpPr>
        <p:spPr>
          <a:xfrm>
            <a:off x="8229600" y="1270109"/>
            <a:ext cx="905256" cy="3291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</a:t>
            </a:r>
            <a:endParaRPr lang="en-US" altLang="zh-CN" sz="2400" dirty="0"/>
          </a:p>
        </p:txBody>
      </p:sp>
      <p:sp>
        <p:nvSpPr>
          <p:cNvPr id="7" name="QO_5_AN.3_1#149dffbde.blank?vaa=1&amp;vcp=1&amp;vis=1&amp;pid=7820dba8c&amp;color=0,0,0&amp;vpa=11&amp;vtp=1&amp;vaab=1"/>
          <p:cNvSpPr/>
          <p:nvPr/>
        </p:nvSpPr>
        <p:spPr>
          <a:xfrm>
            <a:off x="5660136" y="1681589"/>
            <a:ext cx="1271016" cy="38404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中子</a:t>
            </a:r>
            <a:endParaRPr lang="en-US" altLang="zh-CN" sz="2400" dirty="0"/>
          </a:p>
        </p:txBody>
      </p:sp>
      <p:sp>
        <p:nvSpPr>
          <p:cNvPr id="8" name="QO_5_AN.4_1#149dffbde.blank?vaa=1&amp;vcp=1&amp;vis=1&amp;pid=7820dba8c&amp;color=0,0,0&amp;vpa=12&amp;vtp=1&amp;vaab=1"/>
          <p:cNvSpPr/>
          <p:nvPr/>
        </p:nvSpPr>
        <p:spPr>
          <a:xfrm>
            <a:off x="6327648" y="2120501"/>
            <a:ext cx="969264" cy="3749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负</a:t>
            </a:r>
            <a:endParaRPr lang="en-US" altLang="zh-CN" sz="2400" dirty="0"/>
          </a:p>
        </p:txBody>
      </p:sp>
      <p:sp>
        <p:nvSpPr>
          <p:cNvPr id="9" name="QB_6_BD.16_1#37c1999b2?sp=1&amp;vaa=1&amp;vcp=1&amp;vis=1&amp;pid=149dffbde&amp;color=0,0,0&amp;vtp=1&amp;vaab=1&amp;bbb=1"/>
          <p:cNvSpPr/>
          <p:nvPr/>
        </p:nvSpPr>
        <p:spPr>
          <a:xfrm>
            <a:off x="539496" y="2747881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）原子的质量主要集中在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5_1#37c1999b2.blank?vaa=1&amp;vcp=1&amp;vis=1&amp;pid=149dffbde&amp;color=0,0,0&amp;vpa=13&amp;vtp=1&amp;vaab=1&amp;bbb=1"/>
          <p:cNvSpPr/>
          <p:nvPr/>
        </p:nvSpPr>
        <p:spPr>
          <a:xfrm>
            <a:off x="5706015" y="2697018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原子核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BD.18_1#75061eaf1?sp=1&amp;vaa=1&amp;vcp=1&amp;vis=1&amp;pid=149dffbde&amp;color=0,0,0&amp;vtp=1&amp;vaab=1&amp;bbb=1"/>
              <p:cNvSpPr/>
              <p:nvPr/>
            </p:nvSpPr>
            <p:spPr>
              <a:xfrm>
                <a:off x="539496" y="3230418"/>
                <a:ext cx="11109960" cy="1023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（2）数量关系：在原子中，核电荷数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相对原子质量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1" name="QB_6_BD.18_1#75061eaf1?sp=1&amp;vaa=1&amp;vcp=1&amp;vis=1&amp;pid=149dffbd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30418"/>
                <a:ext cx="11109960" cy="10235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4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6_AN.6_1#75061eaf1.blank?vaa=1&amp;vcp=1&amp;vis=1&amp;pid=149dffbde&amp;color=0,0,0&amp;vpa=14&amp;vtp=1&amp;vaab=1&amp;bbb=1"/>
          <p:cNvSpPr/>
          <p:nvPr/>
        </p:nvSpPr>
        <p:spPr>
          <a:xfrm>
            <a:off x="7393528" y="3200763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质子数</a:t>
            </a:r>
            <a:endParaRPr lang="en-US" altLang="zh-CN" sz="2800" dirty="0"/>
          </a:p>
        </p:txBody>
      </p:sp>
      <p:sp>
        <p:nvSpPr>
          <p:cNvPr id="13" name="QB_6_AN.7_1#75061eaf1.blank?vaa=1&amp;vcp=1&amp;vis=1&amp;pid=149dffbde&amp;color=0,0,0&amp;vpa=15&amp;vtp=1&amp;vaab=1&amp;bbb=1"/>
          <p:cNvSpPr/>
          <p:nvPr/>
        </p:nvSpPr>
        <p:spPr>
          <a:xfrm>
            <a:off x="9081039" y="3200763"/>
            <a:ext cx="20367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核外电子数</a:t>
            </a:r>
            <a:endParaRPr lang="en-US" altLang="zh-CN" sz="2800" dirty="0"/>
          </a:p>
        </p:txBody>
      </p:sp>
      <p:sp>
        <p:nvSpPr>
          <p:cNvPr id="14" name="QB_6_AN.8_1#75061eaf1.blank?vaa=1&amp;vcp=1&amp;vis=1&amp;pid=149dffbde&amp;color=0,0,0&amp;vpa=16&amp;vtp=1&amp;vaab=1&amp;bbb=1"/>
          <p:cNvSpPr/>
          <p:nvPr/>
        </p:nvSpPr>
        <p:spPr>
          <a:xfrm>
            <a:off x="3834352" y="3725655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质子数</a:t>
            </a:r>
            <a:endParaRPr lang="en-US" altLang="zh-CN" sz="2800" dirty="0"/>
          </a:p>
        </p:txBody>
      </p:sp>
      <p:sp>
        <p:nvSpPr>
          <p:cNvPr id="15" name="QB_6_AN.9_1#75061eaf1.blank?vaa=1&amp;vcp=1&amp;vis=1&amp;pid=149dffbde&amp;color=0,0,0&amp;vpa=17&amp;vtp=1&amp;vaab=1&amp;bbb=1"/>
          <p:cNvSpPr/>
          <p:nvPr/>
        </p:nvSpPr>
        <p:spPr>
          <a:xfrm>
            <a:off x="5521865" y="3725655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中子数</a:t>
            </a:r>
            <a:endParaRPr lang="en-US" altLang="zh-CN" sz="2800" dirty="0"/>
          </a:p>
        </p:txBody>
      </p:sp>
      <p:sp>
        <p:nvSpPr>
          <p:cNvPr id="16" name="QB_6_BD.23_1#26278e29e?sp=1&amp;vaa=1&amp;vcp=1&amp;vis=1&amp;pid=149dffbde&amp;color=0,0,0&amp;vtp=1&amp;vaab=1&amp;bbb=1&amp;hb=1"/>
          <p:cNvSpPr/>
          <p:nvPr/>
        </p:nvSpPr>
        <p:spPr>
          <a:xfrm>
            <a:off x="539496" y="4254800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（3）电中性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：由于原子核内质子所带电荷和核外电子所带电荷数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，且电性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因此整个原子不显电性。</a:t>
            </a:r>
            <a:endParaRPr lang="en-US" altLang="zh-CN" sz="2800" dirty="0"/>
          </a:p>
        </p:txBody>
      </p:sp>
      <p:sp>
        <p:nvSpPr>
          <p:cNvPr id="17" name="QB_6_AN.10_1#26278e29e.blank?vaa=1&amp;vcp=1&amp;vis=1&amp;pid=149dffbde&amp;color=0,0,0&amp;vpa=18&amp;vtp=1&amp;vaab=1&amp;bbb=1"/>
          <p:cNvSpPr/>
          <p:nvPr/>
        </p:nvSpPr>
        <p:spPr>
          <a:xfrm>
            <a:off x="905415" y="4750037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sp>
        <p:nvSpPr>
          <p:cNvPr id="18" name="QB_6_AN.11_1#26278e29e.blank?vaa=1&amp;vcp=1&amp;vis=1&amp;pid=149dffbde&amp;color=0,0,0&amp;vpa=19&amp;vtp=1&amp;vaab=1&amp;bbb=1"/>
          <p:cNvSpPr/>
          <p:nvPr/>
        </p:nvSpPr>
        <p:spPr>
          <a:xfrm>
            <a:off x="3394615" y="4750037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相反</a:t>
            </a:r>
            <a:endParaRPr lang="en-US" altLang="zh-CN" sz="2800" dirty="0"/>
          </a:p>
        </p:txBody>
      </p:sp>
      <p:sp>
        <p:nvSpPr>
          <p:cNvPr id="19" name="P_5_BD#ada8e36d1?vcp=1&amp;pid=7820dba8c&amp;color=0,0,0&amp;vtp=1&amp;vaab=1&amp;bbb=1&amp;hb=1"/>
          <p:cNvSpPr/>
          <p:nvPr/>
        </p:nvSpPr>
        <p:spPr>
          <a:xfrm>
            <a:off x="539496" y="5326617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【特别提醒】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并非所有的原子都是由质子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、中子和电子三种微观粒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，如氢原子的核内没有中子。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041d3f29.fixed?vcp=1&amp;pid=cf28ec5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构成物质的微观粒子</a:t>
            </a:r>
            <a:endParaRPr lang="en-US" altLang="zh-CN" sz="4000" dirty="0"/>
          </a:p>
        </p:txBody>
      </p:sp>
      <p:sp>
        <p:nvSpPr>
          <p:cNvPr id="3" name="C_4_BD#9041d3f29.fixed?vcp=1&amp;pid=cf28ec5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13d120e?vcp=1&amp;pid=9041d3f29&amp;color=146,208,80&amp;vtp=1&amp;vaab=1&amp;bt=1&amp;bbb=1"/>
          <p:cNvSpPr/>
          <p:nvPr/>
        </p:nvSpPr>
        <p:spPr>
          <a:xfrm>
            <a:off x="539496" y="49725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构成物质的微观粒子</a:t>
            </a:r>
            <a:endParaRPr lang="en-US" altLang="zh-CN" sz="3200" dirty="0"/>
          </a:p>
        </p:txBody>
      </p:sp>
      <p:sp>
        <p:nvSpPr>
          <p:cNvPr id="3" name="QC_6_BD.26_1#70914fa90?vaa=1&amp;vcp=1&amp;vis=1&amp;pid=6f13d120e&amp;color=0,0,0&amp;vtp=1&amp;vaab=1&amp;bbb=1"/>
          <p:cNvSpPr/>
          <p:nvPr/>
        </p:nvSpPr>
        <p:spPr>
          <a:xfrm>
            <a:off x="539496" y="12063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下列物质由分子构成的是(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5" name="QC_6_BD.26_2#70914fa90.choice_image?htil=1&amp;vaa=1&amp;vcp=1&amp;vis=1&amp;pid=6f13d120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553380"/>
            <a:ext cx="331927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26_3#70914fa90?htil=1&amp;vaa=1&amp;vcp=1&amp;vis=1&amp;pid=6f13d120e&amp;color=0,0,0&amp;vtp=1&amp;vaab=1&amp;bbb=1"/>
          <p:cNvSpPr/>
          <p:nvPr/>
        </p:nvSpPr>
        <p:spPr>
          <a:xfrm>
            <a:off x="539496" y="382439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</a:t>
            </a:r>
            <a:endParaRPr lang="en-US" altLang="zh-CN" sz="2800" dirty="0"/>
          </a:p>
        </p:txBody>
      </p:sp>
      <p:pic>
        <p:nvPicPr>
          <p:cNvPr id="7" name="QC_6_BD.26_4#70914fa90.choice_image?htil=1&amp;vaa=1&amp;vcp=1&amp;vis=1&amp;pid=6f13d120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544236"/>
            <a:ext cx="277977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26_5#70914fa90?htil=1&amp;vaa=1&amp;vcp=1&amp;vis=1&amp;pid=6f13d120e&amp;color=0,0,0&amp;vtp=1&amp;vaab=1&amp;bbb=1"/>
          <p:cNvSpPr/>
          <p:nvPr/>
        </p:nvSpPr>
        <p:spPr>
          <a:xfrm>
            <a:off x="6099048" y="382439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B.铜</a:t>
            </a:r>
            <a:endParaRPr lang="en-US" altLang="zh-CN" sz="2800" dirty="0"/>
          </a:p>
        </p:txBody>
      </p:sp>
      <p:pic>
        <p:nvPicPr>
          <p:cNvPr id="9" name="QC_6_BD.26_6#70914fa90.choice_image?htil=1&amp;vaa=1&amp;vcp=1&amp;vis=1&amp;pid=6f13d120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4345604"/>
            <a:ext cx="33192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6_BD.26_7#70914fa90?htil=1&amp;vaa=1&amp;vcp=1&amp;vis=1&amp;pid=6f13d120e&amp;color=0,0,0&amp;vtp=1&amp;vaab=1&amp;bbb=1"/>
          <p:cNvSpPr/>
          <p:nvPr/>
        </p:nvSpPr>
        <p:spPr>
          <a:xfrm>
            <a:off x="539496" y="585512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C.氯化钠</a:t>
            </a:r>
            <a:endParaRPr lang="en-US" altLang="zh-CN" sz="2800" dirty="0"/>
          </a:p>
        </p:txBody>
      </p:sp>
      <p:pic>
        <p:nvPicPr>
          <p:cNvPr id="11" name="QC_6_BD.26_8#70914fa90.choice_image?htil=1&amp;vaa=1&amp;vcp=1&amp;vis=1&amp;pid=6f13d120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4336460"/>
            <a:ext cx="277977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6_BD.26_9#70914fa90?htil=1&amp;vaa=1&amp;vcp=1&amp;vis=1&amp;pid=6f13d120e&amp;color=0,0,0&amp;vtp=1&amp;vaab=1&amp;bbb=1"/>
          <p:cNvSpPr/>
          <p:nvPr/>
        </p:nvSpPr>
        <p:spPr>
          <a:xfrm>
            <a:off x="6099048" y="585512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D.金刚石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AS.2_1#70914fa90?vaa=1&amp;vcp=1&amp;vis=1&amp;pid=6f13d120e&amp;color=0,0,0&amp;vtp=1&amp;vaab=1&amp;bbb=1&amp;hb=1"/>
          <p:cNvSpPr/>
          <p:nvPr/>
        </p:nvSpPr>
        <p:spPr>
          <a:xfrm>
            <a:off x="453136" y="55217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水是由非金属元素组成的化合物，是由水分子构成的；铜属于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金属单质，是由铜原子直接构成的；氯化钠属于盐，是由钠离子和氯离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子构成的；金刚石属于固态非金属单质，是由碳原子直接构成的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3_1#70914fa90?vaa=1&amp;vcp=1&amp;vis=1&amp;pid=6f13d120e&amp;color=0,0,0&amp;vtp=1&amp;vaab=1&amp;bbb=1"/>
          <p:cNvSpPr/>
          <p:nvPr/>
        </p:nvSpPr>
        <p:spPr>
          <a:xfrm>
            <a:off x="453136" y="24747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EX.1_1#70914fa90?vaa=1&amp;vcp=1&amp;vis=1&amp;pid=6f13d120e&amp;color=0,0,0&amp;vtp=1&amp;vaab=1&amp;bt=1&amp;bbb=1&amp;hb=1"/>
          <p:cNvSpPr/>
          <p:nvPr/>
        </p:nvSpPr>
        <p:spPr>
          <a:xfrm>
            <a:off x="540766" y="310202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不同类别的物质由不同的微观粒子构成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金属单质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大部分固态非金属单质和少量化合物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如二氧化硅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由原子构成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盐和金属氧化物由离子构成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非金属气体单质和大部分由非金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属元素组成的化合物等由分子构成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a128923?vcp=1&amp;pid=6f13d12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31_1#e54041e23?vaa=1&amp;vcp=1&amp;vis=1&amp;pid=81a12892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下列物质由分子构成的是(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e54041e23.bracket?vaa=1&amp;vcp=1&amp;vis=1&amp;pid=81a128923&amp;color=0,0,0&amp;vpa=21&amp;vtp=1&amp;vaab=1"/>
          <p:cNvSpPr/>
          <p:nvPr/>
        </p:nvSpPr>
        <p:spPr>
          <a:xfrm>
            <a:off x="87889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1_2#e54041e23.choices?vaa=1&amp;vcp=1&amp;vis=1&amp;pid=81a128923&amp;color=0,0,0&amp;vtp=1&amp;vaab=1&amp;bbb=1"/>
          <p:cNvSpPr/>
          <p:nvPr/>
        </p:nvSpPr>
        <p:spPr>
          <a:xfrm>
            <a:off x="539496" y="18678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B.氦气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C.氮气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.硫酸铜</a:t>
            </a:r>
            <a:endParaRPr lang="en-US" altLang="zh-CN" sz="2800" dirty="0"/>
          </a:p>
        </p:txBody>
      </p:sp>
      <p:sp>
        <p:nvSpPr>
          <p:cNvPr id="6" name="QC_7_BD.33_1#4a2d8830e?vaa=1&amp;vcp=1&amp;vis=1&amp;pid=81a128923&amp;color=0,0,0&amp;vtp=1&amp;vaab=1&amp;bbb=1"/>
          <p:cNvSpPr/>
          <p:nvPr/>
        </p:nvSpPr>
        <p:spPr>
          <a:xfrm>
            <a:off x="539496" y="24894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（2024·广西来宾·模拟）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下列物质由离子构成的是(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34_1#4a2d8830e.bracket?vaa=1&amp;vcp=1&amp;vis=1&amp;pid=81a128923&amp;color=0,0,0&amp;vpa=22&amp;vtp=1&amp;vaab=1"/>
          <p:cNvSpPr/>
          <p:nvPr/>
        </p:nvSpPr>
        <p:spPr>
          <a:xfrm>
            <a:off x="8788939" y="24761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33_2#4a2d8830e.choices?vaa=1&amp;vcp=1&amp;vis=1&amp;pid=81a128923&amp;color=0,0,0&amp;vtp=1&amp;vaab=1&amp;bbb=1"/>
          <p:cNvSpPr/>
          <p:nvPr/>
        </p:nvSpPr>
        <p:spPr>
          <a:xfrm>
            <a:off x="539496" y="31111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C.氮气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.硫酸铜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4c87705?vcp=1&amp;pid=9041d3f2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用微观粒子的观点解释宏观现象</a:t>
            </a:r>
            <a:endParaRPr lang="en-US" altLang="zh-CN" sz="3200" dirty="0"/>
          </a:p>
        </p:txBody>
      </p:sp>
      <p:sp>
        <p:nvSpPr>
          <p:cNvPr id="3" name="QC_6_BD.35_1#ab8d4e2cf?vaa=1&amp;vcp=1&amp;vis=1&amp;pid=8c4c8770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向液化石油气中添加具有特殊臭味的乙硫醇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，一旦液化石油气泄漏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们就能闻到这种臭味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，及时采取安全措施。人能闻到乙硫醇的臭味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35_2#ab8d4e2cf.choices?vaa=1&amp;vcp=1&amp;vis=1&amp;pid=8c4c87705&amp;color=0,0,0&amp;vtp=1&amp;vaab=1&amp;bb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.分子在不断运动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.分子之间有间隔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C.分子的质量很小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.分子的体积很小</a:t>
            </a:r>
            <a:endParaRPr lang="en-US" altLang="zh-CN" sz="2800" dirty="0"/>
          </a:p>
        </p:txBody>
      </p:sp>
      <p:sp>
        <p:nvSpPr>
          <p:cNvPr id="6" name="QC_6_AS.2_1#ab8d4e2cf?vaa=1&amp;vcp=1&amp;vis=1&amp;pid=8c4c87705&amp;color=0,0,0&amp;vtp=1&amp;vaab=1&amp;bbb=1&amp;hb=1">
            <a:extLst>
              <a:ext uri="{FF2B5EF4-FFF2-40B4-BE49-F238E27FC236}">
                <a16:creationId xmlns:a16="http://schemas.microsoft.com/office/drawing/2014/main" id="{2F4E4477-904B-49EE-9D7A-D973DDEE1033}"/>
              </a:ext>
            </a:extLst>
          </p:cNvPr>
          <p:cNvSpPr/>
          <p:nvPr/>
        </p:nvSpPr>
        <p:spPr>
          <a:xfrm>
            <a:off x="539496" y="51022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人能闻到乙硫醇的臭味，是因为具有臭味的乙硫醇分子在不停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地做无规则的运动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EA46C4-5D87-4C2F-9BE9-BC683E2763B9}"/>
              </a:ext>
            </a:extLst>
          </p:cNvPr>
          <p:cNvSpPr txBox="1"/>
          <p:nvPr/>
        </p:nvSpPr>
        <p:spPr>
          <a:xfrm>
            <a:off x="1641253" y="3257395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EX.1_1#ab8d4e2cf?vaa=1&amp;vcp=1&amp;vis=1&amp;pid=8c4c87705&amp;color=0,0,0&amp;vtp=1&amp;vaab=1&amp;bt=1&amp;bbb=1&amp;hb=1"/>
          <p:cNvSpPr/>
          <p:nvPr/>
        </p:nvSpPr>
        <p:spPr>
          <a:xfrm>
            <a:off x="539496" y="53781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用微观粒子的性质解释有关现象时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涉及位置的改变一般与分子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或原子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的运动有关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涉及体积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状态的改变一般与分子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或原子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间的间隔有关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涉及数量的叙述往往与分子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或原子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的体积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质量很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根据物质所含微观粒子是否相同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可以区分混合物和纯净物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f7133cde?vcp=1&amp;pid=8c4c877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40_1#25b50b298?vaa=1&amp;vcp=1&amp;vis=1&amp;pid=0f7133cd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对下列实验事实的解释正确的是(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41_1#25b50b298.bracket?vaa=1&amp;vcp=1&amp;vis=1&amp;pid=0f7133cde&amp;color=0,0,0&amp;vpa=24&amp;vtp=1&amp;vaab=1"/>
          <p:cNvSpPr/>
          <p:nvPr/>
        </p:nvSpPr>
        <p:spPr>
          <a:xfrm>
            <a:off x="98557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40_2#25b50b298.choices?vaa=1&amp;vcp=1&amp;vis=1&amp;pid=0f7133cde&amp;color=0,0,0&amp;vtp=1&amp;vaab=1&amp;bbb=1"/>
              <p:cNvSpPr/>
              <p:nvPr/>
            </p:nvSpPr>
            <p:spPr>
              <a:xfrm>
                <a:off x="539496" y="187564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A.品红滴在热水中扩散更快——分子间存在斥力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.气体容易被压缩——分子不停地做无规则的运动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的化学性质不同——二者分子构成不同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.轻提与水面接触的玻璃板，弹簧测力计示数变大——分子间存在间隔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40_2#25b50b298.choices?vaa=1&amp;vcp=1&amp;vis=1&amp;pid=0f7133cd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564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cccc7911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cccc7911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cccc7911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物质的变化、物质的组成与结构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e9d4a11f6?sp=1&amp;vaa=1&amp;vcp=1&amp;vis=1&amp;pid=0f7133cde&amp;color=0,0,0&amp;vtp=1&amp;vaab=1&amp;bt=1&amp;bbb=1"/>
          <p:cNvSpPr/>
          <p:nvPr/>
        </p:nvSpPr>
        <p:spPr>
          <a:xfrm>
            <a:off x="539496" y="16672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下列对宏观事实的微观解释不正确的是(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QB_7_BD.42_2#e9d4a11f6?colgroup=0,15,13&amp;vaa=1&amp;vcp=1&amp;vis=1&amp;pid=0f7133cd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353405"/>
              <a:ext cx="11082528" cy="2824036"/>
            </p:xfrm>
            <a:graphic>
              <a:graphicData uri="http://schemas.openxmlformats.org/drawingml/2006/table">
                <a:tbl>
                  <a:tblPr/>
                  <a:tblGrid>
                    <a:gridCol w="420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6967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965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氨气可以被压缩成液氨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氨气分子体积变小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一滴水中约有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1.67×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个水分子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氢氧化钠溶液能导电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溶液中存在能自由移动的离子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一氧化碳和二氧化碳化学性质不同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分子构成不同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QB_7_BD.42_2#e9d4a11f6?colgroup=0,15,13&amp;vaa=1&amp;vcp=1&amp;vis=1&amp;pid=0f7133cd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353405"/>
              <a:ext cx="11082528" cy="2824036"/>
            </p:xfrm>
            <a:graphic>
              <a:graphicData uri="http://schemas.openxmlformats.org/drawingml/2006/table">
                <a:tbl>
                  <a:tblPr/>
                  <a:tblGrid>
                    <a:gridCol w="420624"/>
                    <a:gridCol w="5696712"/>
                    <a:gridCol w="496519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氨气可以被压缩成液氨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氨气分子体积变小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氢氧化钠溶液能导电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溶液中存在能自由移动的离子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一氧化碳和二氧化碳化学性质不同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分子构成不同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43_1#e9d4a11f6.bracket?vaa=1&amp;vcp=1&amp;vis=1&amp;pid=0f7133cde&amp;color=0,0,0&amp;vpa=25&amp;vtp=1&amp;vaab=1"/>
          <p:cNvSpPr/>
          <p:nvPr/>
        </p:nvSpPr>
        <p:spPr>
          <a:xfrm>
            <a:off x="6950614" y="16538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c23126f17?vaa=1&amp;vcp=1&amp;vis=1&amp;pid=0f7133cde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中华文化上下五千年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，古代文人墨客于社会生活实践中赋得的千古名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句浩如烟海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，时至今日，仍广为流传。譬如宋代王安石的《梅花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》：墙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角数枝梅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，凌寒独自开，遥知不是雪，为有暗香来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。下列对该诗理解不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45_1#c23126f17.bracket?vaa=1&amp;vcp=1&amp;vis=1&amp;pid=0f7133cde&amp;color=0,0,0&amp;vpa=26&amp;vtp=1&amp;vaab=1"/>
          <p:cNvSpPr/>
          <p:nvPr/>
        </p:nvSpPr>
        <p:spPr>
          <a:xfrm>
            <a:off x="1883314" y="2810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44_2#c23126f17.choices?vaa=1&amp;vcp=1&amp;vis=1&amp;pid=0f7133cde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A.“数枝梅”的暗香指的是梅花的物理性质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.梅花开放的过程中发生的变化是化学变化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.作者判断是梅而不是雪的依据是不同的物质具有不同的化学性质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.“暗香来”是分子运动的结果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68cedbf?vcp=1&amp;pid=9041d3f2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化学变化中微观粒子的变化</a:t>
            </a:r>
            <a:endParaRPr lang="en-US" altLang="zh-CN" sz="3200" dirty="0"/>
          </a:p>
        </p:txBody>
      </p:sp>
      <p:pic>
        <p:nvPicPr>
          <p:cNvPr id="3" name="QC_6_BD.46_1#ba95ea98e?iti=1&amp;htil=1&amp;vaa=1&amp;vcp=1&amp;vis=1&amp;pid=6468ced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81783"/>
            <a:ext cx="487375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46_2#ba95ea98e?iti=1&amp;htil=1&amp;vaa=1&amp;vcp=1&amp;vis=1&amp;pid=6468cedbf&amp;color=0,0,0&amp;vtp=1&amp;vaab=1&amp;bbb=1"/>
          <p:cNvSpPr/>
          <p:nvPr/>
        </p:nvSpPr>
        <p:spPr>
          <a:xfrm>
            <a:off x="8558757" y="345703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图1-3-1</a:t>
            </a:r>
            <a:endParaRPr lang="en-US" altLang="zh-CN" sz="2800" dirty="0"/>
          </a:p>
        </p:txBody>
      </p:sp>
      <p:sp>
        <p:nvSpPr>
          <p:cNvPr id="5" name="QC_6_BD.46_3#ba95ea98e?htil=1&amp;vaa=1&amp;vcp=1&amp;vis=1&amp;pid=6468cedbf&amp;color=0,0,0&amp;vtp=1&amp;vaab=1&amp;bbb=1&amp;hb=1"/>
          <p:cNvSpPr/>
          <p:nvPr/>
        </p:nvSpPr>
        <p:spPr>
          <a:xfrm>
            <a:off x="539496" y="1263495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图1-3-1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为金属钠与氯气反应生成氯化钠的微观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BD.46_4#ba95ea98e.choices?htil=1&amp;vaa=1&amp;vcp=1&amp;vis=1&amp;pid=6468cedbf&amp;color=0,0,0&amp;vtp=1&amp;vaab=1&amp;bbb=1"/>
          <p:cNvSpPr/>
          <p:nvPr/>
        </p:nvSpPr>
        <p:spPr>
          <a:xfrm>
            <a:off x="539496" y="3188189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A.每个氯离子带一个单位负电荷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.钠原子在该反应中形成了阴离子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.氯化钠是由钠离子和氯离子构成的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.钠离子和氯离子的结构都相对稳定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ba95ea98e?iti=3&amp;htil=2&amp;vaa=1&amp;vcp=1&amp;vis=1&amp;pid=6468cedb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23131"/>
            <a:ext cx="487375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ba95ea98e?iti=3&amp;htil=2&amp;vaa=1&amp;vcp=1&amp;vis=1&amp;pid=6468cedbf&amp;color=0,0,0&amp;vtp=1&amp;vaab=1&amp;bbb=1"/>
          <p:cNvSpPr/>
          <p:nvPr/>
        </p:nvSpPr>
        <p:spPr>
          <a:xfrm>
            <a:off x="8590249" y="309838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图1-3-1</a:t>
            </a:r>
            <a:endParaRPr lang="en-US" altLang="zh-CN" sz="2800" dirty="0"/>
          </a:p>
        </p:txBody>
      </p:sp>
      <p:sp>
        <p:nvSpPr>
          <p:cNvPr id="4" name="QC_6_AS.1_1#ba95ea98e?htil=2&amp;vaa=1&amp;vcp=1&amp;vis=1&amp;pid=6468cedbf&amp;color=0,0,0&amp;vtp=1&amp;vaab=1&amp;bt=1&amp;bbb=1&amp;hb=1&amp;hs=1"/>
          <p:cNvSpPr/>
          <p:nvPr/>
        </p:nvSpPr>
        <p:spPr>
          <a:xfrm>
            <a:off x="539496" y="904843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在金属钠与氯气反应的过程中，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氯原子得到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1个电子形成氯离子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氯离子带一个单位的负电荷；钠原子失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1个电子形成钠离子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，每个钠离子带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一个单位正电荷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故钠离子属于阳离子；</a:t>
            </a:r>
            <a:endParaRPr lang="en-US" altLang="zh-CN" sz="2800" dirty="0"/>
          </a:p>
        </p:txBody>
      </p:sp>
      <p:sp>
        <p:nvSpPr>
          <p:cNvPr id="5" name="QC_6_AN.2_1#ba95ea98e?vaa=1&amp;vcp=1&amp;vis=1&amp;pid=6468cedbf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AS.1_1#ba95ea98e?htil=2&amp;vaa=1&amp;vcp=1&amp;vis=1&amp;pid=6468cedbf&amp;color=0,0,0&amp;vtp=1&amp;vaab=1&amp;bt=1&amp;bbb=1&amp;hb=1&amp;hs=1"/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氯化钠是由钠离子和氯离子构成的；由图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1-3-1可知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，钠离子和氯离子的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结构都相对稳定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ba95ea98e?vaa=1&amp;vcp=1&amp;vis=1&amp;pid=6468cedbf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化学变化的实质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可以是原子的重新组合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也可以是原子和离子的相互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在化学反应中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非金属元素的原子易得到电子形成阴离子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元素的原子易失去最外层电子形成阳离子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阳离子也能通过得失电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子形成原子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EX.1_1#ba95ea98e?iti=2&amp;vaa=1&amp;vcp=1&amp;vis=1&amp;pid=6468ced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5771" y="3814744"/>
            <a:ext cx="4257413" cy="177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EX.1_1#ba95ea98e?iti=2&amp;vaa=1&amp;vcp=1&amp;vis=1&amp;pid=6468cedbf&amp;color=0,0,0&amp;vtp=1&amp;vaab=1&amp;bbb=1"/>
          <p:cNvSpPr/>
          <p:nvPr/>
        </p:nvSpPr>
        <p:spPr>
          <a:xfrm>
            <a:off x="5490434" y="571764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ce965229?vcp=1&amp;pid=6468ced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1_1#eee06f4a2?sp=1&amp;vaa=1&amp;vcp=1&amp;vis=1&amp;pid=7ce965229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）建立宏观和微观之间的联系是化学学科的重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要思想之一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。某反应的微观示意图如图1-3-2所示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，下列有关说法正确的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52_1#eee06f4a2.bracket?vaa=1&amp;vcp=1&amp;vis=1&amp;pid=7ce965229&amp;color=0,0,0&amp;vpa=28&amp;vtp=1&amp;vaab=1"/>
          <p:cNvSpPr/>
          <p:nvPr/>
        </p:nvSpPr>
        <p:spPr>
          <a:xfrm>
            <a:off x="1172115" y="251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7_BD.51_2#eee06f4a2?iti=4&amp;htil=3&amp;vaa=1&amp;vcp=1&amp;vis=1&amp;pid=7ce9652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1140" y="3212891"/>
            <a:ext cx="4480560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1_3#eee06f4a2?iti=4&amp;htil=3&amp;vaa=1&amp;vcp=1&amp;vis=1&amp;pid=7ce965229&amp;color=0,0,0&amp;vtp=1&amp;vaab=1&amp;bbb=1"/>
          <p:cNvSpPr/>
          <p:nvPr/>
        </p:nvSpPr>
        <p:spPr>
          <a:xfrm>
            <a:off x="8687377" y="506544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图1-3-2</a:t>
            </a:r>
            <a:endParaRPr lang="en-US" altLang="zh-CN" sz="2800" dirty="0"/>
          </a:p>
        </p:txBody>
      </p:sp>
      <p:sp>
        <p:nvSpPr>
          <p:cNvPr id="7" name="QC_7_BD.51_4#eee06f4a2.choices?htil=3&amp;vaa=1&amp;vcp=1&amp;vis=1&amp;pid=7ce965229&amp;color=0,0,0&amp;vtp=1&amp;vaab=1&amp;bbb=1"/>
          <p:cNvSpPr/>
          <p:nvPr/>
        </p:nvSpPr>
        <p:spPr>
          <a:xfrm>
            <a:off x="539496" y="3151169"/>
            <a:ext cx="65013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A.该反应前后分子的种类和数目发生变化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51_5#eee06f4a2.choices?htil=3&amp;vaa=1&amp;vcp=1&amp;vis=1&amp;pid=7ce965229&amp;color=0,0,0&amp;vtp=1&amp;vaab=1&amp;bbb=1"/>
              <p:cNvSpPr/>
              <p:nvPr/>
            </p:nvSpPr>
            <p:spPr>
              <a:xfrm>
                <a:off x="539496" y="3772834"/>
                <a:ext cx="6501384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元素的质量比为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51_5#eee06f4a2.choices?htil=3&amp;vaa=1&amp;vcp=1&amp;vis=1&amp;pid=7ce96522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2834"/>
                <a:ext cx="6501384" cy="555244"/>
              </a:xfrm>
              <a:prstGeom prst="rect">
                <a:avLst/>
              </a:prstGeom>
              <a:blipFill>
                <a:blip r:embed="rId4"/>
                <a:stretch>
                  <a:fillRect l="-3377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C_7_BD.51_5#eee06f4a2.choice_image?htil=3&amp;vaa=1&amp;vcp=1&amp;vis=1&amp;pid=7ce965229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109" y="3878498"/>
            <a:ext cx="512064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7_BD.51_6#eee06f4a2.choices?htil=3&amp;vaa=1&amp;vcp=1&amp;vis=1&amp;pid=7ce965229&amp;color=0,0,0&amp;vtp=1&amp;vaab=1&amp;bbb=1"/>
              <p:cNvSpPr/>
              <p:nvPr/>
            </p:nvSpPr>
            <p:spPr>
              <a:xfrm>
                <a:off x="539496" y="4404024"/>
                <a:ext cx="6501384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的数目之比为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C_7_BD.51_6#eee06f4a2.choices?htil=3&amp;vaa=1&amp;vcp=1&amp;vis=1&amp;pid=7ce96522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4024"/>
                <a:ext cx="6501384" cy="555244"/>
              </a:xfrm>
              <a:prstGeom prst="rect">
                <a:avLst/>
              </a:prstGeom>
              <a:blipFill>
                <a:blip r:embed="rId6"/>
                <a:stretch>
                  <a:fillRect l="-3377" b="-39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QC_7_BD.51_6#eee06f4a2.choice_image?htil=3&amp;vaa=1&amp;vcp=1&amp;vis=1&amp;pid=7ce965229&amp;color=0,0,0&amp;tib=255,255,255&amp;iip=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965" y="4495972"/>
            <a:ext cx="45720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7_BD.51_6#eee06f4a2?htil=3&amp;vaa=1&amp;vcp=1&amp;vis=1&amp;pid=7ce965229&amp;color=0,0,0&amp;tib=255,255,255&amp;iip=3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339" y="4528103"/>
            <a:ext cx="301752" cy="31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3" name="QC_7_BD.51_7#eee06f4a2.choices?htil=3&amp;vaa=1&amp;vcp=1&amp;vis=1&amp;pid=7ce965229&amp;color=0,0,0&amp;vtp=1&amp;vaab=1&amp;bbb=1"/>
          <p:cNvSpPr/>
          <p:nvPr/>
        </p:nvSpPr>
        <p:spPr>
          <a:xfrm>
            <a:off x="539496" y="5033436"/>
            <a:ext cx="65013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D.生成物由1个氮原子和3个氢原子构成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3_1#c2c1e7fea?sp=1&amp;vaa=1&amp;vcp=1&amp;vis=1&amp;pid=7ce965229&amp;color=0,0,0&amp;vtp=1&amp;vaab=1&amp;bt=1&amp;bbb=1&amp;hb=1"/>
              <p:cNvSpPr/>
              <p:nvPr/>
            </p:nvSpPr>
            <p:spPr>
              <a:xfrm>
                <a:off x="539496" y="118424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在宏观、微观和符号之间建立联系是化学学科的特点。近年来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，我国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科研人员在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“甲烷-二氧化碳重整和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基催化剂”的研究方面取得突破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1-3-3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是甲烷与二氧化碳反应的微观示意图。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3_1#c2c1e7fea?sp=1&amp;vaa=1&amp;vcp=1&amp;vis=1&amp;pid=7ce96522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424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688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53_2#c2c1e7fea?iti=5&amp;vaa=1&amp;vcp=1&amp;vis=1&amp;pid=7ce96522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416" y="3161887"/>
            <a:ext cx="5532120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3_3#c2c1e7fea?iti=5&amp;vaa=1&amp;vcp=1&amp;vis=1&amp;pid=7ce965229&amp;color=0,0,0&amp;vtp=1&amp;vaab=1&amp;bbb=1"/>
          <p:cNvSpPr/>
          <p:nvPr/>
        </p:nvSpPr>
        <p:spPr>
          <a:xfrm>
            <a:off x="5490432" y="446846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图1-3-3</a:t>
            </a:r>
            <a:endParaRPr lang="en-US" altLang="zh-CN" sz="2800" dirty="0"/>
          </a:p>
        </p:txBody>
      </p:sp>
      <p:sp>
        <p:nvSpPr>
          <p:cNvPr id="5" name="QB_8_BD.54_1#8cce0ea81?vaa=1&amp;vcp=1&amp;vis=1&amp;pid=c2c1e7fea&amp;color=0,0,0&amp;vtp=1&amp;vaab=1&amp;bbb=1"/>
          <p:cNvSpPr/>
          <p:nvPr/>
        </p:nvSpPr>
        <p:spPr>
          <a:xfrm>
            <a:off x="539496" y="5106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（1）由甲烷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、二氧化碳引起的环境问题是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55_1#8cce0ea81.blank?vaa=1&amp;vcp=1&amp;vis=1&amp;pid=c2c1e7fea&amp;color=0,0,0&amp;vpa=29&amp;vtp=1&amp;vaab=1&amp;bbb=1"/>
          <p:cNvSpPr/>
          <p:nvPr/>
        </p:nvSpPr>
        <p:spPr>
          <a:xfrm>
            <a:off x="7128414" y="505533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温室效应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6_1#8559e3719?iti=6&amp;htil=4&amp;vaa=1&amp;vcp=1&amp;vis=1&amp;pid=c2c1e7fe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5624" y="718185"/>
            <a:ext cx="549554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6_2#8559e3719?iti=6&amp;htil=4&amp;vaa=1&amp;vcp=1&amp;vis=1&amp;pid=c2c1e7fea&amp;color=0,0,0&amp;vtp=1&amp;vaab=1&amp;bbb=1"/>
          <p:cNvSpPr/>
          <p:nvPr/>
        </p:nvSpPr>
        <p:spPr>
          <a:xfrm>
            <a:off x="8279352" y="2024761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56_3#8559e3719?htil=4&amp;vaa=1&amp;vcp=1&amp;vis=1&amp;pid=c2c1e7fea&amp;color=0,0,0&amp;mp=1&amp;vtp=1&amp;vaab=1&amp;bt=1&amp;bbb=1&amp;hb=1&amp;hs=1"/>
          <p:cNvSpPr/>
          <p:nvPr/>
        </p:nvSpPr>
        <p:spPr>
          <a:xfrm>
            <a:off x="539496" y="699897"/>
            <a:ext cx="548640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）该反应的难点之一是破坏甲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烷分子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二氧化碳分子的稳定结构，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使其分裂为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填微观粒子名称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），并重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新组合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8559e3719.blank?vaa=1&amp;vcp=1&amp;vis=1&amp;pid=c2c1e7fea&amp;color=0,0,0&amp;mp=1&amp;vpa=30&amp;vtp=1&amp;vaab=1&amp;bbb=1&amp;hb=1"/>
          <p:cNvSpPr/>
          <p:nvPr/>
        </p:nvSpPr>
        <p:spPr>
          <a:xfrm>
            <a:off x="539496" y="1964817"/>
            <a:ext cx="548640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碳原子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、氢原子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、氧原子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58_1#82733bcee?vaa=1&amp;vcp=1&amp;vis=1&amp;pid=c2c1e7fea&amp;color=0,0,0&amp;vtp=1&amp;vaab=1&amp;bbb=1&amp;hs=1"/>
          <p:cNvSpPr/>
          <p:nvPr/>
        </p:nvSpPr>
        <p:spPr>
          <a:xfrm>
            <a:off x="539496" y="3833241"/>
            <a:ext cx="11109960" cy="23220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fontAlgn="b" latinLnBrk="1">
              <a:lnSpc>
                <a:spcPts val="12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（3）请画出C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的微观示意图：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665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7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（4）写出该反应的化学方程式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kumimoji="0" lang="en-US" altLang="zh-CN" sz="4150" b="0" i="0" u="sng" strike="noStrike" kern="0" cap="none" spc="-9990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8" name="QB_8_AN.3_1#82733bcee.blank?vaa=1&amp;vcp=1&amp;vis=1&amp;pid=c2c1e7fea&amp;color=0,0,0&amp;tib=255,255,255&amp;iip=4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09934" y="3905885"/>
            <a:ext cx="112471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62_1#82733bcee.blank?vaa=1&amp;vcp=1&amp;vis=1&amp;pid=c2c1e7fea&amp;color=0,0,0&amp;vpa=32&amp;vtp=1&amp;vaab=1&amp;bbb=1&amp;rh=46.61504"/>
              <p:cNvSpPr/>
              <p:nvPr/>
            </p:nvSpPr>
            <p:spPr>
              <a:xfrm>
                <a:off x="5402009" y="5536819"/>
                <a:ext cx="4335272" cy="5920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62_1#82733bcee.blank?vaa=1&amp;vcp=1&amp;vis=1&amp;pid=c2c1e7fea&amp;color=0,0,0&amp;vpa=32&amp;vtp=1&amp;vaab=1&amp;bbb=1&amp;rh=46.6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2009" y="5536819"/>
                <a:ext cx="4335272" cy="592011"/>
              </a:xfrm>
              <a:prstGeom prst="rect">
                <a:avLst/>
              </a:prstGeom>
              <a:blipFill rotWithShape="1">
                <a:blip r:embed="rId5"/>
                <a:stretch>
                  <a:fillRect l="-1" t="-23104" r="4" b="-1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0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3_1#57a442871?vaa=1&amp;vcp=1&amp;vis=1&amp;pid=7ce965229&amp;color=0,0,0&amp;vtp=1&amp;vaab=1&amp;bt=1&amp;bbb=1&amp;hb=1"/>
          <p:cNvSpPr/>
          <p:nvPr/>
        </p:nvSpPr>
        <p:spPr>
          <a:xfrm>
            <a:off x="539496" y="7540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（2022·广西北部湾经济区·中考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）我国是世界上首个成功试采海域可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燃冰的国家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。可燃冰主要含有甲烷水合物，具有能量高、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热值大等优点，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将成为未来新能源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BD.64_1#8029c2fd6?vaa=1&amp;vcp=1&amp;vis=1&amp;pid=57a442871&amp;color=0,0,0&amp;vtp=1&amp;vaab=1&amp;bbb=1"/>
          <p:cNvSpPr/>
          <p:nvPr/>
        </p:nvSpPr>
        <p:spPr>
          <a:xfrm>
            <a:off x="539496" y="26700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）保持甲烷化学性质的最小微观粒子是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_1#8029c2fd6.blank?vaa=1&amp;vcp=1&amp;vis=1&amp;pid=57a442871&amp;color=0,0,0&amp;vpa=33&amp;vtp=1&amp;vaab=1&amp;bbb=1"/>
              <p:cNvSpPr/>
              <p:nvPr/>
            </p:nvSpPr>
            <p:spPr>
              <a:xfrm>
                <a:off x="7167307" y="2748057"/>
                <a:ext cx="7910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_1#8029c2fd6.blank?vaa=1&amp;vcp=1&amp;vis=1&amp;pid=57a442871&amp;color=0,0,0&amp;vpa=3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307" y="2748057"/>
                <a:ext cx="791020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102" r="64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66_1#edb28b37b?sp=1&amp;vaa=1&amp;vcp=1&amp;vis=1&amp;pid=57a442871&amp;color=0,0,0&amp;vtp=1&amp;vaab=1&amp;bbb=1"/>
          <p:cNvSpPr/>
          <p:nvPr/>
        </p:nvSpPr>
        <p:spPr>
          <a:xfrm>
            <a:off x="539496" y="32916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（2）图1-3-4是甲烷在氧气中充分燃烧的微观示意图。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6" name="QO_8_BD.66_2#edb28b37b?iti=7&amp;vaa=1&amp;vcp=1&amp;vis=1&amp;pid=57a4428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3975068"/>
            <a:ext cx="653796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BD.66_3#edb28b37b?iti=7&amp;vaa=1&amp;vcp=1&amp;vis=1&amp;pid=57a442871&amp;color=0,0,0&amp;vtp=1&amp;vaab=1&amp;bbb=1"/>
          <p:cNvSpPr/>
          <p:nvPr/>
        </p:nvSpPr>
        <p:spPr>
          <a:xfrm>
            <a:off x="5490432" y="5510244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67_1#0d5c4aa1f?htil=5&amp;vaa=1&amp;vcp=1&amp;vis=1&amp;pid=edb28b37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1434" y="2523331"/>
            <a:ext cx="5148072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67_2#0d5c4aa1f?htil=5&amp;sp=1&amp;vaa=1&amp;vcp=1&amp;vis=1&amp;pid=edb28b37b&amp;color=0,0,0&amp;vtp=1&amp;vaab=1&amp;bt=1&amp;bbb=1&amp;hb=1&amp;hs=1"/>
          <p:cNvSpPr/>
          <p:nvPr/>
        </p:nvSpPr>
        <p:spPr>
          <a:xfrm>
            <a:off x="539496" y="2505043"/>
            <a:ext cx="5833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①图中虚线方框内物质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C的微观模型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9_AN.1_1#0d5c4aa1f.blank?vaa=1&amp;vcp=1&amp;vis=1&amp;pid=edb28b37b&amp;color=0,0,0&amp;vpa=34&amp;vtp=1&amp;vaab=1"/>
          <p:cNvSpPr/>
          <p:nvPr/>
        </p:nvSpPr>
        <p:spPr>
          <a:xfrm>
            <a:off x="1273715" y="3101308"/>
            <a:ext cx="600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9_BD.69_1#97456d850?vaa=1&amp;vcp=1&amp;vis=1&amp;pid=edb28b37b&amp;color=0,0,0&amp;vtp=1&amp;vaab=1&amp;bbb=1&amp;hs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②参加反应的物质A与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B的分子个数比是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70_1#97456d850.blank?vaa=1&amp;vcp=1&amp;vis=1&amp;pid=edb28b37b&amp;color=0,0,0&amp;vpa=35&amp;vtp=1&amp;vaab=1&amp;bbb=1"/>
              <p:cNvSpPr/>
              <p:nvPr/>
            </p:nvSpPr>
            <p:spPr>
              <a:xfrm>
                <a:off x="6810122" y="3855497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70_1#97456d850.blank?vaa=1&amp;vcp=1&amp;vis=1&amp;pid=edb28b37b&amp;color=0,0,0&amp;vpa=3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0122" y="3855497"/>
                <a:ext cx="7275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03718714.fixed?vcp=1&amp;pid=cf28ec5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构成物质的微观粒子</a:t>
            </a:r>
            <a:endParaRPr lang="en-US" altLang="zh-CN" sz="4000" dirty="0"/>
          </a:p>
        </p:txBody>
      </p:sp>
      <p:sp>
        <p:nvSpPr>
          <p:cNvPr id="3" name="C_4_BD#603718714.fixed?vcp=1&amp;pid=cf28ec5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1_1#e81d74c52?vaa=1&amp;vcp=1&amp;vis=1&amp;pid=57a442871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（3）点燃甲烷与空气的混合气体可能会发生爆炸，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因此在点燃甲烷前，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（4）通过分析该反应的微观过程，可以获得的信息是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e81d74c52.blank?vaa=1&amp;vcp=1&amp;vis=1&amp;pid=57a442871&amp;color=0,0,0&amp;vpa=36&amp;vtp=1&amp;vaab=1&amp;bbb=1"/>
          <p:cNvSpPr/>
          <p:nvPr/>
        </p:nvSpPr>
        <p:spPr>
          <a:xfrm>
            <a:off x="1616614" y="2802604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检验气体纯度</a:t>
            </a:r>
            <a:endParaRPr lang="en-US" altLang="zh-CN" sz="2800" dirty="0"/>
          </a:p>
        </p:txBody>
      </p:sp>
      <p:sp>
        <p:nvSpPr>
          <p:cNvPr id="5" name="QB_8_AN.74_1#e81d74c52.blank?vaa=1&amp;vcp=1&amp;vis=1&amp;pid=57a442871&amp;color=0,0,0&amp;vpa=37&amp;vtp=1&amp;vaab=1&amp;bbb=1&amp;hb=1"/>
          <p:cNvSpPr/>
          <p:nvPr/>
        </p:nvSpPr>
        <p:spPr>
          <a:xfrm>
            <a:off x="539496" y="34503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化学反应前后，原子种类不变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180ef9c?vcp=1&amp;pid=7ce96522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提醒：请完成第3讲备考练习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ee2bbab5.fixed?vcp=1&amp;pid=cf28ec5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构成物质的微观粒子</a:t>
            </a:r>
            <a:endParaRPr lang="en-US" altLang="zh-CN" sz="4000" dirty="0"/>
          </a:p>
        </p:txBody>
      </p:sp>
      <p:sp>
        <p:nvSpPr>
          <p:cNvPr id="3" name="C_4_BD#1ee2bbab5.fixed?vcp=1&amp;pid=cf28ec5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a6398c8?vcp=1&amp;pid=1ee2bbab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75_1#b7a7fa5fd?vaa=1&amp;vcp=1&amp;vis=1&amp;pid=aaa6398c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（2024·河南·中考）分子、原子、离子都是构成物质的微观粒子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列物质由离子构成的是(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b7a7fa5fd.bracket?vaa=1&amp;vcp=1&amp;vis=1&amp;pid=aaa6398c8&amp;color=0,0,0&amp;vpa=38&amp;vtp=1&amp;vaab=1"/>
          <p:cNvSpPr/>
          <p:nvPr/>
        </p:nvSpPr>
        <p:spPr>
          <a:xfrm>
            <a:off x="4372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75_2#b7a7fa5fd.choices?vaa=1&amp;vcp=1&amp;vis=1&amp;pid=aaa6398c8&amp;color=0,0,0&amp;vtp=1&amp;vaab=1&amp;bbb=1"/>
              <p:cNvSpPr/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799715" algn="l"/>
                    <a:tab pos="5904230" algn="l"/>
                    <a:tab pos="85515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75_2#b7a7fa5fd.choices?vaa=1&amp;vcp=1&amp;vis=1&amp;pid=aaa6398c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BD.77_1#8c3ff88a6?vaa=1&amp;vcp=1&amp;vis=1&amp;pid=aaa6398c8&amp;color=0,0,0&amp;vtp=1&amp;vaab=1&amp;bbb=1&amp;hb=1"/>
          <p:cNvSpPr/>
          <p:nvPr/>
        </p:nvSpPr>
        <p:spPr>
          <a:xfrm>
            <a:off x="539496" y="31087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（2023·广西柳州·模拟）从微观角度来说，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物质是由微观粒子构成的，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78_1#8c3ff88a6.bracket?vaa=1&amp;vcp=1&amp;vis=1&amp;pid=aaa6398c8&amp;color=0,0,0&amp;vpa=39&amp;vtp=1&amp;vaab=1"/>
          <p:cNvSpPr/>
          <p:nvPr/>
        </p:nvSpPr>
        <p:spPr>
          <a:xfrm>
            <a:off x="3661315" y="37431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77_2#8c3ff88a6.choices?vaa=1&amp;vcp=1&amp;vis=1&amp;pid=aaa6398c8&amp;color=0,0,0&amp;vtp=1&amp;vaab=1&amp;bbb=1"/>
          <p:cNvSpPr/>
          <p:nvPr/>
        </p:nvSpPr>
        <p:spPr>
          <a:xfrm>
            <a:off x="539496" y="43953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.水由水分子构成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.铜由铜原子构成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C.氢气由氢离子构成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.氯化钠由氯离子和钠离子构成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9_1#64dada3fe?vaa=1&amp;vcp=1&amp;vis=1&amp;pid=aaa6398c8&amp;color=0,0,0&amp;vtp=1&amp;vaab=1&amp;bt=1&amp;bbb=1&amp;hb=1"/>
          <p:cNvSpPr/>
          <p:nvPr/>
        </p:nvSpPr>
        <p:spPr>
          <a:xfrm>
            <a:off x="539496" y="7292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（2024·四川乐山·中考）将密封良好的饼干从平原带到高原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，包装袋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会鼓起的原因是(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64dada3fe.bracket?vaa=1&amp;vcp=1&amp;vis=1&amp;pid=aaa6398c8&amp;color=0,0,0&amp;vpa=40&amp;vtp=1&amp;vaab=1"/>
          <p:cNvSpPr/>
          <p:nvPr/>
        </p:nvSpPr>
        <p:spPr>
          <a:xfrm>
            <a:off x="3305715" y="13635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9_2#64dada3fe.choices?vaa=1&amp;vcp=1&amp;vis=1&amp;pid=aaa6398c8&amp;color=0,0,0&amp;vtp=1&amp;vaab=1&amp;bbb=1"/>
          <p:cNvSpPr/>
          <p:nvPr/>
        </p:nvSpPr>
        <p:spPr>
          <a:xfrm>
            <a:off x="539496" y="20122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.袋内气体分子数目增多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.袋内单个气体分子质量变大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C.袋内气体分子间的间隔变大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.袋内气体分子的种类变多</a:t>
            </a:r>
            <a:endParaRPr lang="en-US" altLang="zh-CN" sz="2800" dirty="0"/>
          </a:p>
        </p:txBody>
      </p:sp>
      <p:pic>
        <p:nvPicPr>
          <p:cNvPr id="5" name="QC_6_BD.81_1#e9cf493eb?iti=8&amp;htil=6&amp;vaa=1&amp;vcp=1&amp;vis=1&amp;pid=aaa6398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3307524"/>
            <a:ext cx="29443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81_2#e9cf493eb?iti=8&amp;htil=6&amp;vaa=1&amp;vcp=1&amp;vis=1&amp;pid=aaa6398c8&amp;color=0,0,0&amp;vtp=1&amp;vaab=1&amp;bbb=1"/>
          <p:cNvSpPr/>
          <p:nvPr/>
        </p:nvSpPr>
        <p:spPr>
          <a:xfrm>
            <a:off x="9851803" y="553192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7" name="QC_6_BD.81_3#e9cf493eb?htil=6&amp;sp=1&amp;vaa=1&amp;vcp=1&amp;vis=1&amp;pid=aaa6398c8&amp;color=0,0,0&amp;vtp=1&amp;vaab=1&amp;bbb=1&amp;hb=1"/>
          <p:cNvSpPr/>
          <p:nvPr/>
        </p:nvSpPr>
        <p:spPr>
          <a:xfrm>
            <a:off x="539496" y="3289236"/>
            <a:ext cx="8037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（2024·四川成都·中考）空气受热实验如图1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从微观角度分析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8" name="QC_6_AN.82_1#e9cf493eb.bracket?vaa=1&amp;vcp=1&amp;vis=1&amp;pid=aaa6398c8&amp;color=0,0,0&amp;vpa=41&amp;vtp=1&amp;vaab=1"/>
          <p:cNvSpPr/>
          <p:nvPr/>
        </p:nvSpPr>
        <p:spPr>
          <a:xfrm>
            <a:off x="6506114" y="39236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81_4#e9cf493eb.choices?htil=6&amp;vaa=1&amp;vcp=1&amp;vis=1&amp;pid=aaa6398c8&amp;color=0,0,0&amp;vtp=1&amp;vaab=1&amp;bbb=1"/>
          <p:cNvSpPr/>
          <p:nvPr/>
        </p:nvSpPr>
        <p:spPr>
          <a:xfrm>
            <a:off x="539496" y="4566221"/>
            <a:ext cx="8037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262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.分子体积变大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.分子个数增多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26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C.分子运动加快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.分子种类改变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3_1#f50fd0465?vaa=1&amp;vcp=1&amp;vis=1&amp;pid=aaa6398c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（2024·内蒙古赤峰·中考）在“宏观—微观—符号”之间建立联系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帮助我们更好地认识物质及变化的本质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。“春有百花秋有月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，夏有凉风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冬有雪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下列对诗中景色变化的微观解释正确的是(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84_1#f50fd0465.bracket?vaa=1&amp;vcp=1&amp;vis=1&amp;pid=aaa6398c8&amp;color=0,0,0&amp;vpa=42&amp;vtp=1&amp;vaab=1"/>
          <p:cNvSpPr/>
          <p:nvPr/>
        </p:nvSpPr>
        <p:spPr>
          <a:xfrm>
            <a:off x="8796878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3_2#f50fd0465.choices?vaa=1&amp;vcp=1&amp;vis=1&amp;pid=aaa6398c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A.春天花香四溢——分子可以再分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.夏天凉风习习——分子体积膨胀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.秋天云开雾散——分子间隔变大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.冬天白雪皑皑——分子停止所有运动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5_1#29ea924d7?vaa=1&amp;vcp=1&amp;vis=1&amp;pid=aaa6398c8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（2024·安徽·中考）青藏高原积雪冰川广布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，冰雪融水是江河的重要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补给水源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86_1#29ea924d7.bracket?vaa=1&amp;vcp=1&amp;vis=1&amp;pid=aaa6398c8&amp;color=0,0,0&amp;vpa=43&amp;vtp=1&amp;vaab=1"/>
          <p:cNvSpPr/>
          <p:nvPr/>
        </p:nvSpPr>
        <p:spPr>
          <a:xfrm>
            <a:off x="54393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5_2#29ea924d7.choices?vaa=1&amp;vcp=1&amp;vis=1&amp;pid=aaa6398c8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A.水结冰时，水分子不再运动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.冰融化时，水分子的种类发生了变化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.冰升华时，水分子间的间隔增大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.将冰与水混合，得到混合物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7_1#3aa45d06f?sp=1&amp;vaa=1&amp;vcp=1&amp;vis=1&amp;pid=aaa6398c8&amp;color=0,0,0&amp;vtp=1&amp;vaab=1&amp;bt=1&amp;bbb=1&amp;hb=1"/>
          <p:cNvSpPr/>
          <p:nvPr/>
        </p:nvSpPr>
        <p:spPr>
          <a:xfrm>
            <a:off x="539496" y="13456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（2024·四川凉山·中考）“见著知微”是化学学科的重要特点之一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列对宏观事实的微观解释错误的是(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QB_6_BD.87_2#3aa45d06f?colgroup=0,15,13&amp;vaa=1&amp;vcp=1&amp;vis=1&amp;pid=aaa6398c8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82589"/>
              <a:ext cx="11091672" cy="2824036"/>
            </p:xfrm>
            <a:graphic>
              <a:graphicData uri="http://schemas.openxmlformats.org/drawingml/2006/table">
                <a:tbl>
                  <a:tblPr/>
                  <a:tblGrid>
                    <a:gridCol w="420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51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9194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宏观事实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微观解释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滴水中大约有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1.67×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个水分子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水结成冰后不再流动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分子停止了运动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水烧开时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壶盖被顶起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分子间的间隔变大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氧气可供给呼吸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臭氧却不能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分子种类不同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化学性质不同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QB_6_BD.87_2#3aa45d06f?colgroup=0,15,13&amp;vaa=1&amp;vcp=1&amp;vis=1&amp;pid=aaa6398c8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82589"/>
              <a:ext cx="11091672" cy="2824036"/>
            </p:xfrm>
            <a:graphic>
              <a:graphicData uri="http://schemas.openxmlformats.org/drawingml/2006/table">
                <a:tbl>
                  <a:tblPr/>
                  <a:tblGrid>
                    <a:gridCol w="420624"/>
                    <a:gridCol w="5751576"/>
                    <a:gridCol w="491947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宏观事实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微观解释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水结成冰后不再流动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分子停止了运动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水烧开时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壶盖被顶起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分子间的间隔变大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氧气可供给呼吸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臭氧却不能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分子种类不同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化学性质不同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88_1#3aa45d06f.bracket?vaa=1&amp;vcp=1&amp;vis=1&amp;pid=aaa6398c8&amp;color=0,0,0&amp;vpa=44&amp;vtp=1&amp;vaab=1"/>
          <p:cNvSpPr/>
          <p:nvPr/>
        </p:nvSpPr>
        <p:spPr>
          <a:xfrm>
            <a:off x="5972715" y="19800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f275274?vcp=1&amp;pid=1ee2bbab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89_1#32029a9ad?vaa=1&amp;vcp=1&amp;vis=1&amp;pid=f4f27527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（2024·黑龙江牡丹江·中考）归纳总结是学习化学的重要方法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归纳总结正确的是(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90_1#32029a9ad.bracket?vaa=1&amp;vcp=1&amp;vis=1&amp;pid=f4f275274&amp;color=0,0,0&amp;vpa=45&amp;vtp=1&amp;vaab=1"/>
          <p:cNvSpPr/>
          <p:nvPr/>
        </p:nvSpPr>
        <p:spPr>
          <a:xfrm>
            <a:off x="36613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9_2#32029a9ad.choices?vaa=1&amp;vcp=1&amp;vis=1&amp;pid=f4f275274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A.原子中一定含有中子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.带电的微观粒子都是离子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.质子数相同的原子一定属于同种元素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.含碳元素的化合物都是有机物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1_1#23819906a?sp=1&amp;vaa=1&amp;vcp=1&amp;vis=1&amp;pid=f4f275274&amp;color=0,0,0&amp;vtp=1&amp;vaab=1&amp;bt=1&amp;bbb=1&amp;hb=1"/>
          <p:cNvSpPr/>
          <p:nvPr/>
        </p:nvSpPr>
        <p:spPr>
          <a:xfrm>
            <a:off x="539496" y="13429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）微观粒子甲在一定条件下可转化为微观粒子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，过程如图2所示，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变化前后保持不变的是(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92_1#23819906a.bracket?vaa=1&amp;vcp=1&amp;vis=1&amp;pid=f4f275274&amp;color=0,0,0&amp;vpa=46&amp;vtp=1&amp;vaab=1"/>
          <p:cNvSpPr/>
          <p:nvPr/>
        </p:nvSpPr>
        <p:spPr>
          <a:xfrm>
            <a:off x="7750714" y="1977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6_BD.91_2#23819906a?iti=9&amp;vaa=1&amp;vcp=1&amp;vis=1&amp;pid=f4f2752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36" y="2679922"/>
            <a:ext cx="4069080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91_3#23819906a?iti=9&amp;vaa=1&amp;vcp=1&amp;vis=1&amp;pid=f4f275274&amp;color=0,0,0&amp;vtp=1&amp;vaab=1&amp;bbb=1"/>
          <p:cNvSpPr/>
          <p:nvPr/>
        </p:nvSpPr>
        <p:spPr>
          <a:xfrm>
            <a:off x="5787295" y="429739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6" name="QC_6_BD.91_4#23819906a.choices?vaa=1&amp;vcp=1&amp;vis=1&amp;pid=f4f275274&amp;color=0,0,0&amp;vtp=1&amp;vaab=1&amp;bbb=1"/>
          <p:cNvSpPr/>
          <p:nvPr/>
        </p:nvSpPr>
        <p:spPr>
          <a:xfrm>
            <a:off x="539496" y="49423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.核电荷数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B.化学性质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C.核外电子数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.最外层电子数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8ccc138b?vcp=1&amp;pid=60371871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813816"/>
            <a:ext cx="10085832" cy="523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3_1#b8ecd3b81?vaa=1&amp;vcp=1&amp;vis=1&amp;pid=f4f275274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（2024·山东烟台·中考）元素观、微粒观是重要的化学观念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94_1#b8ecd3b81.bracket?vaa=1&amp;vcp=1&amp;vis=1&amp;pid=f4f275274&amp;color=0,0,0&amp;vpa=47&amp;vtp=1&amp;vaab=1"/>
          <p:cNvSpPr/>
          <p:nvPr/>
        </p:nvSpPr>
        <p:spPr>
          <a:xfrm>
            <a:off x="33057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3_2#b8ecd3b81.choices?vaa=1&amp;vcp=1&amp;vis=1&amp;pid=f4f275274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A.繁多复杂的物质世界是由种类有限的元素组成的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.原子中的质子数和中子数一定相等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.原子核的体积很小，但集中了原子的主要质量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.原子得失电子变成离子后，元素种类不变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95_1#c79c908c7?iti=10&amp;htil=7&amp;vaa=1&amp;vcp=1&amp;vis=1&amp;pid=f4f2752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0614" y="756666"/>
            <a:ext cx="409651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5_2#c79c908c7?iti=10&amp;htil=7&amp;vaa=1&amp;vcp=1&amp;vis=1&amp;pid=f4f275274&amp;color=0,0,0&amp;vtp=1&amp;vaab=1&amp;bbb=1"/>
          <p:cNvSpPr/>
          <p:nvPr/>
        </p:nvSpPr>
        <p:spPr>
          <a:xfrm>
            <a:off x="9151689" y="231013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C_6_BD.95_3#c79c908c7?htil=7&amp;sp=1&amp;vaa=1&amp;vcp=1&amp;vis=1&amp;pid=f4f275274&amp;color=0,0,0&amp;vtp=1&amp;vaab=1&amp;bt=1&amp;bbb=1&amp;hb=1&amp;hs=1"/>
          <p:cNvSpPr/>
          <p:nvPr/>
        </p:nvSpPr>
        <p:spPr>
          <a:xfrm>
            <a:off x="539496" y="738378"/>
            <a:ext cx="68854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3所示实验进行一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段时间后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，可观察到烧杯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B中的溶液已变为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则下列有关说法正确的是(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96_1#c79c908c7.bracket?vaa=1&amp;vcp=1&amp;vis=1&amp;pid=f4f275274&amp;color=0,0,0&amp;vpa=48&amp;vtp=1&amp;vaab=1"/>
          <p:cNvSpPr/>
          <p:nvPr/>
        </p:nvSpPr>
        <p:spPr>
          <a:xfrm>
            <a:off x="5794915" y="20204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95_4#c79c908c7.choices?vaa=1&amp;vcp=1&amp;vis=1&amp;pid=f4f275274&amp;color=0,0,0&amp;vtp=1&amp;vaab=1&amp;bbb=1&amp;hb=1&amp;hs=1"/>
          <p:cNvSpPr/>
          <p:nvPr/>
        </p:nvSpPr>
        <p:spPr>
          <a:xfrm>
            <a:off x="539496" y="29542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A.烧杯B内溶液变为无色说明溶液一定呈中性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.烧杯A内溶液的质量变大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B内溶液颜色发生变化是因为氢氧化钠溶液吸收了空气中的二氧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.上述实验能说明分子在不停地运动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b1472616?vcp=1&amp;pid=1ee2bbab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7_1#803650cd6?sp=1&amp;vaa=1&amp;vcp=1&amp;vis=1&amp;pid=ab1472616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（2024·四川泸州·中考）我国科学家在无细胞条件下，以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原料制得淀粉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代表着人工合成淀粉领域的重大颠覆性和原创性突破，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其合成路线简化图如图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4所示。请回答相关问题。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97_1#803650cd6?sp=1&amp;vaa=1&amp;vcp=1&amp;vis=1&amp;pid=ab147261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1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97_2#803650cd6?iti=11&amp;vaa=1&amp;vcp=1&amp;vis=1&amp;pid=ab147261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3245276"/>
            <a:ext cx="640080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97_3#803650cd6?iti=11&amp;vaa=1&amp;vcp=1&amp;vis=1&amp;pid=ab1472616&amp;color=0,0,0&amp;vtp=1&amp;vaab=1&amp;bbb=1"/>
          <p:cNvSpPr/>
          <p:nvPr/>
        </p:nvSpPr>
        <p:spPr>
          <a:xfrm>
            <a:off x="5791867" y="53108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8_1#21e4f9296?iti=12&amp;htil=8&amp;vaa=1&amp;vcp=1&amp;vis=1&amp;pid=803650cd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944" y="2126456"/>
            <a:ext cx="636422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8_2#21e4f9296?iti=12&amp;htil=8&amp;vaa=1&amp;vcp=1&amp;vis=1&amp;pid=803650cd6&amp;color=0,0,0&amp;vtp=1&amp;vaab=1&amp;bbb=1"/>
          <p:cNvSpPr/>
          <p:nvPr/>
        </p:nvSpPr>
        <p:spPr>
          <a:xfrm>
            <a:off x="8141875" y="419198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8_3#21e4f9296?htil=8&amp;vaa=1&amp;vcp=1&amp;vis=1&amp;pid=803650cd6&amp;color=0,0,0&amp;mp=1&amp;vtp=1&amp;vaab=1&amp;bt=1&amp;bbb=1&amp;hb=1"/>
              <p:cNvSpPr/>
              <p:nvPr/>
            </p:nvSpPr>
            <p:spPr>
              <a:xfrm>
                <a:off x="539496" y="2099024"/>
                <a:ext cx="461772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1）在“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CH</m:t>
                            </m:r>
                          </m:e>
                          <m:sub>
                            <m:r>
                              <a:rPr lang="en-US" altLang="zh-CN" sz="2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化过程中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，参与反应的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的化学计量数之比为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98_3#21e4f9296?htil=8&amp;vaa=1&amp;vcp=1&amp;vis=1&amp;pid=803650cd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99024"/>
                <a:ext cx="461772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8" t="-19" r="-8339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99_1#21e4f9296.blank?vaa=1&amp;vcp=1&amp;vis=1&amp;pid=803650cd6&amp;color=0,0,0&amp;mp=1&amp;vpa=49&amp;vtp=1&amp;vaab=1&amp;bbb=1"/>
              <p:cNvSpPr/>
              <p:nvPr/>
            </p:nvSpPr>
            <p:spPr>
              <a:xfrm>
                <a:off x="4337367" y="3479576"/>
                <a:ext cx="7085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99_1#21e4f9296.blank?vaa=1&amp;vcp=1&amp;vis=1&amp;pid=803650cd6&amp;color=0,0,0&amp;mp=1&amp;vpa=4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7367" y="3479576"/>
                <a:ext cx="70853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0_1#647fe950e?vaa=1&amp;vcp=1&amp;vis=1&amp;pid=803650cd6&amp;color=0,0,0&amp;vtp=1&amp;vaab=1&amp;bt=1&amp;bbb=1&amp;hb=1"/>
              <p:cNvSpPr/>
              <p:nvPr/>
            </p:nvSpPr>
            <p:spPr>
              <a:xfrm>
                <a:off x="539496" y="86207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（2）该合成路线中“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HCHO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”转化的微观图示如图5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，其中黑色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球（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表示氢原子，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则白色球（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）表示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B的分子式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0_1#647fe950e?vaa=1&amp;vcp=1&amp;vis=1&amp;pid=803650cd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207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00_1#647fe950e?vaa=1&amp;vcp=1&amp;vis=1&amp;pid=803650cd6&amp;color=0,0,0&amp;tib=255,255,255&amp;iip=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302" y="1671320"/>
            <a:ext cx="301752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7_BD.100_1#647fe950e?vaa=1&amp;vcp=1&amp;vis=1&amp;pid=803650cd6&amp;color=0,0,0&amp;tib=255,255,255&amp;iip=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0828" y="1593596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7_BD.100_2#647fe950e?iti=13&amp;vaa=1&amp;vcp=1&amp;vis=1&amp;pid=803650cd6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424" y="2848864"/>
            <a:ext cx="7699248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00_3#647fe950e?iti=13&amp;vaa=1&amp;vcp=1&amp;vis=1&amp;pid=803650cd6&amp;color=0,0,0&amp;vtp=1&amp;vaab=1&amp;bbb=1"/>
          <p:cNvSpPr/>
          <p:nvPr/>
        </p:nvSpPr>
        <p:spPr>
          <a:xfrm>
            <a:off x="5791867" y="414629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_1#647fe950e.blank?vaa=1&amp;vcp=1&amp;vis=1&amp;pid=803650cd6&amp;color=0,0,0&amp;vpa=50&amp;vtp=1&amp;vaab=1"/>
          <p:cNvSpPr/>
          <p:nvPr/>
        </p:nvSpPr>
        <p:spPr>
          <a:xfrm>
            <a:off x="7395114" y="147929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_1#647fe950e.blank?vaa=1&amp;vcp=1&amp;vis=1&amp;pid=803650cd6&amp;color=0,0,0&amp;vpa=51&amp;vtp=1&amp;vaab=1&amp;bbb=1"/>
              <p:cNvSpPr/>
              <p:nvPr/>
            </p:nvSpPr>
            <p:spPr>
              <a:xfrm>
                <a:off x="944309" y="2242629"/>
                <a:ext cx="98831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_1#647fe950e.blank?vaa=1&amp;vcp=1&amp;vis=1&amp;pid=803650cd6&amp;color=0,0,0&amp;vpa=5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309" y="2242629"/>
                <a:ext cx="988314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6" t="-110" r="32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103_1#c2216a060?vaa=1&amp;vcp=1&amp;vis=1&amp;pid=803650cd6&amp;color=0,0,0&amp;vtp=1&amp;vaab=1&amp;bbb=1&amp;hb=1"/>
          <p:cNvSpPr/>
          <p:nvPr/>
        </p:nvSpPr>
        <p:spPr>
          <a:xfrm>
            <a:off x="539496" y="47888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（3）该合成路线涉及的反应物和生成物中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，属于有机高分子化合物的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填物质名称）。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7_AN.104_1#c2216a060.blank?vaa=1&amp;vcp=1&amp;vis=1&amp;pid=803650cd6&amp;color=0,0,0&amp;vpa=52&amp;vtp=1&amp;vaab=1&amp;bbb=1"/>
          <p:cNvSpPr/>
          <p:nvPr/>
        </p:nvSpPr>
        <p:spPr>
          <a:xfrm>
            <a:off x="905415" y="53851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5_1#08a35f7f2?vaa=1&amp;vcp=1&amp;vis=1&amp;pid=ab1472616&amp;color=0,0,0&amp;vtp=1&amp;vaab=1&amp;bt=1&amp;bbb=1"/>
          <p:cNvSpPr/>
          <p:nvPr/>
        </p:nvSpPr>
        <p:spPr>
          <a:xfrm>
            <a:off x="539496" y="13248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用“化学的视角”认识身边的物质。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06_1#478089b58?sp=1&amp;vaa=1&amp;vcp=1&amp;vis=1&amp;pid=08a35f7f2&amp;color=0,0,0&amp;vtp=1&amp;vaab=1&amp;bbb=1&amp;hb=1"/>
              <p:cNvSpPr/>
              <p:nvPr/>
            </p:nvSpPr>
            <p:spPr>
              <a:xfrm>
                <a:off x="539496" y="18794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（1）中国芯片蚀刻技术国际领先。采用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NF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蚀刻硅芯片的产物均为气体，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在蚀刻物表面没有任何残留物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。该反应的微观示意图如图6所示。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06_1#478089b58?sp=1&amp;vaa=1&amp;vcp=1&amp;vis=1&amp;pid=08a35f7f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944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385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06_2#478089b58?iti=14&amp;vaa=1&amp;vcp=1&amp;vis=1&amp;pid=08a35f7f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3219926"/>
            <a:ext cx="642823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6_3#478089b58?iti=14&amp;vaa=1&amp;vcp=1&amp;vis=1&amp;pid=08a35f7f2&amp;color=0,0,0&amp;vtp=1&amp;vaab=1&amp;bbb=1"/>
          <p:cNvSpPr/>
          <p:nvPr/>
        </p:nvSpPr>
        <p:spPr>
          <a:xfrm>
            <a:off x="5787295" y="494712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7_1#6443193de?vaa=1&amp;vcp=1&amp;vis=1&amp;pid=478089b58&amp;color=0,0,0&amp;vtp=1&amp;vaab=1&amp;bt=1&amp;bbb=1&amp;hb=1"/>
          <p:cNvSpPr/>
          <p:nvPr/>
        </p:nvSpPr>
        <p:spPr>
          <a:xfrm>
            <a:off x="539496" y="15905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①丁是一种常见的气体单质，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画出丁分子的微观示意图：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图6所示反应中甲和丙的分子个数之比为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B_8_AN.1_1#6443193de?vaa=1&amp;vcp=1&amp;vis=1&amp;pid=478089b58&amp;color=0,0,0&amp;tib=255,255,255&amp;iip=7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0396" y="1650968"/>
            <a:ext cx="667512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11_1#6443193de.blank?vaa=1&amp;vcp=1&amp;vis=1&amp;pid=478089b58&amp;color=0,0,0&amp;vpa=54&amp;vtp=1&amp;vaab=1&amp;bbb=1"/>
              <p:cNvSpPr/>
              <p:nvPr/>
            </p:nvSpPr>
            <p:spPr>
              <a:xfrm>
                <a:off x="6849808" y="2314225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11_1#6443193de.blank?vaa=1&amp;vcp=1&amp;vis=1&amp;pid=478089b58&amp;color=0,0,0&amp;vpa=5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808" y="2314225"/>
                <a:ext cx="7275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7_BD.110_1#6443193de?iti=15&amp;vaa=1&amp;vcp=1&amp;vis=1&amp;pid=478089b5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2931001"/>
            <a:ext cx="6565392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10_2#6443193de?iti=15&amp;vaa=1&amp;vcp=1&amp;vis=1&amp;pid=478089b58&amp;color=0,0,0&amp;vtp=1&amp;vaab=1&amp;bbb=1"/>
          <p:cNvSpPr/>
          <p:nvPr/>
        </p:nvSpPr>
        <p:spPr>
          <a:xfrm>
            <a:off x="5791867" y="469477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2_1#976123220?vaa=1&amp;vcp=1&amp;vis=1&amp;pid=478089b58&amp;color=0,0,0&amp;vtp=1&amp;vaab=1&amp;bt=1&amp;bbb=1&amp;hb=1"/>
          <p:cNvSpPr/>
          <p:nvPr/>
        </p:nvSpPr>
        <p:spPr>
          <a:xfrm>
            <a:off x="539496" y="16245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②该反应中使用了催化剂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，催化剂在反应前后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3_1#976123220.blank?vaa=1&amp;vcp=1&amp;vis=1&amp;pid=478089b58&amp;color=0,0,0&amp;vpa=55&amp;vtp=1&amp;vaab=1&amp;bbb=1"/>
          <p:cNvSpPr/>
          <p:nvPr/>
        </p:nvSpPr>
        <p:spPr>
          <a:xfrm>
            <a:off x="8373014" y="15940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4" name="QB_8_AN.115_1#976123220.blank?vaa=1&amp;vcp=1&amp;vis=1&amp;pid=478089b58&amp;color=0,0,0&amp;vpa=56&amp;vtp=1&amp;vaab=1&amp;bbb=1"/>
          <p:cNvSpPr/>
          <p:nvPr/>
        </p:nvSpPr>
        <p:spPr>
          <a:xfrm>
            <a:off x="9795414" y="159407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化学性质</a:t>
            </a:r>
            <a:endParaRPr lang="en-US" altLang="zh-CN" sz="2800" dirty="0"/>
          </a:p>
        </p:txBody>
      </p:sp>
      <p:pic>
        <p:nvPicPr>
          <p:cNvPr id="5" name="QO_7_BD.114_1#976123220?iti=16&amp;vaa=1&amp;vcp=1&amp;vis=1&amp;pid=478089b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2953353"/>
            <a:ext cx="649224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14_2#976123220?iti=16&amp;vaa=1&amp;vcp=1&amp;vis=1&amp;pid=478089b58&amp;color=0,0,0&amp;vtp=1&amp;vaab=1&amp;bbb=1"/>
          <p:cNvSpPr/>
          <p:nvPr/>
        </p:nvSpPr>
        <p:spPr>
          <a:xfrm>
            <a:off x="5782723" y="469884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6_1#80458c37b?sp=1&amp;vaa=1&amp;vcp=1&amp;vis=1&amp;pid=08a35f7f2&amp;color=0,0,0&amp;vtp=1&amp;vaab=1&amp;bt=1&amp;bbb=1&amp;hb=1"/>
              <p:cNvSpPr/>
              <p:nvPr/>
            </p:nvSpPr>
            <p:spPr>
              <a:xfrm>
                <a:off x="539496" y="115135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（2）将稀盐酸滴入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溶液中，溶液中发生的微观变化如图7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该反应的微观实质为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，反应过程中没有发生变化的阴离子主要是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16_1#80458c37b?sp=1&amp;vaa=1&amp;vcp=1&amp;vis=1&amp;pid=08a35f7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135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757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17_1#80458c37b.blank?vaa=1&amp;vcp=1&amp;vis=1&amp;pid=08a35f7f2&amp;color=0,0,0&amp;vpa=57&amp;vtp=1&amp;vaab=1&amp;bbb=1&amp;hb=1"/>
          <p:cNvSpPr/>
          <p:nvPr/>
        </p:nvSpPr>
        <p:spPr>
          <a:xfrm>
            <a:off x="539496" y="176857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氢离子与碳酸氢根离子结合生成水分子和二氧化碳分子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19_1#80458c37b.blank?vaa=1&amp;vcp=1&amp;vis=1&amp;pid=08a35f7f2&amp;color=0,0,0&amp;vpa=58&amp;vtp=1&amp;vaab=1&amp;bbb=1"/>
              <p:cNvSpPr/>
              <p:nvPr/>
            </p:nvSpPr>
            <p:spPr>
              <a:xfrm>
                <a:off x="8564308" y="2531903"/>
                <a:ext cx="68148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19_1#80458c37b.blank?vaa=1&amp;vcp=1&amp;vis=1&amp;pid=08a35f7f2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4308" y="2531903"/>
                <a:ext cx="68148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9" t="-39" r="28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118_1#80458c37b?iti=17&amp;vaa=1&amp;vcp=1&amp;vis=1&amp;pid=08a35f7f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784" y="3138138"/>
            <a:ext cx="421538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18_2#80458c37b?iti=17&amp;vaa=1&amp;vcp=1&amp;vis=1&amp;pid=08a35f7f2&amp;color=0,0,0&amp;vtp=1&amp;vaab=1&amp;bbb=1"/>
          <p:cNvSpPr/>
          <p:nvPr/>
        </p:nvSpPr>
        <p:spPr>
          <a:xfrm>
            <a:off x="5787295" y="513965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20dba8c.fixed?vcp=1&amp;pid=cf28ec5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构成物质的微观粒子</a:t>
            </a:r>
            <a:endParaRPr lang="en-US" altLang="zh-CN" sz="4000" dirty="0"/>
          </a:p>
        </p:txBody>
      </p:sp>
      <p:sp>
        <p:nvSpPr>
          <p:cNvPr id="3" name="C_4_BD#7820dba8c.fixed?vcp=1&amp;pid=cf28ec5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2db1cad7?sp=1&amp;vcp=1&amp;pid=7820dba8c&amp;color=0,0,0&amp;vtp=1&amp;vaab=1&amp;bt=1&amp;bbb=1"/>
          <p:cNvSpPr/>
          <p:nvPr/>
        </p:nvSpPr>
        <p:spPr>
          <a:xfrm>
            <a:off x="539496" y="16846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用微观粒子的性质解释生活现象。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12db1cad7?colgroup=11,18&amp;vcp=1&amp;pid=7820dba8c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66263"/>
              <a:ext cx="11082528" cy="2793748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741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025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微观粒子的特性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生活现象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分子的质量很小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个水分子的质量约为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−26</m:t>
                                  </m:r>
                                </m:sup>
                              </m:sSup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滴水中约有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1.67×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个水分子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分子间有间隔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气体的压缩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热胀冷缩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不同液体混合后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体积变小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12db1cad7?colgroup=11,18&amp;vcp=1&amp;pid=7820dba8c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66263"/>
              <a:ext cx="11082528" cy="2793748"/>
            </p:xfrm>
            <a:graphic>
              <a:graphicData uri="http://schemas.openxmlformats.org/drawingml/2006/table">
                <a:tbl>
                  <a:tblPr/>
                  <a:tblGrid>
                    <a:gridCol w="1005840"/>
                    <a:gridCol w="3374136"/>
                    <a:gridCol w="6702552"/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微观粒子的特性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生活现象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分子的质量很小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分子的体积很小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分子间有间隔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气体的压缩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热胀冷缩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不同液体混合后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体积变小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12db1cad7?colgroup=11,18&amp;vcp=1&amp;pid=7820dba8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6446"/>
          <a:ext cx="11082528" cy="4469704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2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微观粒子的特性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分子在不断地运动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闻到花香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酒香不怕巷子深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浓盐酸挥发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温度越高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分子运动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越快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湿衣服在阳光下干得比较快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品红在热水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中扩散更快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分子构成相同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性质相同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氧气与液氧的化学性质相同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分子构成不同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性质不同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可燃冰和干冰的化学性质不同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12db1cad7?colgroup=11,18&amp;vcp=1&amp;pid=7820dba8c&amp;color=0,0,0&amp;mp=1&amp;vtp=1&amp;vaab=1&amp;bt=1&amp;bbb=1"/>
          <p:cNvSpPr txBox="1"/>
          <p:nvPr/>
        </p:nvSpPr>
        <p:spPr>
          <a:xfrm>
            <a:off x="10903879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50723b108?sp=1&amp;vaa=1&amp;vcp=1&amp;vis=1&amp;pid=7820dba8c&amp;color=0,0,0&amp;vtp=1&amp;vaab=1&amp;bt=1&amp;bbb=1"/>
          <p:cNvSpPr/>
          <p:nvPr/>
        </p:nvSpPr>
        <p:spPr>
          <a:xfrm>
            <a:off x="539496" y="10834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构成物质的微观粒子。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（1）构成物质的基本微观粒子：分子、原子和离子。</a:t>
            </a:r>
            <a:endParaRPr lang="en-US" altLang="zh-CN" sz="2800" dirty="0"/>
          </a:p>
        </p:txBody>
      </p:sp>
      <p:graphicFrame>
        <p:nvGraphicFramePr>
          <p:cNvPr id="9" name="QB_5_BD.1_3#50723b108?colgroup=4,8,6,8&amp;vaa=1&amp;vcp=1&amp;vis=1&amp;pid=7820dba8c&amp;color=0,0,0&amp;vtp=1&amp;vaab=1&amp;bbb=1&amp;hb=1"/>
          <p:cNvGraphicFramePr>
            <a:graphicFrameLocks noGrp="1"/>
          </p:cNvGraphicFramePr>
          <p:nvPr/>
        </p:nvGraphicFramePr>
        <p:xfrm>
          <a:off x="539496" y="2420365"/>
          <a:ext cx="11073384" cy="3348484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微观粒子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保持物质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的最小微观粒子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最小微观粒子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带电荷的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可分性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在化学反应中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在化学反应中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原子团在化学反应中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可以再分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5_AN.2_1#50723b108.blank?vaa=1&amp;vcp=1&amp;vis=1&amp;pid=7820dba8c&amp;color=0,0,0&amp;vpa=1&amp;vtp=1&amp;vaab=1&amp;bbb=1"/>
          <p:cNvSpPr/>
          <p:nvPr/>
        </p:nvSpPr>
        <p:spPr>
          <a:xfrm>
            <a:off x="3735855" y="296360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化学性质</a:t>
            </a:r>
            <a:endParaRPr lang="en-US" altLang="zh-CN" sz="2800" dirty="0"/>
          </a:p>
        </p:txBody>
      </p:sp>
      <p:sp>
        <p:nvSpPr>
          <p:cNvPr id="6" name="QB_5_AN.3_1#50723b108.blank?vaa=1&amp;vcp=1&amp;vis=1&amp;pid=7820dba8c&amp;color=0,0,0&amp;vpa=2&amp;vtp=1&amp;vaab=1&amp;bbb=1"/>
          <p:cNvSpPr/>
          <p:nvPr/>
        </p:nvSpPr>
        <p:spPr>
          <a:xfrm>
            <a:off x="5678446" y="296360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化学变化</a:t>
            </a:r>
            <a:endParaRPr lang="en-US" altLang="zh-CN" sz="2800" dirty="0"/>
          </a:p>
        </p:txBody>
      </p:sp>
      <p:sp>
        <p:nvSpPr>
          <p:cNvPr id="7" name="QB_5_AN.4_1#50723b108.blank?vaa=1&amp;vcp=1&amp;vis=1&amp;pid=7820dba8c&amp;color=0,0,0&amp;vpa=3&amp;vtp=1&amp;vaab=1&amp;bbb=1&amp;hb=1"/>
          <p:cNvSpPr/>
          <p:nvPr/>
        </p:nvSpPr>
        <p:spPr>
          <a:xfrm>
            <a:off x="8319888" y="2963608"/>
            <a:ext cx="3237992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原子或原子团</a:t>
            </a:r>
            <a:endParaRPr lang="en-US" altLang="zh-CN" sz="2800" dirty="0"/>
          </a:p>
        </p:txBody>
      </p:sp>
      <p:sp>
        <p:nvSpPr>
          <p:cNvPr id="8" name="QB_5_AN.5_1#50723b108.blank?vaa=1&amp;vcp=1&amp;vis=1&amp;pid=7820dba8c&amp;color=0,0,0&amp;vpa=4&amp;vtp=1&amp;vaab=1&amp;bbb=1"/>
          <p:cNvSpPr/>
          <p:nvPr/>
        </p:nvSpPr>
        <p:spPr>
          <a:xfrm>
            <a:off x="2313455" y="40667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不显</a:t>
            </a:r>
            <a:endParaRPr lang="en-US" altLang="zh-CN" sz="2800" dirty="0"/>
          </a:p>
        </p:txBody>
      </p:sp>
      <p:sp>
        <p:nvSpPr>
          <p:cNvPr id="4" name="QB_5_AN.6_1#50723b108.blank?vaa=1&amp;vcp=1&amp;vis=1&amp;pid=7820dba8c&amp;color=0,0,0&amp;vpa=5&amp;vtp=1&amp;vaab=1&amp;bbb=1"/>
          <p:cNvSpPr/>
          <p:nvPr/>
        </p:nvSpPr>
        <p:spPr>
          <a:xfrm>
            <a:off x="5678446" y="40667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不显</a:t>
            </a:r>
            <a:endParaRPr lang="en-US" altLang="zh-CN" sz="2800" dirty="0"/>
          </a:p>
        </p:txBody>
      </p:sp>
      <p:sp>
        <p:nvSpPr>
          <p:cNvPr id="10" name="QB_5_AN.7_1#50723b108.blank?vaa=1&amp;vcp=1&amp;vis=1&amp;pid=7820dba8c&amp;color=0,0,0&amp;vpa=6&amp;vtp=1&amp;vaab=1&amp;bbb=1"/>
          <p:cNvSpPr/>
          <p:nvPr/>
        </p:nvSpPr>
        <p:spPr>
          <a:xfrm>
            <a:off x="8685807" y="4066794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正电荷或负电荷</a:t>
            </a:r>
            <a:endParaRPr lang="en-US" altLang="zh-CN" sz="2800" dirty="0"/>
          </a:p>
        </p:txBody>
      </p:sp>
      <p:sp>
        <p:nvSpPr>
          <p:cNvPr id="11" name="QB_5_AN.8_1#50723b108.blank?vaa=1&amp;vcp=1&amp;vis=1&amp;pid=7820dba8c&amp;color=0,0,0&amp;vpa=7&amp;vtp=1&amp;vaab=1&amp;bbb=1"/>
          <p:cNvSpPr/>
          <p:nvPr/>
        </p:nvSpPr>
        <p:spPr>
          <a:xfrm>
            <a:off x="4447055" y="46513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</a:t>
            </a:r>
            <a:endParaRPr lang="en-US" altLang="zh-CN" sz="2800" dirty="0"/>
          </a:p>
        </p:txBody>
      </p:sp>
      <p:sp>
        <p:nvSpPr>
          <p:cNvPr id="12" name="QB_5_AN.9_1#50723b108.blank?vaa=1&amp;vcp=1&amp;vis=1&amp;pid=7820dba8c&amp;color=0,0,0&amp;vpa=8&amp;vtp=1&amp;vaab=1&amp;bbb=1"/>
          <p:cNvSpPr/>
          <p:nvPr/>
        </p:nvSpPr>
        <p:spPr>
          <a:xfrm>
            <a:off x="5678446" y="51900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4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5_BD.10_1#50723b108?colgroup=4,8,6,8&amp;vaa=1&amp;vcp=1&amp;vis=1&amp;pid=7820dba8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186086"/>
              </p:ext>
            </p:extLst>
          </p:nvPr>
        </p:nvGraphicFramePr>
        <p:xfrm>
          <a:off x="539496" y="2390298"/>
          <a:ext cx="11073384" cy="278200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微观粒子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元素符号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离子符号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都具有微观粒子的基本性质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体积和质量都非常小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不断地运动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微观粒子之间有间隔和相互作用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都能直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接构成物质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5_BD.10_1#50723b108?colgroup=4,8,6,8&amp;vaa=1&amp;vcp=1&amp;vis=1&amp;pid=7820dba8c&amp;color=0,0,0&amp;mp=1&amp;vtp=1&amp;vaab=1&amp;bt=1&amp;bbb=1"/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1531</Words>
  <Application>Microsoft Office PowerPoint</Application>
  <PresentationFormat>宽屏</PresentationFormat>
  <Paragraphs>420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2024-11-25T01:29:00Z</dcterms:created>
  <dcterms:modified xsi:type="dcterms:W3CDTF">2025-07-23T07:19:41Z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EBFC0C6D19274F19BFCFFBA3AE21AA60_12</vt:lpwstr>
  </property>
  <property fmtid="{D5CDD505-2E9C-101B-9397-08002B2CF9AE}" pid="3" name="KSOProductBuildVer">
    <vt:lpwstr>2052-12.1.0.18912</vt:lpwstr>
  </property>
</Properties>
</file>