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6"/>
  </p:notesMasterIdLst>
  <p:sldIdLst>
    <p:sldId id="256" r:id="rId2"/>
    <p:sldId id="257" r:id="rId3"/>
    <p:sldId id="262" r:id="rId4"/>
    <p:sldId id="263" r:id="rId5"/>
    <p:sldId id="328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324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32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300" r:id="rId43"/>
    <p:sldId id="299" r:id="rId44"/>
    <p:sldId id="302" r:id="rId45"/>
    <p:sldId id="305" r:id="rId46"/>
    <p:sldId id="303" r:id="rId47"/>
    <p:sldId id="304" r:id="rId48"/>
    <p:sldId id="306" r:id="rId49"/>
    <p:sldId id="307" r:id="rId50"/>
    <p:sldId id="308" r:id="rId51"/>
    <p:sldId id="309" r:id="rId52"/>
    <p:sldId id="310" r:id="rId53"/>
    <p:sldId id="311" r:id="rId54"/>
    <p:sldId id="312" r:id="rId55"/>
    <p:sldId id="313" r:id="rId56"/>
    <p:sldId id="314" r:id="rId57"/>
    <p:sldId id="315" r:id="rId58"/>
    <p:sldId id="316" r:id="rId59"/>
    <p:sldId id="317" r:id="rId60"/>
    <p:sldId id="318" r:id="rId61"/>
    <p:sldId id="319" r:id="rId62"/>
    <p:sldId id="320" r:id="rId63"/>
    <p:sldId id="327" r:id="rId64"/>
    <p:sldId id="321" r:id="rId6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619" autoAdjust="0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52671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E793B1-B024-BB30-4DE2-B5C532BA8B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886672-2F23-DBF7-7FDB-0D1B468229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CE2F9CF-C593-A2CB-F86E-3AF0754815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A46AD0-9288-7FCE-E076-EFFDA2E81D5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6928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1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1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24c8b382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7614E37-2FC7-4BC1-BCEA-E7E1265184D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第二单元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生物体的结构层次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4c8b382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E3C2CD6-1C8D-4DC9-AF37-98BA10EC396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5747eeb4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c80a713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92491931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4356497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747eeb40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7c80a7136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92491931d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443564976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第二单元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生物体的结构层次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5c454a00b200095fc236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5C00C4A-2ECF-7F1C-2D76-D30C2EC43C43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B370630-C27C-4905-84BE-F8CFF72A5B0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D5F49DD-7C3B-455A-A3DE-AAB1B620C49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5747eeb4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c80a713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92491931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4356497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747eeb40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7c80a7136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92491931d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443564976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4.png"/><Relationship Id="rId4" Type="http://schemas.openxmlformats.org/officeDocument/2006/relationships/image" Target="../media/image30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6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3.png"/><Relationship Id="rId4" Type="http://schemas.openxmlformats.org/officeDocument/2006/relationships/image" Target="../media/image47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8_1#9270ed6e8?sp=1&amp;vaa=1&amp;vcp=1&amp;vis=1&amp;pid=96694d155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（4）练习：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将所观察到的物像移到视野中央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。先向左移动玻片标本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，我们发现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标本移动的方向与物像移动的方向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29_1#9270ed6e8.blank?vaa=1&amp;vcp=1&amp;vis=1&amp;pid=96694d155&amp;color=0,0,0&amp;vpa=24&amp;vtp=1&amp;vaab=1&amp;bbb=1"/>
          <p:cNvSpPr/>
          <p:nvPr/>
        </p:nvSpPr>
        <p:spPr>
          <a:xfrm>
            <a:off x="5883815" y="374303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0_1#59b3a9e17?vaa=1&amp;vcp=1&amp;vis=1&amp;pid=d5d32c522&amp;color=0,0,0&amp;vtp=1&amp;vaab=1&amp;bt=1&amp;bbb=1"/>
          <p:cNvSpPr/>
          <p:nvPr/>
        </p:nvSpPr>
        <p:spPr>
          <a:xfrm>
            <a:off x="539496" y="186486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显微镜的成像特点。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BD.31_1#2321cdfcd?vaa=1&amp;vcp=1&amp;vis=1&amp;pid=59b3a9e17&amp;color=0,0,0&amp;vtp=1&amp;vaab=1&amp;bbb=1&amp;hb=1"/>
              <p:cNvSpPr/>
              <p:nvPr/>
            </p:nvSpPr>
            <p:spPr>
              <a:xfrm>
                <a:off x="539496" y="2492565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）从目镜内看到的物像是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，玻片移动方向应与物像所在方向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（2）显微镜的放大倍数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目镜放大倍数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物镜放大倍数。放大倍数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越大，观察到的细胞数目越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，物像体积越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，视野越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7_BD.31_1#2321cdfcd?vaa=1&amp;vcp=1&amp;vis=1&amp;pid=59b3a9e1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92565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b="-757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AN.1_1#2321cdfcd.blank?vaa=1&amp;vcp=1&amp;vis=1&amp;pid=59b3a9e17&amp;color=0,0,0&amp;vpa=25&amp;vtp=1&amp;vaab=1&amp;bbb=1"/>
          <p:cNvSpPr/>
          <p:nvPr/>
        </p:nvSpPr>
        <p:spPr>
          <a:xfrm>
            <a:off x="4994815" y="246208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倒像</a:t>
            </a:r>
            <a:endParaRPr lang="en-US" altLang="zh-CN" sz="2800" dirty="0"/>
          </a:p>
        </p:txBody>
      </p:sp>
      <p:sp>
        <p:nvSpPr>
          <p:cNvPr id="5" name="QB_7_AN.2_1#2321cdfcd.blank?vaa=1&amp;vcp=1&amp;vis=1&amp;pid=59b3a9e17&amp;color=0,0,0&amp;vpa=26&amp;vtp=1&amp;vaab=1&amp;bbb=1"/>
          <p:cNvSpPr/>
          <p:nvPr/>
        </p:nvSpPr>
        <p:spPr>
          <a:xfrm>
            <a:off x="549815" y="310978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一致</a:t>
            </a:r>
            <a:endParaRPr lang="en-US" altLang="zh-CN" sz="2800" dirty="0"/>
          </a:p>
        </p:txBody>
      </p:sp>
      <p:sp>
        <p:nvSpPr>
          <p:cNvPr id="7" name="QB_7_AN.35_1#2321cdfcd.blank?vaa=1&amp;vcp=1&amp;vis=1&amp;pid=59b3a9e17&amp;color=0,0,0&amp;vpa=27&amp;vtp=1&amp;vaab=1"/>
          <p:cNvSpPr/>
          <p:nvPr/>
        </p:nvSpPr>
        <p:spPr>
          <a:xfrm>
            <a:off x="6682328" y="3757485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8" name="QB_7_AN.36_1#2321cdfcd.blank?vaa=1&amp;vcp=1&amp;vis=1&amp;pid=59b3a9e17&amp;color=0,0,0&amp;vpa=28&amp;vtp=1&amp;vaab=1"/>
          <p:cNvSpPr/>
          <p:nvPr/>
        </p:nvSpPr>
        <p:spPr>
          <a:xfrm>
            <a:off x="4817015" y="4384230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少</a:t>
            </a:r>
            <a:endParaRPr lang="en-US" altLang="zh-CN" sz="2800" dirty="0"/>
          </a:p>
        </p:txBody>
      </p:sp>
      <p:sp>
        <p:nvSpPr>
          <p:cNvPr id="9" name="QB_7_AN.37_1#2321cdfcd.blank?vaa=1&amp;vcp=1&amp;vis=1&amp;pid=59b3a9e17&amp;color=0,0,0&amp;vpa=29&amp;vtp=1&amp;vaab=1"/>
          <p:cNvSpPr/>
          <p:nvPr/>
        </p:nvSpPr>
        <p:spPr>
          <a:xfrm>
            <a:off x="7661814" y="4384230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10" name="QB_7_AN.38_1#2321cdfcd.blank?vaa=1&amp;vcp=1&amp;vis=1&amp;pid=59b3a9e17&amp;color=0,0,0&amp;vpa=30&amp;vtp=1&amp;vaab=1"/>
          <p:cNvSpPr/>
          <p:nvPr/>
        </p:nvSpPr>
        <p:spPr>
          <a:xfrm>
            <a:off x="9795414" y="4384230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9_1#baef80aa3?vaa=1&amp;vcp=1&amp;vis=1&amp;pid=d5d32c522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显微镜观察过程中的常见问题。</a:t>
            </a:r>
            <a:endParaRPr lang="en-US" altLang="zh-CN" sz="2800" dirty="0"/>
          </a:p>
        </p:txBody>
      </p:sp>
      <p:sp>
        <p:nvSpPr>
          <p:cNvPr id="3" name="QB_7_BD.40_1#29160306d?sp=1&amp;vaa=1&amp;vcp=1&amp;vis=1&amp;pid=baef80aa3&amp;color=0,0,0&amp;vtp=1&amp;vaab=1&amp;bbb=1&amp;hb=1"/>
          <p:cNvSpPr/>
          <p:nvPr/>
        </p:nvSpPr>
        <p:spPr>
          <a:xfrm>
            <a:off x="539496" y="1182097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（1）如果按照正确的操作步骤，在低倍物镜下仍看不到物像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，原因可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能有以下几点：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转动粗准焦螺旋的速度太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，超过焦点，应按操作步骤重新调节焦距。</a:t>
            </a:r>
            <a:endParaRPr kumimoji="0" lang="en-US" altLang="zh-CN" sz="2800" b="0" i="0" u="none" strike="noStrike" kern="1200" cap="none" spc="-1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②物镜没有对正，应对正后再观察。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③标本没有放在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内，应移动玻片标本，寻找观察对象。</a:t>
            </a:r>
            <a:endParaRPr lang="en-US" altLang="zh-CN" sz="2800" dirty="0"/>
          </a:p>
        </p:txBody>
      </p:sp>
      <p:sp>
        <p:nvSpPr>
          <p:cNvPr id="7" name="QB_7_BD.40_5#29160306d?sp=1&amp;vaa=1&amp;vcp=1&amp;vis=1&amp;pid=baef80aa3&amp;color=0,0,0&amp;vtp=1&amp;vaab=1&amp;bbb=1&amp;hb=1"/>
          <p:cNvSpPr/>
          <p:nvPr/>
        </p:nvSpPr>
        <p:spPr>
          <a:xfrm>
            <a:off x="539496" y="438249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④光线太强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，视野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。尤其是在观察透明的玻片标本或没有染色的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标本时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，易出现这种现象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，此时应将光线调暗一些或对标本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后再观察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7_AN.41_1#29160306d.blank?vaa=1&amp;vcp=1&amp;vis=1&amp;pid=baef80aa3&amp;color=0,0,0&amp;vpa=31&amp;vtp=1&amp;vaab=1"/>
          <p:cNvSpPr/>
          <p:nvPr/>
        </p:nvSpPr>
        <p:spPr>
          <a:xfrm>
            <a:off x="4670965" y="2447017"/>
            <a:ext cx="588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快</a:t>
            </a:r>
            <a:endParaRPr lang="en-US" altLang="zh-CN" sz="2800" spc="-100" dirty="0"/>
          </a:p>
        </p:txBody>
      </p:sp>
      <p:sp>
        <p:nvSpPr>
          <p:cNvPr id="9" name="QB_7_AN.42_1#29160306d.blank?vaa=1&amp;vcp=1&amp;vis=1&amp;pid=baef80aa3&amp;color=0,0,0&amp;vpa=32&amp;vtp=1&amp;vaab=1&amp;bbb=1"/>
          <p:cNvSpPr/>
          <p:nvPr/>
        </p:nvSpPr>
        <p:spPr>
          <a:xfrm>
            <a:off x="3039014" y="372146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视野</a:t>
            </a:r>
            <a:endParaRPr lang="en-US" altLang="zh-CN" sz="2800" dirty="0"/>
          </a:p>
        </p:txBody>
      </p:sp>
      <p:sp>
        <p:nvSpPr>
          <p:cNvPr id="10" name="QB_7_AN.43_1#29160306d.blank?vaa=1&amp;vcp=1&amp;vis=1&amp;pid=baef80aa3&amp;color=0,0,0&amp;vpa=33&amp;vtp=1&amp;vaab=1&amp;bbb=1"/>
          <p:cNvSpPr/>
          <p:nvPr/>
        </p:nvSpPr>
        <p:spPr>
          <a:xfrm>
            <a:off x="3394615" y="435201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太亮</a:t>
            </a:r>
            <a:endParaRPr lang="en-US" altLang="zh-CN" sz="2800" dirty="0"/>
          </a:p>
        </p:txBody>
      </p:sp>
      <p:sp>
        <p:nvSpPr>
          <p:cNvPr id="11" name="QB_7_AN.44_1#29160306d.blank?vaa=1&amp;vcp=1&amp;vis=1&amp;pid=baef80aa3&amp;color=0,0,0&amp;vpa=34&amp;vtp=1&amp;vaab=1&amp;bbb=1"/>
          <p:cNvSpPr/>
          <p:nvPr/>
        </p:nvSpPr>
        <p:spPr>
          <a:xfrm>
            <a:off x="9795414" y="4999717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进行染色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5_1#b3de71ff5?sp=1&amp;vaa=1&amp;vcp=1&amp;vis=1&amp;pid=baef80aa3&amp;color=0,0,0&amp;vtp=1&amp;vaab=1&amp;bt=1&amp;bb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（2）如果在高倍物镜下看不到物像，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原因可能有以下几点：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①要观察的对象不在视野内，应在低倍物镜下找到观察对象后，将其移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，再换高倍物镜进行观察。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②焦距没调好，应仔细调节焦距。</a:t>
            </a:r>
            <a:endParaRPr lang="en-US" altLang="zh-CN" sz="2800" dirty="0"/>
          </a:p>
        </p:txBody>
      </p:sp>
      <p:sp>
        <p:nvSpPr>
          <p:cNvPr id="5" name="QB_7_AN.46_1#b3de71ff5.blank?vaa=1&amp;vcp=1&amp;vis=1&amp;pid=baef80aa3&amp;color=0,0,0&amp;vpa=35&amp;vtp=1&amp;vaab=1&amp;bbb=1"/>
          <p:cNvSpPr/>
          <p:nvPr/>
        </p:nvSpPr>
        <p:spPr>
          <a:xfrm>
            <a:off x="905415" y="345030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视野中央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47_1#82d720c4a?sp=1&amp;vaa=1&amp;vcp=1&amp;vis=1&amp;pid=d5d32c522&amp;color=0,0,0&amp;vtp=1&amp;vaab=1&amp;bt=1&amp;bbb=1&amp;hb=1"/>
              <p:cNvSpPr/>
              <p:nvPr/>
            </p:nvSpPr>
            <p:spPr>
              <a:xfrm>
                <a:off x="275541" y="2467570"/>
                <a:ext cx="11640917" cy="173727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临时装片的制作和观察：显微镜下观察的物体必须是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SimSun" pitchFamily="34" charset="-120"/>
                  </a:rPr>
                  <a:t>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的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植物细胞：擦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滴（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撕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展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盖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染（一般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_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吸。</a:t>
                </a:r>
                <a:endPara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动物细胞：擦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滴（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SimSun" pitchFamily="34" charset="-120"/>
                  </a:rPr>
                  <a:t>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刮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涂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盖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染（一般用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_____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吸。</a:t>
                </a:r>
                <a:endPara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" name="QB_6_BD.47_1#82d720c4a?sp=1&amp;vaa=1&amp;vcp=1&amp;vis=1&amp;pid=d5d32c52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541" y="2467570"/>
                <a:ext cx="11640917" cy="1737270"/>
              </a:xfrm>
              <a:prstGeom prst="rect">
                <a:avLst/>
              </a:prstGeom>
              <a:blipFill>
                <a:blip r:embed="rId3"/>
                <a:stretch>
                  <a:fillRect l="-1832" t="-1754" r="-4921" b="-1157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6_AN.48_1#82d720c4a.blank?vaa=1&amp;vcp=1&amp;vis=1&amp;pid=d5d32c522&amp;color=0,0,0&amp;vpa=36&amp;vtp=1&amp;vaab=1&amp;bbb=1"/>
          <p:cNvSpPr/>
          <p:nvPr/>
        </p:nvSpPr>
        <p:spPr>
          <a:xfrm>
            <a:off x="8819621" y="2437090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薄而透明</a:t>
            </a:r>
            <a:endParaRPr lang="en-US" altLang="zh-CN" sz="2800" dirty="0"/>
          </a:p>
        </p:txBody>
      </p:sp>
      <p:sp>
        <p:nvSpPr>
          <p:cNvPr id="4" name="QB_6_AN.49_1#82d720c4a.blank?vaa=1&amp;vcp=1&amp;vis=1&amp;pid=d5d32c522&amp;color=0,0,0&amp;vpa=37&amp;vtp=1&amp;vaab=1&amp;bbb=1"/>
          <p:cNvSpPr/>
          <p:nvPr/>
        </p:nvSpPr>
        <p:spPr>
          <a:xfrm>
            <a:off x="3846312" y="300583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清水</a:t>
            </a:r>
            <a:endParaRPr lang="en-US" altLang="zh-CN" sz="2800" dirty="0"/>
          </a:p>
        </p:txBody>
      </p:sp>
      <p:sp>
        <p:nvSpPr>
          <p:cNvPr id="5" name="QB_6_AN.50_1#82d720c4a.blank?vaa=1&amp;vcp=1&amp;vis=1&amp;pid=d5d32c522&amp;color=0,0,0&amp;vpa=38&amp;vtp=1&amp;vaab=1&amp;bbb=1"/>
          <p:cNvSpPr/>
          <p:nvPr/>
        </p:nvSpPr>
        <p:spPr>
          <a:xfrm>
            <a:off x="9392680" y="303736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碘液</a:t>
            </a:r>
            <a:endParaRPr lang="en-US" altLang="zh-CN" sz="2800" dirty="0"/>
          </a:p>
        </p:txBody>
      </p:sp>
      <p:sp>
        <p:nvSpPr>
          <p:cNvPr id="6" name="QB_6_AN.51_1#82d720c4a.blank?vaa=1&amp;vcp=1&amp;vis=1&amp;pid=d5d32c522&amp;color=0,0,0&amp;vpa=39&amp;vtp=1&amp;vaab=1&amp;bbb=1"/>
          <p:cNvSpPr/>
          <p:nvPr/>
        </p:nvSpPr>
        <p:spPr>
          <a:xfrm>
            <a:off x="3846312" y="3638159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生理盐水</a:t>
            </a:r>
            <a:endParaRPr lang="en-US" altLang="zh-CN" sz="2800" dirty="0"/>
          </a:p>
        </p:txBody>
      </p:sp>
      <p:sp>
        <p:nvSpPr>
          <p:cNvPr id="7" name="QB_6_AN.52_1#82d720c4a.blank?vaa=1&amp;vcp=1&amp;vis=1&amp;pid=d5d32c522&amp;color=0,0,0&amp;vpa=40&amp;vtp=1&amp;vaab=1&amp;bbb=1"/>
          <p:cNvSpPr/>
          <p:nvPr/>
        </p:nvSpPr>
        <p:spPr>
          <a:xfrm>
            <a:off x="10015802" y="364564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碘液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53_1#638e46c89?vaa=1&amp;vcp=1&amp;vis=1&amp;pid=d5d32c522&amp;color=0,0,0&amp;vtp=1&amp;vaab=1&amp;bt=1&amp;bbb=1&amp;hb=1"/>
          <p:cNvSpPr/>
          <p:nvPr/>
        </p:nvSpPr>
        <p:spPr>
          <a:xfrm>
            <a:off x="539496" y="63674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：是生物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的基本单位。除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外的绝大多数生物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都是由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构成的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6_AN.1_1#638e46c89.blank?vaa=1&amp;vcp=1&amp;vis=1&amp;pid=d5d32c522&amp;color=0,0,0&amp;vpa=41&amp;vtp=1&amp;vaab=1&amp;bbb=1"/>
          <p:cNvSpPr/>
          <p:nvPr/>
        </p:nvSpPr>
        <p:spPr>
          <a:xfrm>
            <a:off x="2950114" y="606266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结构和功能</a:t>
            </a:r>
            <a:endParaRPr lang="en-US" altLang="zh-CN" sz="2800" dirty="0"/>
          </a:p>
        </p:txBody>
      </p:sp>
      <p:sp>
        <p:nvSpPr>
          <p:cNvPr id="4" name="QO_6_AN.2_1#638e46c89.blank?vaa=1&amp;vcp=1&amp;vis=1&amp;pid=d5d32c522&amp;color=0,0,0&amp;vpa=42&amp;vtp=1&amp;vaab=1&amp;bbb=1"/>
          <p:cNvSpPr/>
          <p:nvPr/>
        </p:nvSpPr>
        <p:spPr>
          <a:xfrm>
            <a:off x="7572914" y="60626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病毒</a:t>
            </a:r>
            <a:endParaRPr lang="en-US" altLang="zh-CN" sz="2800" dirty="0"/>
          </a:p>
        </p:txBody>
      </p:sp>
      <p:sp>
        <p:nvSpPr>
          <p:cNvPr id="5" name="QO_6_AN.3_1#638e46c89.blank?vaa=1&amp;vcp=1&amp;vis=1&amp;pid=d5d32c522&amp;color=0,0,0&amp;vpa=43&amp;vtp=1&amp;vaab=1&amp;bbb=1"/>
          <p:cNvSpPr/>
          <p:nvPr/>
        </p:nvSpPr>
        <p:spPr>
          <a:xfrm>
            <a:off x="1616614" y="123301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</a:t>
            </a:r>
            <a:endParaRPr lang="en-US" altLang="zh-CN" sz="2800" dirty="0"/>
          </a:p>
        </p:txBody>
      </p:sp>
      <p:pic>
        <p:nvPicPr>
          <p:cNvPr id="6" name="QB_7_BD.57_1#3d2609cf5?htil=1&amp;vaa=1&amp;vcp=1&amp;vis=1&amp;pid=638e46c8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34081" y="1922113"/>
            <a:ext cx="6035040" cy="270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B_7_BD.57_2#3d2609cf5?htil=1&amp;sp=1&amp;vaa=1&amp;vcp=1&amp;vis=1&amp;pid=638e46c89&amp;color=0,0,0&amp;vtp=1&amp;vaab=1&amp;bbb=1&amp;hs=1"/>
          <p:cNvSpPr/>
          <p:nvPr/>
        </p:nvSpPr>
        <p:spPr>
          <a:xfrm>
            <a:off x="539496" y="1903825"/>
            <a:ext cx="49377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（1）细胞各结构的功能：</a:t>
            </a:r>
            <a:endParaRPr lang="en-US" altLang="zh-CN" sz="2800" dirty="0"/>
          </a:p>
        </p:txBody>
      </p:sp>
      <p:sp>
        <p:nvSpPr>
          <p:cNvPr id="8" name="QB_7_BD.57_3#3d2609cf5?htil=1&amp;vaa=1&amp;vcp=1&amp;vis=1&amp;pid=638e46c89&amp;color=0,0,0&amp;vtp=1&amp;vaab=1&amp;bbb=1&amp;hb=1&amp;hs=1"/>
          <p:cNvSpPr/>
          <p:nvPr/>
        </p:nvSpPr>
        <p:spPr>
          <a:xfrm>
            <a:off x="539496" y="2533300"/>
            <a:ext cx="49377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①细胞壁：最外层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，具有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植物、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、真菌的细胞都具有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物细胞没有。</a:t>
            </a:r>
            <a:endParaRPr lang="en-US" altLang="zh-CN" sz="2800" dirty="0"/>
          </a:p>
        </p:txBody>
      </p:sp>
      <p:sp>
        <p:nvSpPr>
          <p:cNvPr id="9" name="QB_7_AN.58_1#3d2609cf5.blank?vaa=1&amp;vcp=1&amp;vis=1&amp;pid=638e46c89&amp;color=0,0,0&amp;vpa=44&amp;vtp=1&amp;vaab=1&amp;bbb=1"/>
          <p:cNvSpPr/>
          <p:nvPr/>
        </p:nvSpPr>
        <p:spPr>
          <a:xfrm>
            <a:off x="549815" y="315052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支持</a:t>
            </a:r>
            <a:endParaRPr lang="en-US" altLang="zh-CN" sz="2800" dirty="0"/>
          </a:p>
        </p:txBody>
      </p:sp>
      <p:sp>
        <p:nvSpPr>
          <p:cNvPr id="10" name="QB_7_AN.59_1#3d2609cf5.blank?vaa=1&amp;vcp=1&amp;vis=1&amp;pid=638e46c89&amp;color=0,0,0&amp;vpa=45&amp;vtp=1&amp;vaab=1&amp;bbb=1"/>
          <p:cNvSpPr/>
          <p:nvPr/>
        </p:nvSpPr>
        <p:spPr>
          <a:xfrm>
            <a:off x="1972214" y="315052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保护</a:t>
            </a:r>
            <a:endParaRPr lang="en-US" altLang="zh-CN" sz="2800" dirty="0"/>
          </a:p>
        </p:txBody>
      </p:sp>
      <p:sp>
        <p:nvSpPr>
          <p:cNvPr id="11" name="QB_7_AN.60_1#3d2609cf5.blank?vaa=1&amp;vcp=1&amp;vis=1&amp;pid=638e46c89&amp;color=0,0,0&amp;vpa=46&amp;vtp=1&amp;vaab=1&amp;bbb=1"/>
          <p:cNvSpPr/>
          <p:nvPr/>
        </p:nvSpPr>
        <p:spPr>
          <a:xfrm>
            <a:off x="4817015" y="4990052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控制物质进出</a:t>
            </a:r>
            <a:endParaRPr lang="en-US" altLang="zh-CN" sz="2800" dirty="0"/>
          </a:p>
        </p:txBody>
      </p:sp>
      <p:sp>
        <p:nvSpPr>
          <p:cNvPr id="12" name="QB_7_BD.57_3#3d2609cf5?htil=1&amp;vaa=1&amp;vcp=1&amp;vis=1&amp;pid=638e46c89&amp;color=0,0,0&amp;vtp=1&amp;vaab=1&amp;bbb=1&amp;hb=1&amp;hs=1">
            <a:extLst>
              <a:ext uri="{FF2B5EF4-FFF2-40B4-BE49-F238E27FC236}">
                <a16:creationId xmlns:a16="http://schemas.microsoft.com/office/drawing/2014/main" id="{717E7A0E-9F19-74BD-EC94-2BCFBF75FB7A}"/>
              </a:ext>
            </a:extLst>
          </p:cNvPr>
          <p:cNvSpPr/>
          <p:nvPr/>
        </p:nvSpPr>
        <p:spPr>
          <a:xfrm>
            <a:off x="539496" y="5020532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：具有保护和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的作用，很薄而且紧贴细胞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壁内侧，光学显微镜下不易看清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61_1#3d2609cf5?vaa=1&amp;vcp=1&amp;vis=1&amp;pid=638e46c89&amp;color=0,0,0&amp;vtp=1&amp;vaab=1&amp;bt=1&amp;bbb=1&amp;hb=1"/>
          <p:cNvSpPr/>
          <p:nvPr/>
        </p:nvSpPr>
        <p:spPr>
          <a:xfrm>
            <a:off x="539496" y="55778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③细胞质：细胞膜以内、细胞核以外的部分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，内有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等细胞器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62_1#3d2609cf5.blank?vaa=1&amp;vcp=1&amp;vis=1&amp;pid=638e46c89&amp;color=0,0,0&amp;vpa=47&amp;vtp=1&amp;vaab=1&amp;bbb=1&amp;hb=1"/>
          <p:cNvSpPr/>
          <p:nvPr/>
        </p:nvSpPr>
        <p:spPr>
          <a:xfrm>
            <a:off x="539496" y="527304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叶绿体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液泡、线粒体</a:t>
            </a:r>
            <a:endParaRPr lang="en-US" altLang="zh-CN" sz="2800" dirty="0"/>
          </a:p>
        </p:txBody>
      </p:sp>
      <p:pic>
        <p:nvPicPr>
          <p:cNvPr id="4" name="QB_7_BD.61_2#3d2609cf5?vaa=1&amp;vcp=1&amp;vis=1&amp;pid=638e46c8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2696" y="1886585"/>
            <a:ext cx="5632704" cy="2496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7_BD.61_3#3d2609cf5?vaa=1&amp;vcp=1&amp;vis=1&amp;pid=638e46c89&amp;color=0,0,0&amp;vtp=1&amp;vaab=1&amp;bbb=1&amp;hb=1"/>
          <p:cNvSpPr/>
          <p:nvPr/>
        </p:nvSpPr>
        <p:spPr>
          <a:xfrm>
            <a:off x="539496" y="4515485"/>
            <a:ext cx="1136347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细胞核：细胞的</a:t>
            </a:r>
            <a:r>
              <a:rPr lang="en-US" altLang="zh-CN" sz="2800" i="0" dirty="0">
                <a:solidFill>
                  <a:srgbClr val="000000"/>
                </a:solidFill>
                <a:latin typeface="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中心和</a:t>
            </a:r>
            <a:r>
              <a:rPr lang="en-US" altLang="zh-CN" sz="2800" i="0" dirty="0">
                <a:solidFill>
                  <a:srgbClr val="000000"/>
                </a:solidFill>
                <a:latin typeface="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库，颜色较深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并不是所有细胞都有细胞核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如原核生物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人体</a:t>
            </a:r>
            <a:r>
              <a:rPr lang="en-US" altLang="zh-CN" sz="2800" i="0" dirty="0">
                <a:solidFill>
                  <a:srgbClr val="000000"/>
                </a:solidFill>
                <a:latin typeface="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胞和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血小板没有细胞核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B_7_AN.63_1#3d2609cf5.blank?vaa=1&amp;vcp=1&amp;vis=1&amp;pid=638e46c89&amp;color=0,0,0&amp;vpa=48&amp;vtp=1&amp;vaab=1&amp;bbb=1"/>
          <p:cNvSpPr/>
          <p:nvPr/>
        </p:nvSpPr>
        <p:spPr>
          <a:xfrm>
            <a:off x="4105815" y="448500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控制</a:t>
            </a:r>
            <a:endParaRPr lang="en-US" altLang="zh-CN" sz="2800" dirty="0"/>
          </a:p>
        </p:txBody>
      </p:sp>
      <p:sp>
        <p:nvSpPr>
          <p:cNvPr id="7" name="QB_7_AN.64_1#3d2609cf5.blank?vaa=1&amp;vcp=1&amp;vis=1&amp;pid=638e46c89&amp;color=0,0,0&amp;vpa=49&amp;vtp=1&amp;vaab=1&amp;bbb=1"/>
          <p:cNvSpPr/>
          <p:nvPr/>
        </p:nvSpPr>
        <p:spPr>
          <a:xfrm>
            <a:off x="6239415" y="448500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遗传信息</a:t>
            </a:r>
            <a:endParaRPr lang="en-US" altLang="zh-CN" sz="2800" dirty="0"/>
          </a:p>
        </p:txBody>
      </p:sp>
      <p:sp>
        <p:nvSpPr>
          <p:cNvPr id="8" name="QB_7_AN.65_1#3d2609cf5.blank?vaa=1&amp;vcp=1&amp;vis=1&amp;pid=638e46c89&amp;color=0,0,0&amp;vpa=50&amp;vtp=1&amp;vaab=1&amp;bbb=1"/>
          <p:cNvSpPr/>
          <p:nvPr/>
        </p:nvSpPr>
        <p:spPr>
          <a:xfrm>
            <a:off x="8119015" y="5132705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成熟红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7" grpId="0" build="p" animBg="1"/>
      <p:bldP spid="8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66_1#3d2609cf5?vaa=1&amp;vcp=1&amp;vis=1&amp;pid=638e46c89&amp;color=0,0,0&amp;vtp=1&amp;vaab=1&amp;bt=1&amp;bbb=1&amp;hb=1"/>
          <p:cNvSpPr/>
          <p:nvPr/>
        </p:nvSpPr>
        <p:spPr>
          <a:xfrm>
            <a:off x="539496" y="123164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⑤叶绿体：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植物细胞特有，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作用的场所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并不是所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有的植物细胞都有叶绿体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植物体中只有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的细胞内含有叶绿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如根尖细胞和叶表皮细胞没有叶绿体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B_7_AN.67_1#3d2609cf5.blank?vaa=1&amp;vcp=1&amp;vis=1&amp;pid=638e46c89&amp;color=0,0,0&amp;vpa=51&amp;vtp=1&amp;vaab=1&amp;bbb=1"/>
          <p:cNvSpPr/>
          <p:nvPr/>
        </p:nvSpPr>
        <p:spPr>
          <a:xfrm>
            <a:off x="5528215" y="120116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光合</a:t>
            </a:r>
            <a:endParaRPr lang="en-US" altLang="zh-CN" sz="2800" dirty="0"/>
          </a:p>
        </p:txBody>
      </p:sp>
      <p:sp>
        <p:nvSpPr>
          <p:cNvPr id="4" name="QB_7_AN.69_1#3d2609cf5.blank?vaa=1&amp;vcp=1&amp;vis=1&amp;pid=638e46c89&amp;color=0,0,0&amp;vpa=52&amp;vtp=1&amp;vaab=1&amp;bbb=1"/>
          <p:cNvSpPr/>
          <p:nvPr/>
        </p:nvSpPr>
        <p:spPr>
          <a:xfrm>
            <a:off x="6950614" y="1848866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绿色部分</a:t>
            </a:r>
            <a:endParaRPr lang="en-US" altLang="zh-CN" sz="2800" dirty="0"/>
          </a:p>
        </p:txBody>
      </p:sp>
      <p:pic>
        <p:nvPicPr>
          <p:cNvPr id="5" name="QB_7_BD.68_1#3d2609cf5?vaa=1&amp;vcp=1&amp;vis=1&amp;pid=638e46c8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7560" y="3213862"/>
            <a:ext cx="5522976" cy="2450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68_2#3d2609cf5?vaa=1&amp;vcp=1&amp;vis=1&amp;pid=638e46c89&amp;color=0,0,0&amp;vtp=1&amp;vaab=1&amp;bbb=1&amp;hb=1">
            <a:extLst>
              <a:ext uri="{FF2B5EF4-FFF2-40B4-BE49-F238E27FC236}">
                <a16:creationId xmlns:a16="http://schemas.microsoft.com/office/drawing/2014/main" id="{39443E73-F487-3431-CDEF-2BB5A2DFA6A3}"/>
              </a:ext>
            </a:extLst>
          </p:cNvPr>
          <p:cNvSpPr/>
          <p:nvPr/>
        </p:nvSpPr>
        <p:spPr>
          <a:xfrm>
            <a:off x="541020" y="68584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⑥液泡：液泡内的细胞液中溶解着多种物质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，如含酸甜苦辣等味道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的物质。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细胞没有液泡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线粒体：绝大多数细胞都有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作用的场所，可分解有机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，释放能量。</a:t>
            </a:r>
            <a:endParaRPr lang="en-US" altLang="zh-CN" sz="2800" dirty="0"/>
          </a:p>
        </p:txBody>
      </p:sp>
      <p:sp>
        <p:nvSpPr>
          <p:cNvPr id="3" name="QB_7_AN.70_1#3d2609cf5.blank?vaa=1&amp;vcp=1&amp;vis=1&amp;pid=638e46c89&amp;color=0,0,0&amp;vpa=53&amp;vtp=1&amp;vaab=1&amp;bbb=1">
            <a:extLst>
              <a:ext uri="{FF2B5EF4-FFF2-40B4-BE49-F238E27FC236}">
                <a16:creationId xmlns:a16="http://schemas.microsoft.com/office/drawing/2014/main" id="{349E8D2B-A0EB-9097-02D6-5EC1E24DAB95}"/>
              </a:ext>
            </a:extLst>
          </p:cNvPr>
          <p:cNvSpPr/>
          <p:nvPr/>
        </p:nvSpPr>
        <p:spPr>
          <a:xfrm>
            <a:off x="1973738" y="1303068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</a:t>
            </a:r>
            <a:endParaRPr lang="en-US" altLang="zh-CN" sz="2800" dirty="0"/>
          </a:p>
        </p:txBody>
      </p:sp>
      <p:sp>
        <p:nvSpPr>
          <p:cNvPr id="4" name="QB_7_AN.71_1#3d2609cf5.blank?vaa=1&amp;vcp=1&amp;vis=1&amp;pid=638e46c89&amp;color=0,0,0&amp;vpa=54&amp;vtp=1&amp;vaab=1&amp;bbb=1">
            <a:extLst>
              <a:ext uri="{FF2B5EF4-FFF2-40B4-BE49-F238E27FC236}">
                <a16:creationId xmlns:a16="http://schemas.microsoft.com/office/drawing/2014/main" id="{796A53E2-B6CF-4E59-D61A-6CF04BD510F4}"/>
              </a:ext>
            </a:extLst>
          </p:cNvPr>
          <p:cNvSpPr/>
          <p:nvPr/>
        </p:nvSpPr>
        <p:spPr>
          <a:xfrm>
            <a:off x="6596538" y="1950768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呼吸</a:t>
            </a:r>
            <a:endParaRPr lang="en-US" altLang="zh-CN" sz="2800" dirty="0"/>
          </a:p>
        </p:txBody>
      </p:sp>
      <p:sp>
        <p:nvSpPr>
          <p:cNvPr id="5" name="QB_7_BD.72_1#1f0151333?vaa=1&amp;vcp=1&amp;vis=1&amp;pid=638e46c89&amp;color=0,0,0&amp;vtp=1&amp;vaab=1&amp;bt=1&amp;bbb=1&amp;hb=1"/>
          <p:cNvSpPr/>
          <p:nvPr/>
        </p:nvSpPr>
        <p:spPr>
          <a:xfrm>
            <a:off x="539496" y="348594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（2）细胞的生活需要物质和能量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，活细胞的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可以控制物质的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进出，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是能量转换器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7_AN.73_1#1f0151333.blank?vaa=1&amp;vcp=1&amp;vis=1&amp;pid=638e46c89&amp;color=0,0,0&amp;vpa=55&amp;vtp=1&amp;vaab=1&amp;bbb=1"/>
          <p:cNvSpPr/>
          <p:nvPr/>
        </p:nvSpPr>
        <p:spPr>
          <a:xfrm>
            <a:off x="7484014" y="3455466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细胞膜</a:t>
            </a:r>
            <a:endParaRPr lang="en-US" altLang="zh-CN" sz="2800" dirty="0"/>
          </a:p>
        </p:txBody>
      </p:sp>
      <p:sp>
        <p:nvSpPr>
          <p:cNvPr id="7" name="QB_7_AN.74_1#1f0151333.blank?vaa=1&amp;vcp=1&amp;vis=1&amp;pid=638e46c89&amp;color=0,0,0&amp;vpa=56&amp;vtp=1&amp;vaab=1&amp;bbb=1"/>
          <p:cNvSpPr/>
          <p:nvPr/>
        </p:nvSpPr>
        <p:spPr>
          <a:xfrm>
            <a:off x="1616614" y="4082211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叶绿体</a:t>
            </a:r>
            <a:endParaRPr lang="en-US" altLang="zh-CN" sz="2800" dirty="0"/>
          </a:p>
        </p:txBody>
      </p:sp>
      <p:sp>
        <p:nvSpPr>
          <p:cNvPr id="8" name="QB_7_AN.75_1#1f0151333.blank?vaa=1&amp;vcp=1&amp;vis=1&amp;pid=638e46c89&amp;color=0,0,0&amp;vpa=57&amp;vtp=1&amp;vaab=1&amp;bbb=1"/>
          <p:cNvSpPr/>
          <p:nvPr/>
        </p:nvSpPr>
        <p:spPr>
          <a:xfrm>
            <a:off x="3394615" y="4082211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线粒体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86053342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8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76_1#0a59b46e9?vaa=1&amp;vcp=1&amp;vis=1&amp;pid=d5d32c522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细胞分裂与细胞生长：生物体由小长大，与细胞的分裂和生长有关。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BD.77_1#afffd3fb4?sp=1&amp;vaa=1&amp;vcp=1&amp;vis=1&amp;pid=0a59b46e9&amp;color=0,0,0&amp;vtp=1&amp;vaab=1&amp;bbb=1&amp;hb=1"/>
              <p:cNvSpPr/>
              <p:nvPr/>
            </p:nvSpPr>
            <p:spPr>
              <a:xfrm>
                <a:off x="555262" y="1213629"/>
                <a:ext cx="11109960" cy="4750916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（1）细胞分裂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：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细胞分裂就是一个细胞分成两个细胞，结果是细胞的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数目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SimSun" pitchFamily="34" charset="-120"/>
                  </a:rPr>
                  <a:t>______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分裂规律：一个细胞分裂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次，产生的细胞数是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SimSun" pitchFamily="34" charset="-120"/>
                  </a:rPr>
                  <a:t>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分裂过程：染色体进行复制均分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，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SimSun" pitchFamily="34" charset="-120"/>
                  </a:rPr>
                  <a:t>__________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最先分成两份，然后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_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SimSun" pitchFamily="34" charset="-120"/>
                  </a:rPr>
                  <a:t>_______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分成两份，最后是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从中部凹陷，缢裂为两个细胞（植物细胞形成新的细胞膜和细胞壁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）。</a:t>
                </a:r>
                <a:endPara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分裂结果：形成的两个新细胞的染色体形态和数目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新细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胞与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原细胞的染色体形态和数目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3" name="QB_7_BD.77_1#afffd3fb4?sp=1&amp;vaa=1&amp;vcp=1&amp;vis=1&amp;pid=0a59b46e9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5262" y="1213629"/>
                <a:ext cx="11109960" cy="4750916"/>
              </a:xfrm>
              <a:prstGeom prst="rect">
                <a:avLst/>
              </a:prstGeom>
              <a:blipFill>
                <a:blip r:embed="rId3"/>
                <a:stretch>
                  <a:fillRect l="-1920" t="-642" r="-878" b="-385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AN.78_1#afffd3fb4.blank?vaa=1&amp;vcp=1&amp;vis=1&amp;pid=0a59b46e9&amp;color=0,0,0&amp;vpa=58&amp;vtp=1&amp;vaab=1&amp;bbb=1"/>
          <p:cNvSpPr/>
          <p:nvPr/>
        </p:nvSpPr>
        <p:spPr>
          <a:xfrm>
            <a:off x="1614863" y="173057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增多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79_1#afffd3fb4.blank?vaa=1&amp;vcp=1&amp;vis=1&amp;pid=0a59b46e9&amp;color=0,0,0&amp;vpa=59&amp;vtp=1&amp;vaab=1&amp;bbb=1"/>
              <p:cNvSpPr/>
              <p:nvPr/>
            </p:nvSpPr>
            <p:spPr>
              <a:xfrm>
                <a:off x="8365553" y="2547565"/>
                <a:ext cx="565277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79_1#afffd3fb4.blank?vaa=1&amp;vcp=1&amp;vis=1&amp;pid=0a59b46e9&amp;color=0,0,0&amp;vpa=5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5553" y="2547565"/>
                <a:ext cx="565277" cy="40284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7_AN.80_1#afffd3fb4.blank?vaa=1&amp;vcp=1&amp;vis=1&amp;pid=0a59b46e9&amp;color=0,0,0&amp;vpa=60&amp;vtp=1&amp;vaab=1&amp;bbb=1"/>
          <p:cNvSpPr/>
          <p:nvPr/>
        </p:nvSpPr>
        <p:spPr>
          <a:xfrm>
            <a:off x="6421594" y="2986616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细胞核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7_AN.81_1#afffd3fb4.blank?vaa=1&amp;vcp=1&amp;vis=1&amp;pid=0a59b46e9&amp;color=0,0,0&amp;vpa=61&amp;vtp=1&amp;vaab=1&amp;bbb=1"/>
          <p:cNvSpPr/>
          <p:nvPr/>
        </p:nvSpPr>
        <p:spPr>
          <a:xfrm>
            <a:off x="621348" y="3530497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细胞质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B_7_AN.82_1#afffd3fb4.blank?vaa=1&amp;vcp=1&amp;vis=1&amp;pid=0a59b46e9&amp;color=0,0,0&amp;vpa=62&amp;vtp=1&amp;vaab=1&amp;bbb=1"/>
          <p:cNvSpPr/>
          <p:nvPr/>
        </p:nvSpPr>
        <p:spPr>
          <a:xfrm>
            <a:off x="4832781" y="3562028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细胞膜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9" name="QB_7_AN.83_1#afffd3fb4.blank?vaa=1&amp;vcp=1&amp;vis=1&amp;pid=0a59b46e9&amp;color=0,0,0&amp;vpa=63&amp;vtp=1&amp;vaab=1&amp;bbb=1"/>
          <p:cNvSpPr/>
          <p:nvPr/>
        </p:nvSpPr>
        <p:spPr>
          <a:xfrm>
            <a:off x="8663957" y="477675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相同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0" name="QB_7_AN.84_1#afffd3fb4.blank?vaa=1&amp;vcp=1&amp;vis=1&amp;pid=0a59b46e9&amp;color=0,0,0&amp;vpa=64&amp;vtp=1&amp;vaab=1&amp;bbb=1"/>
          <p:cNvSpPr/>
          <p:nvPr/>
        </p:nvSpPr>
        <p:spPr>
          <a:xfrm>
            <a:off x="4932403" y="5346457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也相同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1ecd7ee21.fixed?vcp=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1_BD#1ecd7ee21.fixed?vcp=1&amp;color=0,0,0&amp;vtp=1&amp;vaab=1&amp;bbb=1"/>
          <p:cNvSpPr/>
          <p:nvPr/>
        </p:nvSpPr>
        <p:spPr>
          <a:xfrm>
            <a:off x="265176" y="29900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中考基础过关</a:t>
            </a:r>
            <a:endParaRPr lang="en-US" altLang="zh-CN" sz="44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233FD64-856F-C3CC-AB16-2144A5B398E9}"/>
              </a:ext>
            </a:extLst>
          </p:cNvPr>
          <p:cNvSpPr txBox="1"/>
          <p:nvPr/>
        </p:nvSpPr>
        <p:spPr>
          <a:xfrm>
            <a:off x="1765081" y="3822192"/>
            <a:ext cx="858563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</a:rPr>
              <a:t>第二单元 生物体的结构层次</a:t>
            </a:r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85_1#e6c13b536?sp=1&amp;vaa=1&amp;vcp=1&amp;vis=1&amp;pid=0a59b46e9&amp;color=0,0,0&amp;vtp=1&amp;vaab=1&amp;bt=1&amp;bbb=1&amp;hb=1"/>
          <p:cNvSpPr/>
          <p:nvPr/>
        </p:nvSpPr>
        <p:spPr>
          <a:xfrm>
            <a:off x="539496" y="21980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（2）细胞生长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：细胞不断从周围环境中吸收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，并转变为自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身的物质，结果细胞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由小变大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细胞生长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使细胞体积无限增大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使染色体的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数量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形态和遗传物质发生改变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86_1#e6c13b536.blank?vaa=1&amp;vcp=1&amp;vis=1&amp;pid=0a59b46e9&amp;color=0,0,0&amp;vpa=65&amp;vtp=1&amp;vaab=1&amp;bbb=1"/>
          <p:cNvSpPr/>
          <p:nvPr/>
        </p:nvSpPr>
        <p:spPr>
          <a:xfrm>
            <a:off x="7484014" y="216760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营养物质</a:t>
            </a:r>
            <a:endParaRPr lang="en-US" altLang="zh-CN" sz="2800" dirty="0"/>
          </a:p>
        </p:txBody>
      </p:sp>
      <p:sp>
        <p:nvSpPr>
          <p:cNvPr id="4" name="QB_7_AN.87_1#e6c13b536.blank?vaa=1&amp;vcp=1&amp;vis=1&amp;pid=0a59b46e9&amp;color=0,0,0&amp;vpa=66&amp;vtp=1&amp;vaab=1&amp;bbb=1"/>
          <p:cNvSpPr/>
          <p:nvPr/>
        </p:nvSpPr>
        <p:spPr>
          <a:xfrm>
            <a:off x="3750215" y="281530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体积</a:t>
            </a:r>
            <a:endParaRPr lang="en-US" altLang="zh-CN" sz="2800" dirty="0"/>
          </a:p>
        </p:txBody>
      </p:sp>
      <p:sp>
        <p:nvSpPr>
          <p:cNvPr id="5" name="QB_7_AN.88_1#e6c13b536.blank?vaa=1&amp;vcp=1&amp;vis=1&amp;pid=0a59b46e9&amp;color=0,0,0&amp;vpa=67&amp;vtp=1&amp;vaab=1&amp;bbb=1"/>
          <p:cNvSpPr/>
          <p:nvPr/>
        </p:nvSpPr>
        <p:spPr>
          <a:xfrm>
            <a:off x="3754977" y="346300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不能</a:t>
            </a:r>
            <a:endParaRPr lang="en-US" altLang="zh-CN" sz="2800" dirty="0"/>
          </a:p>
        </p:txBody>
      </p:sp>
      <p:sp>
        <p:nvSpPr>
          <p:cNvPr id="6" name="QB_7_AN.89_1#e6c13b536.blank?vaa=1&amp;vcp=1&amp;vis=1&amp;pid=0a59b46e9&amp;color=0,0,0&amp;vpa=68&amp;vtp=1&amp;vaab=1&amp;bbb=1"/>
          <p:cNvSpPr/>
          <p:nvPr/>
        </p:nvSpPr>
        <p:spPr>
          <a:xfrm>
            <a:off x="8733378" y="346300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90_1#29100d0d3?vaa=1&amp;vcp=1&amp;vis=1&amp;pid=d5d32c522&amp;color=0,0,0&amp;vtp=1&amp;vaab=1&amp;bt=1&amp;bbb=1"/>
          <p:cNvSpPr/>
          <p:nvPr/>
        </p:nvSpPr>
        <p:spPr>
          <a:xfrm>
            <a:off x="539496" y="125498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细胞分化形成不同的组织。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BD.91_1#804858d6c?sp=1&amp;vaa=1&amp;vcp=1&amp;vis=1&amp;pid=29100d0d3&amp;color=0,0,0&amp;vtp=1&amp;vaab=1&amp;bbb=1&amp;hb=1"/>
              <p:cNvSpPr/>
              <p:nvPr/>
            </p:nvSpPr>
            <p:spPr>
              <a:xfrm>
                <a:off x="539496" y="1809591"/>
                <a:ext cx="11109960" cy="37921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（1）细胞分化（形成组织）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个体发育中，一个或一种细胞通过分裂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产生的后代，在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上发生差异性的变化，此过程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叫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经细胞分化形成的各种各样的细胞各自聚集在一起才能行使其功能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这些形态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结构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功能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的细胞聚集起来所形成的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细胞群叫作组织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7_BD.91_1#804858d6c?sp=1&amp;vaa=1&amp;vcp=1&amp;vis=1&amp;pid=29100d0d3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09591"/>
                <a:ext cx="11109960" cy="3792157"/>
              </a:xfrm>
              <a:prstGeom prst="rect">
                <a:avLst/>
              </a:prstGeom>
              <a:blipFill>
                <a:blip r:embed="rId3"/>
                <a:stretch>
                  <a:fillRect l="-1976" r="-4116" b="-498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AN.92_1#804858d6c.blank?vaa=1&amp;vcp=1&amp;vis=1&amp;pid=29100d0d3&amp;color=0,0,0&amp;vpa=69&amp;vtp=1&amp;vaab=1&amp;bbb=1"/>
          <p:cNvSpPr/>
          <p:nvPr/>
        </p:nvSpPr>
        <p:spPr>
          <a:xfrm>
            <a:off x="3039014" y="242681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形态</a:t>
            </a:r>
            <a:endParaRPr lang="en-US" altLang="zh-CN" sz="2800" dirty="0"/>
          </a:p>
        </p:txBody>
      </p:sp>
      <p:sp>
        <p:nvSpPr>
          <p:cNvPr id="5" name="QB_7_AN.93_1#804858d6c.blank?vaa=1&amp;vcp=1&amp;vis=1&amp;pid=29100d0d3&amp;color=0,0,0&amp;vpa=70&amp;vtp=1&amp;vaab=1&amp;bbb=1"/>
          <p:cNvSpPr/>
          <p:nvPr/>
        </p:nvSpPr>
        <p:spPr>
          <a:xfrm>
            <a:off x="4461415" y="242681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结构</a:t>
            </a:r>
            <a:endParaRPr lang="en-US" altLang="zh-CN" sz="2800" dirty="0"/>
          </a:p>
        </p:txBody>
      </p:sp>
      <p:sp>
        <p:nvSpPr>
          <p:cNvPr id="6" name="QB_7_AN.94_1#804858d6c.blank?vaa=1&amp;vcp=1&amp;vis=1&amp;pid=29100d0d3&amp;color=0,0,0&amp;vpa=71&amp;vtp=1&amp;vaab=1&amp;bbb=1"/>
          <p:cNvSpPr/>
          <p:nvPr/>
        </p:nvSpPr>
        <p:spPr>
          <a:xfrm>
            <a:off x="5883815" y="242681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功能</a:t>
            </a:r>
            <a:endParaRPr lang="en-US" altLang="zh-CN" sz="2800" dirty="0"/>
          </a:p>
        </p:txBody>
      </p:sp>
      <p:sp>
        <p:nvSpPr>
          <p:cNvPr id="7" name="QB_7_AN.95_1#804858d6c.blank?vaa=1&amp;vcp=1&amp;vis=1&amp;pid=29100d0d3&amp;color=0,0,0&amp;vpa=72&amp;vtp=1&amp;vaab=1&amp;bbb=1"/>
          <p:cNvSpPr/>
          <p:nvPr/>
        </p:nvSpPr>
        <p:spPr>
          <a:xfrm>
            <a:off x="905415" y="3074511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细胞分化</a:t>
            </a:r>
            <a:endParaRPr lang="en-US" altLang="zh-CN" sz="2800" dirty="0"/>
          </a:p>
        </p:txBody>
      </p:sp>
      <p:sp>
        <p:nvSpPr>
          <p:cNvPr id="8" name="QB_7_AN.96_1#804858d6c.blank?vaa=1&amp;vcp=1&amp;vis=1&amp;pid=29100d0d3&amp;color=0,0,0&amp;vpa=73&amp;vtp=1&amp;vaab=1&amp;bbb=1"/>
          <p:cNvSpPr/>
          <p:nvPr/>
        </p:nvSpPr>
        <p:spPr>
          <a:xfrm>
            <a:off x="1972214" y="436991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相似</a:t>
            </a:r>
            <a:endParaRPr lang="en-US" altLang="zh-CN" sz="2800" dirty="0"/>
          </a:p>
        </p:txBody>
      </p:sp>
      <p:sp>
        <p:nvSpPr>
          <p:cNvPr id="9" name="QB_7_AN.97_1#804858d6c.blank?vaa=1&amp;vcp=1&amp;vis=1&amp;pid=29100d0d3&amp;color=0,0,0&amp;vpa=74&amp;vtp=1&amp;vaab=1&amp;bbb=1"/>
          <p:cNvSpPr/>
          <p:nvPr/>
        </p:nvSpPr>
        <p:spPr>
          <a:xfrm>
            <a:off x="4105815" y="436991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相同</a:t>
            </a:r>
            <a:endParaRPr lang="en-US" altLang="zh-CN" sz="2800" dirty="0"/>
          </a:p>
        </p:txBody>
      </p:sp>
      <p:sp>
        <p:nvSpPr>
          <p:cNvPr id="10" name="QB_7_AN.98_1#804858d6c.blank?vaa=1&amp;vcp=1&amp;vis=1&amp;pid=29100d0d3&amp;color=0,0,0&amp;vpa=75&amp;vtp=1&amp;vaab=1&amp;bbb=1"/>
          <p:cNvSpPr/>
          <p:nvPr/>
        </p:nvSpPr>
        <p:spPr>
          <a:xfrm>
            <a:off x="6239415" y="4369911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也相同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99_1#aa9e797a8?sp=1&amp;vaa=1&amp;vcp=1&amp;vis=1&amp;pid=29100d0d3&amp;color=0,0,0&amp;vtp=1&amp;vaab=1&amp;bt=1&amp;bbb=1"/>
          <p:cNvSpPr/>
          <p:nvPr/>
        </p:nvSpPr>
        <p:spPr>
          <a:xfrm>
            <a:off x="539496" y="89017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（2）动物体基本组织的比较。</a:t>
            </a:r>
            <a:endParaRPr lang="en-US" altLang="zh-CN" sz="2800" dirty="0"/>
          </a:p>
        </p:txBody>
      </p:sp>
      <p:graphicFrame>
        <p:nvGraphicFramePr>
          <p:cNvPr id="26" name="QB_7_BD.99_2#aa9e797a8?colgroup=3,6,6,5,6&amp;vaa=1&amp;vcp=1&amp;vis=1&amp;pid=29100d0d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5321241"/>
              </p:ext>
            </p:extLst>
          </p:nvPr>
        </p:nvGraphicFramePr>
        <p:xfrm>
          <a:off x="539496" y="1571783"/>
          <a:ext cx="11073384" cy="3891472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511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51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511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上皮组织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结缔组织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肌肉组织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神经组织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主要结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构特征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细胞排列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胞间质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细胞排列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胞间质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主要由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⑤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构成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主要由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构成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⑦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⑧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支持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保护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营养等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接受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⑩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产生和传导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⑪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7_AN.100_1#aa9e797a8.blank?vaa=1&amp;vcp=1&amp;vis=1&amp;pid=29100d0d3&amp;color=0,0,0&amp;vpa=76&amp;vtp=1&amp;vaab=1&amp;bbb=1"/>
          <p:cNvSpPr/>
          <p:nvPr/>
        </p:nvSpPr>
        <p:spPr>
          <a:xfrm>
            <a:off x="2294150" y="2674712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紧密</a:t>
            </a:r>
            <a:endParaRPr lang="en-US" altLang="zh-CN" sz="2800" dirty="0"/>
          </a:p>
        </p:txBody>
      </p:sp>
      <p:sp>
        <p:nvSpPr>
          <p:cNvPr id="5" name="QB_7_AN.101_1#aa9e797a8.blank?vaa=1&amp;vcp=1&amp;vis=1&amp;pid=29100d0d3&amp;color=0,0,0&amp;vpa=77&amp;vtp=1&amp;vaab=1"/>
          <p:cNvSpPr/>
          <p:nvPr/>
        </p:nvSpPr>
        <p:spPr>
          <a:xfrm>
            <a:off x="3440356" y="3212655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少</a:t>
            </a:r>
            <a:endParaRPr lang="en-US" altLang="zh-CN" sz="2800" dirty="0"/>
          </a:p>
        </p:txBody>
      </p:sp>
      <p:sp>
        <p:nvSpPr>
          <p:cNvPr id="6" name="QB_7_AN.102_1#aa9e797a8.blank?vaa=1&amp;vcp=1&amp;vis=1&amp;pid=29100d0d3&amp;color=0,0,0&amp;vpa=78&amp;vtp=1&amp;vaab=1&amp;bbb=1"/>
          <p:cNvSpPr/>
          <p:nvPr/>
        </p:nvSpPr>
        <p:spPr>
          <a:xfrm>
            <a:off x="4845326" y="2638012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疏松</a:t>
            </a:r>
            <a:endParaRPr lang="en-US" altLang="zh-CN" sz="2800" dirty="0"/>
          </a:p>
        </p:txBody>
      </p:sp>
      <p:sp>
        <p:nvSpPr>
          <p:cNvPr id="7" name="QB_7_AN.103_1#aa9e797a8.blank?vaa=1&amp;vcp=1&amp;vis=1&amp;pid=29100d0d3&amp;color=0,0,0&amp;vpa=79&amp;vtp=1&amp;vaab=1&amp;bbb=1"/>
          <p:cNvSpPr/>
          <p:nvPr/>
        </p:nvSpPr>
        <p:spPr>
          <a:xfrm>
            <a:off x="5826804" y="3212655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发达</a:t>
            </a:r>
            <a:endParaRPr lang="en-US" altLang="zh-CN" sz="2800" dirty="0"/>
          </a:p>
        </p:txBody>
      </p:sp>
      <p:sp>
        <p:nvSpPr>
          <p:cNvPr id="8" name="QB_7_AN.104_1#aa9e797a8.blank?vaa=1&amp;vcp=1&amp;vis=1&amp;pid=29100d0d3&amp;color=0,0,0&amp;vpa=80&amp;vtp=1&amp;vaab=1&amp;bbb=1"/>
          <p:cNvSpPr/>
          <p:nvPr/>
        </p:nvSpPr>
        <p:spPr>
          <a:xfrm>
            <a:off x="7470131" y="2643256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肌细胞</a:t>
            </a:r>
            <a:endParaRPr lang="en-US" altLang="zh-CN" sz="2800" dirty="0"/>
          </a:p>
        </p:txBody>
      </p:sp>
      <p:sp>
        <p:nvSpPr>
          <p:cNvPr id="9" name="QB_7_AN.105_1#aa9e797a8.blank?vaa=1&amp;vcp=1&amp;vis=1&amp;pid=29100d0d3&amp;color=0,0,0&amp;vpa=81&amp;vtp=1&amp;vaab=1&amp;bbb=1&amp;hb=1"/>
          <p:cNvSpPr/>
          <p:nvPr/>
        </p:nvSpPr>
        <p:spPr>
          <a:xfrm>
            <a:off x="9165236" y="2372786"/>
            <a:ext cx="2424176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神经细胞</a:t>
            </a:r>
            <a:endParaRPr lang="en-US" altLang="zh-CN" sz="2800" dirty="0"/>
          </a:p>
        </p:txBody>
      </p:sp>
      <p:sp>
        <p:nvSpPr>
          <p:cNvPr id="10" name="QB_7_AN.106_1#aa9e797a8.blank?vaa=1&amp;vcp=1&amp;vis=1&amp;pid=29100d0d3&amp;color=0,0,0&amp;vpa=82&amp;vtp=1&amp;vaab=1&amp;bbb=1"/>
          <p:cNvSpPr/>
          <p:nvPr/>
        </p:nvSpPr>
        <p:spPr>
          <a:xfrm>
            <a:off x="2294150" y="4081459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保护</a:t>
            </a:r>
            <a:endParaRPr lang="en-US" altLang="zh-CN" sz="2800" dirty="0"/>
          </a:p>
        </p:txBody>
      </p:sp>
      <p:sp>
        <p:nvSpPr>
          <p:cNvPr id="11" name="QB_7_AN.107_1#aa9e797a8.blank?vaa=1&amp;vcp=1&amp;vis=1&amp;pid=29100d0d3&amp;color=0,0,0&amp;vpa=83&amp;vtp=1&amp;vaab=1&amp;bbb=1"/>
          <p:cNvSpPr/>
          <p:nvPr/>
        </p:nvSpPr>
        <p:spPr>
          <a:xfrm>
            <a:off x="2294150" y="4620193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分泌</a:t>
            </a:r>
            <a:endParaRPr lang="en-US" altLang="zh-CN" sz="2800" dirty="0"/>
          </a:p>
        </p:txBody>
      </p:sp>
      <p:sp>
        <p:nvSpPr>
          <p:cNvPr id="12" name="QB_7_AN.108_1#aa9e797a8.blank?vaa=1&amp;vcp=1&amp;vis=1&amp;pid=29100d0d3&amp;color=0,0,0&amp;vpa=84&amp;vtp=1&amp;vaab=1&amp;bbb=1&amp;hb=1"/>
          <p:cNvSpPr/>
          <p:nvPr/>
        </p:nvSpPr>
        <p:spPr>
          <a:xfrm>
            <a:off x="7046349" y="4053278"/>
            <a:ext cx="1976120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收缩、舒张</a:t>
            </a:r>
            <a:endParaRPr lang="en-US" altLang="zh-CN" sz="2800" dirty="0"/>
          </a:p>
        </p:txBody>
      </p:sp>
      <p:sp>
        <p:nvSpPr>
          <p:cNvPr id="13" name="QB_7_AN.109_1#aa9e797a8.blank?vaa=1&amp;vcp=1&amp;vis=1&amp;pid=29100d0d3&amp;color=0,0,0&amp;vpa=85&amp;vtp=1&amp;vaab=1&amp;bbb=1"/>
          <p:cNvSpPr/>
          <p:nvPr/>
        </p:nvSpPr>
        <p:spPr>
          <a:xfrm>
            <a:off x="10113985" y="3822502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刺激</a:t>
            </a:r>
            <a:endParaRPr lang="en-US" altLang="zh-CN" sz="2800" dirty="0"/>
          </a:p>
        </p:txBody>
      </p:sp>
      <p:sp>
        <p:nvSpPr>
          <p:cNvPr id="14" name="QB_7_AN.110_1#aa9e797a8.blank?vaa=1&amp;vcp=1&amp;vis=1&amp;pid=29100d0d3&amp;color=0,0,0&amp;vpa=86&amp;vtp=1&amp;vaab=1&amp;bbb=1"/>
          <p:cNvSpPr/>
          <p:nvPr/>
        </p:nvSpPr>
        <p:spPr>
          <a:xfrm>
            <a:off x="9144022" y="4879450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兴奋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11_1#81a554315?sp=1&amp;vaa=1&amp;vcp=1&amp;vis=1&amp;pid=29100d0d3&amp;color=0,0,0&amp;vtp=1&amp;vaab=1&amp;bt=1&amp;bbb=1"/>
          <p:cNvSpPr/>
          <p:nvPr/>
        </p:nvSpPr>
        <p:spPr>
          <a:xfrm>
            <a:off x="539496" y="169640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（3）植物体基本组织的比较。</a:t>
            </a:r>
            <a:endParaRPr lang="en-US" altLang="zh-CN" sz="2800" dirty="0"/>
          </a:p>
        </p:txBody>
      </p:sp>
      <p:graphicFrame>
        <p:nvGraphicFramePr>
          <p:cNvPr id="27" name="QB_7_BD.111_2#81a554315?colgroup=2,6,5,5,5,3&amp;vaa=1&amp;vcp=1&amp;vis=1&amp;pid=29100d0d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6561027"/>
              </p:ext>
            </p:extLst>
          </p:nvPr>
        </p:nvGraphicFramePr>
        <p:xfrm>
          <a:off x="539496" y="2378011"/>
          <a:ext cx="11055096" cy="2770252"/>
        </p:xfrm>
        <a:graphic>
          <a:graphicData uri="http://schemas.openxmlformats.org/drawingml/2006/table">
            <a:tbl>
              <a:tblPr/>
              <a:tblGrid>
                <a:gridCol w="978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511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933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933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933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4533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分生组织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保护组织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营养组织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输导组织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机械组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产生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主要起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⑤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B_7_AN.112_1#81a554315.blank?vaa=1&amp;vcp=1&amp;vis=1&amp;pid=29100d0d3&amp;color=0,0,0&amp;vpa=87&amp;vtp=1&amp;vaab=1&amp;bbb=1"/>
          <p:cNvSpPr/>
          <p:nvPr/>
        </p:nvSpPr>
        <p:spPr>
          <a:xfrm>
            <a:off x="1954162" y="3743012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分裂增生</a:t>
            </a:r>
            <a:endParaRPr lang="en-US" altLang="zh-CN" sz="2800" dirty="0"/>
          </a:p>
        </p:txBody>
      </p:sp>
      <p:sp>
        <p:nvSpPr>
          <p:cNvPr id="5" name="QB_7_AN.113_1#81a554315.blank?vaa=1&amp;vcp=1&amp;vis=1&amp;pid=29100d0d3&amp;color=0,0,0&amp;vpa=88&amp;vtp=1&amp;vaab=1&amp;bbb=1"/>
          <p:cNvSpPr/>
          <p:nvPr/>
        </p:nvSpPr>
        <p:spPr>
          <a:xfrm>
            <a:off x="2658478" y="4326414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新细胞</a:t>
            </a:r>
            <a:endParaRPr lang="en-US" altLang="zh-CN" sz="2800" dirty="0"/>
          </a:p>
        </p:txBody>
      </p:sp>
      <p:sp>
        <p:nvSpPr>
          <p:cNvPr id="6" name="QB_7_AN.114_1#81a554315.blank?vaa=1&amp;vcp=1&amp;vis=1&amp;pid=29100d0d3&amp;color=0,0,0&amp;vpa=89&amp;vtp=1&amp;vaab=1&amp;bbb=1"/>
          <p:cNvSpPr/>
          <p:nvPr/>
        </p:nvSpPr>
        <p:spPr>
          <a:xfrm>
            <a:off x="4536761" y="4037962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保护</a:t>
            </a:r>
            <a:endParaRPr lang="en-US" altLang="zh-CN" sz="2800" dirty="0"/>
          </a:p>
        </p:txBody>
      </p:sp>
      <p:sp>
        <p:nvSpPr>
          <p:cNvPr id="7" name="QB_7_AN.115_1#81a554315.blank?vaa=1&amp;vcp=1&amp;vis=1&amp;pid=29100d0d3&amp;color=0,0,0&amp;vpa=90&amp;vtp=1&amp;vaab=1&amp;bbb=1&amp;hb=1"/>
          <p:cNvSpPr/>
          <p:nvPr/>
        </p:nvSpPr>
        <p:spPr>
          <a:xfrm>
            <a:off x="6261472" y="3705479"/>
            <a:ext cx="1866392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储存营养物质</a:t>
            </a:r>
            <a:endParaRPr lang="en-US" altLang="zh-CN" sz="2800" dirty="0"/>
          </a:p>
        </p:txBody>
      </p:sp>
      <p:sp>
        <p:nvSpPr>
          <p:cNvPr id="8" name="QB_7_AN.116_1#81a554315.blank?vaa=1&amp;vcp=1&amp;vis=1&amp;pid=29100d0d3&amp;color=0,0,0&amp;vpa=91&amp;vtp=1&amp;vaab=1&amp;bbb=1&amp;hb=1"/>
          <p:cNvSpPr/>
          <p:nvPr/>
        </p:nvSpPr>
        <p:spPr>
          <a:xfrm>
            <a:off x="8191846" y="3705295"/>
            <a:ext cx="1866392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输送营养物质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17_1#5bc806c09?vaa=1&amp;vcp=1&amp;vis=1&amp;pid=d5d32c522&amp;color=0,0,0&amp;vtp=1&amp;vaab=1&amp;bt=1&amp;bbb=1&amp;hb=1"/>
          <p:cNvSpPr/>
          <p:nvPr/>
        </p:nvSpPr>
        <p:spPr>
          <a:xfrm>
            <a:off x="539496" y="188417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组织进一步形成器官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：不同的组织按一定的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聚集在一起共同完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成一定的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就形成了器官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_1#5bc806c09.blank?vaa=1&amp;vcp=1&amp;vis=1&amp;pid=d5d32c522&amp;color=0,0,0&amp;vpa=92&amp;vtp=1&amp;vaab=1&amp;bbb=1"/>
          <p:cNvSpPr/>
          <p:nvPr/>
        </p:nvSpPr>
        <p:spPr>
          <a:xfrm>
            <a:off x="7572914" y="185369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顺序</a:t>
            </a:r>
            <a:endParaRPr lang="en-US" altLang="zh-CN" sz="2800" dirty="0"/>
          </a:p>
        </p:txBody>
      </p:sp>
      <p:sp>
        <p:nvSpPr>
          <p:cNvPr id="4" name="QB_6_AN.2_1#5bc806c09.blank?vaa=1&amp;vcp=1&amp;vis=1&amp;pid=d5d32c522&amp;color=0,0,0&amp;vpa=93&amp;vtp=1&amp;vaab=1&amp;bbb=1"/>
          <p:cNvSpPr/>
          <p:nvPr/>
        </p:nvSpPr>
        <p:spPr>
          <a:xfrm>
            <a:off x="1972214" y="248043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功能</a:t>
            </a:r>
            <a:endParaRPr lang="en-US" altLang="zh-CN" sz="2800" dirty="0"/>
          </a:p>
        </p:txBody>
      </p:sp>
      <p:sp>
        <p:nvSpPr>
          <p:cNvPr id="5" name="QB_6_BD.120_1#2e39f7bea?vaa=1&amp;vcp=1&amp;vis=1&amp;pid=d5d32c522&amp;color=0,0,0&amp;vtp=1&amp;vaab=1&amp;bbb=1&amp;hb=1"/>
          <p:cNvSpPr/>
          <p:nvPr/>
        </p:nvSpPr>
        <p:spPr>
          <a:xfrm>
            <a:off x="539496" y="315906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器官构成系统或生物体：动物或人体内能够共同完成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理功能的多个器官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按照一定的次序组合在一起，构成了系统。植物没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有系统这一结构层次，由器官直接组合成植物体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6_AN.121_1#2e39f7bea.blank?vaa=1&amp;vcp=1&amp;vis=1&amp;pid=d5d32c522&amp;color=0,0,0&amp;vpa=94&amp;vtp=1&amp;vaab=1&amp;bbb=1"/>
          <p:cNvSpPr/>
          <p:nvPr/>
        </p:nvSpPr>
        <p:spPr>
          <a:xfrm>
            <a:off x="8995314" y="3128581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一种或几种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51B52EFF-423A-DC46-E174-924A261C5E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332" y="4200445"/>
            <a:ext cx="7973568" cy="1999366"/>
          </a:xfrm>
          <a:prstGeom prst="rect">
            <a:avLst/>
          </a:prstGeom>
        </p:spPr>
      </p:pic>
      <p:sp>
        <p:nvSpPr>
          <p:cNvPr id="2" name="QO_6_BD.122_1#ea45dea0b?vaa=1&amp;vcp=1&amp;vis=1&amp;pid=d5d32c522&amp;color=0,0,0&amp;vtp=1&amp;vaab=1&amp;bt=1&amp;bbb=1"/>
          <p:cNvSpPr/>
          <p:nvPr/>
        </p:nvSpPr>
        <p:spPr>
          <a:xfrm>
            <a:off x="539496" y="554400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生物体的结构层次。</a:t>
            </a:r>
            <a:endParaRPr lang="en-US" altLang="zh-CN" sz="2800" dirty="0"/>
          </a:p>
        </p:txBody>
      </p:sp>
      <p:sp>
        <p:nvSpPr>
          <p:cNvPr id="3" name="QB_7_BD.123_1#0422d2722?vaa=1&amp;vcp=1&amp;vis=1&amp;pid=ea45dea0b&amp;color=0,0,0&amp;vtp=1&amp;vaab=1&amp;bbb=1&amp;hb=1"/>
          <p:cNvSpPr/>
          <p:nvPr/>
        </p:nvSpPr>
        <p:spPr>
          <a:xfrm>
            <a:off x="539496" y="1149458"/>
            <a:ext cx="11109960" cy="29634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（1）单细胞生物：身体只由一个细胞构成的生物体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等。</a:t>
            </a:r>
          </a:p>
          <a:p>
            <a:pPr marL="0" marR="0" lvl="0" indent="0" defTabSz="914400" rtl="0" eaLnBrk="1" fontAlgn="auto" latinLnBrk="1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（2）许多生物的生长发育都是从一个细胞开始的，受精卵是由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</a:p>
          <a:p>
            <a:pPr marL="0" marR="0" lvl="0" indent="0" defTabSz="914400" rtl="0" eaLnBrk="1" fontAlgn="auto" latinLnBrk="1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融合而成的一个细胞。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（3）动物体的结构层次：</a:t>
            </a:r>
            <a:endParaRPr lang="en-US" altLang="zh-CN" sz="2800" dirty="0"/>
          </a:p>
        </p:txBody>
      </p:sp>
      <p:sp>
        <p:nvSpPr>
          <p:cNvPr id="4" name="QB_7_AN.1_1#0422d2722.blank?vaa=1&amp;vcp=1&amp;vis=1&amp;pid=ea45dea0b&amp;color=0,0,0&amp;vpa=95&amp;vtp=1&amp;vaab=1&amp;bbb=1&amp;hb=1"/>
          <p:cNvSpPr/>
          <p:nvPr/>
        </p:nvSpPr>
        <p:spPr>
          <a:xfrm>
            <a:off x="539496" y="1123550"/>
            <a:ext cx="11109960" cy="11323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4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酵母菌、草履虫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、衣藻、眼虫、变形虫</a:t>
            </a:r>
            <a:endParaRPr lang="en-US" altLang="zh-CN" sz="2800" dirty="0"/>
          </a:p>
        </p:txBody>
      </p:sp>
      <p:sp>
        <p:nvSpPr>
          <p:cNvPr id="6" name="QB_7_AN.2_1#0422d2722.blank?vaa=1&amp;vcp=1&amp;vis=1&amp;pid=ea45dea0b&amp;color=0,0,0&amp;vpa=96&amp;vtp=1&amp;vaab=1&amp;bbb=1"/>
          <p:cNvSpPr/>
          <p:nvPr/>
        </p:nvSpPr>
        <p:spPr>
          <a:xfrm>
            <a:off x="10328814" y="2342750"/>
            <a:ext cx="9699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精子</a:t>
            </a:r>
            <a:endParaRPr lang="en-US" altLang="zh-CN" sz="2800" dirty="0"/>
          </a:p>
        </p:txBody>
      </p:sp>
      <p:sp>
        <p:nvSpPr>
          <p:cNvPr id="7" name="QB_7_AN.3_1#0422d2722.blank?vaa=1&amp;vcp=1&amp;vis=1&amp;pid=ea45dea0b&amp;color=0,0,0&amp;vpa=97&amp;vtp=1&amp;vaab=1&amp;bbb=1"/>
          <p:cNvSpPr/>
          <p:nvPr/>
        </p:nvSpPr>
        <p:spPr>
          <a:xfrm>
            <a:off x="905415" y="2952350"/>
            <a:ext cx="13255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卵细胞</a:t>
            </a:r>
            <a:endParaRPr lang="en-US" altLang="zh-CN" sz="2800" dirty="0"/>
          </a:p>
        </p:txBody>
      </p:sp>
      <p:sp>
        <p:nvSpPr>
          <p:cNvPr id="11" name="QB_7_AN.129_1#1049d4db5.blank?vaa=1&amp;vcp=1&amp;vis=1&amp;pid=ea45dea0b&amp;color=0,0,0&amp;vpa=98&amp;vtp=1&amp;vaab=1"/>
          <p:cNvSpPr/>
          <p:nvPr/>
        </p:nvSpPr>
        <p:spPr>
          <a:xfrm>
            <a:off x="5605272" y="4897038"/>
            <a:ext cx="1399032" cy="5120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系统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  <p:bldP spid="11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90066B1B-97AA-EB17-56FE-8AF7D5FFC8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0335" y="2201087"/>
            <a:ext cx="7332617" cy="3057792"/>
          </a:xfrm>
          <a:prstGeom prst="rect">
            <a:avLst/>
          </a:prstGeom>
        </p:spPr>
      </p:pic>
      <p:sp>
        <p:nvSpPr>
          <p:cNvPr id="2" name="QB_7_BD.130_1#aa96ca456?sp=1&amp;vaa=1&amp;vcp=1&amp;vis=1&amp;pid=ea45dea0b&amp;color=0,0,0&amp;vtp=1&amp;vaab=1&amp;bt=1&amp;bbb=1"/>
          <p:cNvSpPr/>
          <p:nvPr/>
        </p:nvSpPr>
        <p:spPr>
          <a:xfrm>
            <a:off x="539496" y="166420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（4）植物体的结构层次：</a:t>
            </a:r>
            <a:endParaRPr lang="en-US" altLang="zh-CN" sz="2800" dirty="0"/>
          </a:p>
        </p:txBody>
      </p:sp>
      <p:sp>
        <p:nvSpPr>
          <p:cNvPr id="5" name="QB_7_AN.131_1#aa96ca456.blank?vaa=1&amp;vcp=1&amp;vis=1&amp;pid=ea45dea0b&amp;color=0,0,0&amp;vpa=99&amp;vtp=1&amp;vaab=1"/>
          <p:cNvSpPr/>
          <p:nvPr/>
        </p:nvSpPr>
        <p:spPr>
          <a:xfrm>
            <a:off x="4846320" y="2739009"/>
            <a:ext cx="795528" cy="448056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3300"/>
              </a:lnSpc>
            </a:pPr>
            <a:r>
              <a:rPr lang="en-US" altLang="zh-CN" sz="27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营养</a:t>
            </a:r>
            <a:endParaRPr lang="en-US" altLang="zh-CN" sz="2700" dirty="0"/>
          </a:p>
        </p:txBody>
      </p:sp>
      <p:sp>
        <p:nvSpPr>
          <p:cNvPr id="6" name="QB_7_AN.132_1#aa96ca456.blank?vaa=1&amp;vcp=1&amp;vis=1&amp;pid=ea45dea0b&amp;color=0,0,0&amp;vpa=100&amp;vtp=1&amp;vaab=1"/>
          <p:cNvSpPr/>
          <p:nvPr/>
        </p:nvSpPr>
        <p:spPr>
          <a:xfrm>
            <a:off x="4764024" y="4037457"/>
            <a:ext cx="868680" cy="512064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3300"/>
              </a:lnSpc>
            </a:pPr>
            <a:r>
              <a:rPr lang="en-US" altLang="zh-CN" sz="27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生殖</a:t>
            </a:r>
            <a:endParaRPr lang="en-US" altLang="zh-CN" sz="27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ef89fcc2?vcp=1&amp;pid=7c80a7136&amp;color=0,170,129&amp;vtp=1&amp;vaab=1&amp;bt=1&amp;bbb=1"/>
          <p:cNvSpPr/>
          <p:nvPr/>
        </p:nvSpPr>
        <p:spPr>
          <a:xfrm>
            <a:off x="539496" y="313768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识图分析</a:t>
            </a:r>
            <a:endParaRPr lang="en-US" altLang="zh-CN" sz="3200" dirty="0"/>
          </a:p>
        </p:txBody>
      </p:sp>
      <p:graphicFrame>
        <p:nvGraphicFramePr>
          <p:cNvPr id="31" name="QB_6_BD.133_1#07b23e75e?colgroup=3,11,14&amp;vaa=1&amp;vcp=1&amp;vis=1&amp;pid=1ef89fcc2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9170087"/>
              </p:ext>
            </p:extLst>
          </p:nvPr>
        </p:nvGraphicFramePr>
        <p:xfrm>
          <a:off x="539495" y="981066"/>
          <a:ext cx="11316172" cy="5198353"/>
        </p:xfrm>
        <a:graphic>
          <a:graphicData uri="http://schemas.openxmlformats.org/drawingml/2006/table">
            <a:tbl>
              <a:tblPr/>
              <a:tblGrid>
                <a:gridCol w="14845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536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779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521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03139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显微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镜的结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构图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75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（1）对光前要保证图一中的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填序号）在一条直线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（2）镜头先选择图二中的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（填序号）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当镜头组合为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填序号）时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能将物像放大到最大程度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QB_6_BD.133_2#07b23e75e.table_image?iti=1&amp;tii=1&amp;vaa=1&amp;vcp=1&amp;vis=1&amp;pid=1ef89fcc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8376" y="1638291"/>
            <a:ext cx="1768399" cy="2163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BD.133_3#07b23e75e.table_image?iti=1&amp;tii=2&amp;vaa=1&amp;vcp=1&amp;vis=1&amp;pid=1ef89fcc2&amp;color=0,0,0&amp;vtp=1&amp;vaab=1&amp;bbb=1"/>
          <p:cNvSpPr/>
          <p:nvPr/>
        </p:nvSpPr>
        <p:spPr>
          <a:xfrm>
            <a:off x="3585649" y="3911465"/>
            <a:ext cx="7921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图一</a:t>
            </a:r>
            <a:endParaRPr lang="en-US" altLang="zh-CN" sz="2800" dirty="0"/>
          </a:p>
        </p:txBody>
      </p:sp>
      <p:pic>
        <p:nvPicPr>
          <p:cNvPr id="6" name="QB_6_BD.133_4#07b23e75e.table_image?iti=2&amp;tii=3&amp;vaa=1&amp;vcp=1&amp;vis=1&amp;pid=1ef89fcc2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01328" y="4375917"/>
            <a:ext cx="2153653" cy="1340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B_6_BD.133_5#07b23e75e.table_image?iti=2&amp;tii=4&amp;vaa=1&amp;vcp=1&amp;vis=1&amp;pid=1ef89fcc2&amp;color=0,0,0&amp;vtp=1&amp;vaab=1&amp;bbb=1"/>
          <p:cNvSpPr/>
          <p:nvPr/>
        </p:nvSpPr>
        <p:spPr>
          <a:xfrm>
            <a:off x="3382074" y="5728448"/>
            <a:ext cx="7921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图二</a:t>
            </a:r>
            <a:endParaRPr lang="en-US" altLang="zh-CN" sz="2800" dirty="0"/>
          </a:p>
        </p:txBody>
      </p:sp>
      <p:sp>
        <p:nvSpPr>
          <p:cNvPr id="12" name="QB_6_AN.134_1#07b23e75e.blank?vaa=1&amp;vcp=1&amp;vis=1&amp;pid=1ef89fcc2&amp;color=0,0,0&amp;vpa=101&amp;vtp=1&amp;vaab=1&amp;bbb=1"/>
          <p:cNvSpPr/>
          <p:nvPr/>
        </p:nvSpPr>
        <p:spPr>
          <a:xfrm>
            <a:off x="6567108" y="2494945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①③⑤</a:t>
            </a:r>
            <a:endParaRPr lang="en-US" altLang="zh-CN" sz="2800" dirty="0"/>
          </a:p>
        </p:txBody>
      </p:sp>
      <p:sp>
        <p:nvSpPr>
          <p:cNvPr id="13" name="QB_6_AN.135_1#07b23e75e.blank?vaa=1&amp;vcp=1&amp;vis=1&amp;pid=1ef89fcc2&amp;color=0,0,0&amp;vpa=102&amp;vtp=1&amp;vaab=1&amp;bbb=1"/>
          <p:cNvSpPr/>
          <p:nvPr/>
        </p:nvSpPr>
        <p:spPr>
          <a:xfrm>
            <a:off x="10655074" y="3597712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①④</a:t>
            </a:r>
            <a:endParaRPr lang="en-US" altLang="zh-CN" sz="2800" dirty="0"/>
          </a:p>
        </p:txBody>
      </p:sp>
      <p:sp>
        <p:nvSpPr>
          <p:cNvPr id="14" name="QB_6_AN.136_1#07b23e75e.blank?vaa=1&amp;vcp=1&amp;vis=1&amp;pid=1ef89fcc2&amp;color=0,0,0&amp;vpa=103&amp;vtp=1&amp;vaab=1&amp;bbb=1"/>
          <p:cNvSpPr/>
          <p:nvPr/>
        </p:nvSpPr>
        <p:spPr>
          <a:xfrm>
            <a:off x="10695258" y="4179724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 animBg="1"/>
      <p:bldP spid="13" grpId="0" build="p" animBg="1"/>
      <p:bldP spid="14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B_6_BD.133_1#07b23e75e?colgroup=3,11,14&amp;vaa=1&amp;vcp=1&amp;vis=1&amp;pid=1ef89fcc2&amp;color=0,0,0&amp;vtp=1&amp;vaab=1&amp;bbb=1&amp;hb=1">
            <a:extLst>
              <a:ext uri="{FF2B5EF4-FFF2-40B4-BE49-F238E27FC236}">
                <a16:creationId xmlns:a16="http://schemas.microsoft.com/office/drawing/2014/main" id="{792E1DF8-9168-5E43-7D1A-BB4A9E6174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9617169"/>
              </p:ext>
            </p:extLst>
          </p:nvPr>
        </p:nvGraphicFramePr>
        <p:xfrm>
          <a:off x="539496" y="916606"/>
          <a:ext cx="11082528" cy="5453889"/>
        </p:xfrm>
        <a:graphic>
          <a:graphicData uri="http://schemas.openxmlformats.org/drawingml/2006/table">
            <a:tbl>
              <a:tblPr/>
              <a:tblGrid>
                <a:gridCol w="1453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616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669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145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6909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显微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镜的结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构图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75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（3）对光时应该调节图一中的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（填序号）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直到出现一个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明亮的圆形视野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（4）要使物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像更清晰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可以调节图一中的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（填序号）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（5）镜筒下降时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眼睛应注视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图一中的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（填序号）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升镜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筒时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左眼看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填序号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慢慢寻找物像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6_BD.133_1#07b23e75e?colgroup=3,11,14&amp;vaa=1&amp;vcp=1&amp;vis=1&amp;pid=1ef89fcc2&amp;color=0,0,0&amp;vtp=1&amp;vaab=1&amp;bbb=1&amp;hb=1">
            <a:extLst>
              <a:ext uri="{FF2B5EF4-FFF2-40B4-BE49-F238E27FC236}">
                <a16:creationId xmlns:a16="http://schemas.microsoft.com/office/drawing/2014/main" id="{5E2FD771-2883-43C9-97DE-0DD98835E1DF}"/>
              </a:ext>
            </a:extLst>
          </p:cNvPr>
          <p:cNvSpPr txBox="1"/>
          <p:nvPr/>
        </p:nvSpPr>
        <p:spPr>
          <a:xfrm>
            <a:off x="9082024" y="323394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4" name="QB_6_BD.133_6#07b23e75e.table_image?iti=3&amp;tii=5&amp;vaa=1&amp;vcp=1&amp;vis=1&amp;pid=1ef89fcc2&amp;color=0,0,0&amp;tib=255,255,255&amp;vtp=1&amp;vaab=1" descr="preencoded.png">
            <a:extLst>
              <a:ext uri="{FF2B5EF4-FFF2-40B4-BE49-F238E27FC236}">
                <a16:creationId xmlns:a16="http://schemas.microsoft.com/office/drawing/2014/main" id="{D06E03DD-1F97-FE6A-B3FF-0F8B3D2297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8376" y="1487916"/>
            <a:ext cx="1669502" cy="2042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B_6_BD.133_8#07b23e75e.table_image?iti=4&amp;tii=7&amp;vaa=1&amp;vcp=1&amp;vis=1&amp;pid=1ef89fcc2&amp;color=0,0,0&amp;tib=255,255,255&amp;vtp=1&amp;vaab=1" descr="preencoded.png">
            <a:extLst>
              <a:ext uri="{FF2B5EF4-FFF2-40B4-BE49-F238E27FC236}">
                <a16:creationId xmlns:a16="http://schemas.microsoft.com/office/drawing/2014/main" id="{5B5E2AAA-C356-F2C9-2328-E4E8FF5E417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7884" y="4076129"/>
            <a:ext cx="2265646" cy="1409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6_AN.137_1#07b23e75e.blank?vaa=1&amp;vcp=1&amp;vis=1&amp;pid=1ef89fcc2&amp;color=0,0,0&amp;vpa=104&amp;vtp=1&amp;vaab=1">
            <a:extLst>
              <a:ext uri="{FF2B5EF4-FFF2-40B4-BE49-F238E27FC236}">
                <a16:creationId xmlns:a16="http://schemas.microsoft.com/office/drawing/2014/main" id="{EFDF8222-FE2F-9E8E-7F6E-9748C51CC77A}"/>
              </a:ext>
            </a:extLst>
          </p:cNvPr>
          <p:cNvSpPr/>
          <p:nvPr/>
        </p:nvSpPr>
        <p:spPr>
          <a:xfrm>
            <a:off x="6437400" y="1987766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</a:t>
            </a:r>
            <a:endParaRPr lang="en-US" altLang="zh-CN" sz="2800" dirty="0"/>
          </a:p>
        </p:txBody>
      </p:sp>
      <p:sp>
        <p:nvSpPr>
          <p:cNvPr id="7" name="QB_6_AN.138_1#07b23e75e.blank?vaa=1&amp;vcp=1&amp;vis=1&amp;pid=1ef89fcc2&amp;color=0,0,0&amp;vpa=105&amp;vtp=1&amp;vaab=1">
            <a:extLst>
              <a:ext uri="{FF2B5EF4-FFF2-40B4-BE49-F238E27FC236}">
                <a16:creationId xmlns:a16="http://schemas.microsoft.com/office/drawing/2014/main" id="{83EABAD6-8AD4-3498-A995-DD7EDE11758B}"/>
              </a:ext>
            </a:extLst>
          </p:cNvPr>
          <p:cNvSpPr/>
          <p:nvPr/>
        </p:nvSpPr>
        <p:spPr>
          <a:xfrm>
            <a:off x="6437400" y="3664166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⑧</a:t>
            </a:r>
            <a:endParaRPr lang="en-US" altLang="zh-CN" sz="2800" dirty="0"/>
          </a:p>
        </p:txBody>
      </p:sp>
      <p:sp>
        <p:nvSpPr>
          <p:cNvPr id="8" name="QB_6_AN.139_1#07b23e75e.blank?vaa=1&amp;vcp=1&amp;vis=1&amp;pid=1ef89fcc2&amp;color=0,0,0&amp;vpa=106&amp;vtp=1&amp;vaab=1">
            <a:extLst>
              <a:ext uri="{FF2B5EF4-FFF2-40B4-BE49-F238E27FC236}">
                <a16:creationId xmlns:a16="http://schemas.microsoft.com/office/drawing/2014/main" id="{09F46177-694E-76FF-8E5C-BFE3C9607FC0}"/>
              </a:ext>
            </a:extLst>
          </p:cNvPr>
          <p:cNvSpPr/>
          <p:nvPr/>
        </p:nvSpPr>
        <p:spPr>
          <a:xfrm>
            <a:off x="7859798" y="4781766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endParaRPr lang="en-US" altLang="zh-CN" sz="2800" dirty="0"/>
          </a:p>
        </p:txBody>
      </p:sp>
      <p:sp>
        <p:nvSpPr>
          <p:cNvPr id="9" name="QB_6_AN.140_1#07b23e75e.blank?vaa=1&amp;vcp=1&amp;vis=1&amp;pid=1ef89fcc2&amp;color=0,0,0&amp;vpa=107&amp;vtp=1&amp;vaab=1">
            <a:extLst>
              <a:ext uri="{FF2B5EF4-FFF2-40B4-BE49-F238E27FC236}">
                <a16:creationId xmlns:a16="http://schemas.microsoft.com/office/drawing/2014/main" id="{961F3451-6A09-3A8A-1C22-03CD726BE597}"/>
              </a:ext>
            </a:extLst>
          </p:cNvPr>
          <p:cNvSpPr/>
          <p:nvPr/>
        </p:nvSpPr>
        <p:spPr>
          <a:xfrm>
            <a:off x="8558298" y="5340567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endParaRPr lang="en-US" altLang="zh-CN" sz="2800" dirty="0"/>
          </a:p>
        </p:txBody>
      </p:sp>
      <p:sp>
        <p:nvSpPr>
          <p:cNvPr id="10" name="QB_6_BD.133_7#07b23e75e.table_image?iti=3&amp;tii=6&amp;vaa=1&amp;vcp=1&amp;vis=1&amp;pid=1ef89fcc2&amp;color=0,0,0&amp;vtp=1&amp;vaab=1&amp;bbb=1">
            <a:extLst>
              <a:ext uri="{FF2B5EF4-FFF2-40B4-BE49-F238E27FC236}">
                <a16:creationId xmlns:a16="http://schemas.microsoft.com/office/drawing/2014/main" id="{F968BEEF-28DE-0383-B824-C20F1C3102A8}"/>
              </a:ext>
            </a:extLst>
          </p:cNvPr>
          <p:cNvSpPr/>
          <p:nvPr/>
        </p:nvSpPr>
        <p:spPr>
          <a:xfrm>
            <a:off x="3527898" y="3546075"/>
            <a:ext cx="7921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图一</a:t>
            </a:r>
            <a:endParaRPr lang="en-US" altLang="zh-CN" sz="2800" dirty="0"/>
          </a:p>
        </p:txBody>
      </p:sp>
      <p:sp>
        <p:nvSpPr>
          <p:cNvPr id="11" name="QB_6_BD.133_9#07b23e75e.table_image?iti=4&amp;tii=8&amp;vaa=1&amp;vcp=1&amp;vis=1&amp;pid=1ef89fcc2&amp;color=0,0,0&amp;vtp=1&amp;vaab=1&amp;bbb=1">
            <a:extLst>
              <a:ext uri="{FF2B5EF4-FFF2-40B4-BE49-F238E27FC236}">
                <a16:creationId xmlns:a16="http://schemas.microsoft.com/office/drawing/2014/main" id="{EBFB0634-ABFA-ED0B-E11E-F307BA479C65}"/>
              </a:ext>
            </a:extLst>
          </p:cNvPr>
          <p:cNvSpPr/>
          <p:nvPr/>
        </p:nvSpPr>
        <p:spPr>
          <a:xfrm>
            <a:off x="3540041" y="5489274"/>
            <a:ext cx="7921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图二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76796677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QB_6_BD.141_1#07b23e75e?colgroup=3,11,14&amp;vaa=1&amp;vcp=1&amp;vis=1&amp;pid=1ef89fcc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0912182"/>
              </p:ext>
            </p:extLst>
          </p:nvPr>
        </p:nvGraphicFramePr>
        <p:xfrm>
          <a:off x="539496" y="1266920"/>
          <a:ext cx="11082528" cy="5028756"/>
        </p:xfrm>
        <a:graphic>
          <a:graphicData uri="http://schemas.openxmlformats.org/drawingml/2006/table">
            <a:tbl>
              <a:tblPr/>
              <a:tblGrid>
                <a:gridCol w="1453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616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669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919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.细胞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结构示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300"/>
                        </a:lnSpc>
                      </a:pPr>
                      <a:r>
                        <a:rPr lang="en-US" altLang="zh-CN" sz="113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（1）图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是植物细胞结构示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其中起保护和支持作用的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结构是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（2）种植玉米时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要用农药拌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种以防止害虫啃咬种子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但农药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并不会进入种子的细胞内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是玉米种子的细胞具有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6_BD.141_2#07b23e75e.table_image?tii=9&amp;vaa=1&amp;vcp=1&amp;vis=1&amp;pid=1ef89fcc2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59736" y="2908078"/>
            <a:ext cx="3429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N.142_1#07b23e75e.blank?vaa=1&amp;vcp=1&amp;vis=1&amp;pid=1ef89fcc2&amp;color=0,0,0&amp;mp=1&amp;vpa=108&amp;vtp=1&amp;vaab=1"/>
          <p:cNvSpPr/>
          <p:nvPr/>
        </p:nvSpPr>
        <p:spPr>
          <a:xfrm>
            <a:off x="7720045" y="2140375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</a:t>
            </a:r>
            <a:endParaRPr lang="en-US" altLang="zh-CN" sz="2800" dirty="0"/>
          </a:p>
        </p:txBody>
      </p:sp>
      <p:sp>
        <p:nvSpPr>
          <p:cNvPr id="5" name="QB_6_AN.143_1#07b23e75e.blank?vaa=1&amp;vcp=1&amp;vis=1&amp;pid=1ef89fcc2&amp;color=0,0,0&amp;mp=1&amp;vpa=109&amp;vtp=1&amp;vaab=1"/>
          <p:cNvSpPr/>
          <p:nvPr/>
        </p:nvSpPr>
        <p:spPr>
          <a:xfrm>
            <a:off x="7869467" y="3185509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endParaRPr lang="en-US" altLang="zh-CN" sz="2800" dirty="0"/>
          </a:p>
        </p:txBody>
      </p:sp>
      <p:sp>
        <p:nvSpPr>
          <p:cNvPr id="6" name="QB_6_AN.144_1#07b23e75e.blank?vaa=1&amp;vcp=1&amp;vis=1&amp;pid=1ef89fcc2&amp;color=0,0,0&amp;mp=1&amp;vpa=110&amp;vtp=1&amp;vaab=1&amp;bbb=1"/>
          <p:cNvSpPr/>
          <p:nvPr/>
        </p:nvSpPr>
        <p:spPr>
          <a:xfrm>
            <a:off x="9138998" y="3198367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细胞壁</a:t>
            </a:r>
            <a:endParaRPr lang="en-US" altLang="zh-CN" sz="2800" dirty="0"/>
          </a:p>
        </p:txBody>
      </p:sp>
      <p:sp>
        <p:nvSpPr>
          <p:cNvPr id="7" name="QB_6_AN.145_1#07b23e75e.blank?vaa=1&amp;vcp=1&amp;vis=1&amp;pid=1ef89fcc2&amp;color=0,0,0&amp;mp=1&amp;vpa=111&amp;vtp=1&amp;vaab=1"/>
          <p:cNvSpPr/>
          <p:nvPr/>
        </p:nvSpPr>
        <p:spPr>
          <a:xfrm>
            <a:off x="10195668" y="5465794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endParaRPr lang="en-US" altLang="zh-CN" sz="2800" dirty="0"/>
          </a:p>
        </p:txBody>
      </p:sp>
      <p:sp>
        <p:nvSpPr>
          <p:cNvPr id="2" name="QB_6_BD.141_1#07b23e75e?colgroup=3,11,14&amp;vaa=1&amp;vcp=1&amp;vis=1&amp;pid=1ef89fcc2&amp;color=0,0,0&amp;mp=1&amp;vtp=1&amp;vaab=1&amp;bt=1&amp;bbb=1">
            <a:extLst>
              <a:ext uri="{FF2B5EF4-FFF2-40B4-BE49-F238E27FC236}">
                <a16:creationId xmlns:a16="http://schemas.microsoft.com/office/drawing/2014/main" id="{2DF8421C-AF57-EE62-0A87-FC5B6BD1BDE7}"/>
              </a:ext>
            </a:extLst>
          </p:cNvPr>
          <p:cNvSpPr txBox="1"/>
          <p:nvPr/>
        </p:nvSpPr>
        <p:spPr>
          <a:xfrm>
            <a:off x="10903879" y="55851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747eeb40.fixed?vcp=1&amp;pid=3d528b3bd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生物体的结构层次</a:t>
            </a:r>
            <a:endParaRPr lang="en-US" altLang="zh-CN" sz="4000" dirty="0"/>
          </a:p>
        </p:txBody>
      </p:sp>
      <p:sp>
        <p:nvSpPr>
          <p:cNvPr id="3" name="C_4_BD#5747eeb40.fixed?vcp=1&amp;pid=3d528b3bd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导图巧记忆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QB_6_BD.146_1#07b23e75e?colgroup=3,11,14&amp;vaa=1&amp;vcp=1&amp;vis=1&amp;pid=1ef89fcc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7145734"/>
              </p:ext>
            </p:extLst>
          </p:nvPr>
        </p:nvGraphicFramePr>
        <p:xfrm>
          <a:off x="539496" y="1835086"/>
          <a:ext cx="11082528" cy="3892424"/>
        </p:xfrm>
        <a:graphic>
          <a:graphicData uri="http://schemas.openxmlformats.org/drawingml/2006/table">
            <a:tbl>
              <a:tblPr/>
              <a:tblGrid>
                <a:gridCol w="1453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616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669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28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.细胞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结构示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3100"/>
                        </a:lnSpc>
                      </a:pPr>
                      <a:r>
                        <a:rPr lang="en-US" altLang="zh-CN" sz="129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（3）细胞的控制中心是［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植物进行光合作用的场所是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zh-CN" altLang="en-US" sz="2800" i="0" spc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（4）甜甜的西瓜汁来自西瓜细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胞中的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6_BD.146_2#07b23e75e.table_image?tii=10&amp;vaa=1&amp;vcp=1&amp;vis=1&amp;pid=1ef89fcc2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21992" y="2752630"/>
            <a:ext cx="3904488" cy="2596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N.147_1#07b23e75e.blank?vaa=1&amp;vcp=1&amp;vis=1&amp;pid=1ef89fcc2&amp;color=0,0,0&amp;mp=1&amp;vpa=112&amp;vtp=1&amp;vaab=1"/>
          <p:cNvSpPr/>
          <p:nvPr/>
        </p:nvSpPr>
        <p:spPr>
          <a:xfrm>
            <a:off x="10438949" y="2659639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endParaRPr lang="en-US" altLang="zh-CN" sz="2800" dirty="0"/>
          </a:p>
        </p:txBody>
      </p:sp>
      <p:sp>
        <p:nvSpPr>
          <p:cNvPr id="5" name="QB_6_AN.148_1#07b23e75e.blank?vaa=1&amp;vcp=1&amp;vis=1&amp;pid=1ef89fcc2&amp;color=0,0,0&amp;mp=1&amp;vpa=113&amp;vtp=1&amp;vaab=1&amp;bbb=1"/>
          <p:cNvSpPr/>
          <p:nvPr/>
        </p:nvSpPr>
        <p:spPr>
          <a:xfrm>
            <a:off x="6483413" y="3269304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细胞核</a:t>
            </a:r>
            <a:endParaRPr lang="en-US" altLang="zh-CN" sz="2800" dirty="0"/>
          </a:p>
        </p:txBody>
      </p:sp>
      <p:sp>
        <p:nvSpPr>
          <p:cNvPr id="6" name="QB_6_AN.149_1#07b23e75e.blank?vaa=1&amp;vcp=1&amp;vis=1&amp;pid=1ef89fcc2&amp;color=0,0,0&amp;mp=1&amp;vpa=114&amp;vtp=1&amp;vaab=1"/>
          <p:cNvSpPr/>
          <p:nvPr/>
        </p:nvSpPr>
        <p:spPr>
          <a:xfrm>
            <a:off x="7859797" y="3772274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endParaRPr lang="en-US" altLang="zh-CN" sz="2800" dirty="0"/>
          </a:p>
        </p:txBody>
      </p:sp>
      <p:sp>
        <p:nvSpPr>
          <p:cNvPr id="7" name="QB_6_AN.150_1#07b23e75e.blank?vaa=1&amp;vcp=1&amp;vis=1&amp;pid=1ef89fcc2&amp;color=0,0,0&amp;mp=1&amp;vpa=115&amp;vtp=1&amp;vaab=1&amp;bbb=1&amp;hb=1"/>
          <p:cNvSpPr/>
          <p:nvPr/>
        </p:nvSpPr>
        <p:spPr>
          <a:xfrm>
            <a:off x="8890358" y="3786212"/>
            <a:ext cx="1157733" cy="45910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叶绿体</a:t>
            </a:r>
            <a:endParaRPr lang="en-US" altLang="zh-CN" sz="2800" dirty="0"/>
          </a:p>
        </p:txBody>
      </p:sp>
      <p:sp>
        <p:nvSpPr>
          <p:cNvPr id="8" name="QB_6_AN.151_1#07b23e75e.blank?vaa=1&amp;vcp=1&amp;vis=1&amp;pid=1ef89fcc2&amp;color=0,0,0&amp;mp=1&amp;vpa=116&amp;vtp=1&amp;vaab=1"/>
          <p:cNvSpPr/>
          <p:nvPr/>
        </p:nvSpPr>
        <p:spPr>
          <a:xfrm>
            <a:off x="7952707" y="4906994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endParaRPr lang="en-US" altLang="zh-CN" sz="2800" dirty="0"/>
          </a:p>
        </p:txBody>
      </p:sp>
      <p:sp>
        <p:nvSpPr>
          <p:cNvPr id="9" name="QB_6_AN.152_1#07b23e75e.blank?vaa=1&amp;vcp=1&amp;vis=1&amp;pid=1ef89fcc2&amp;color=0,0,0&amp;mp=1&amp;vpa=117&amp;vtp=1&amp;vaab=1&amp;bbb=1"/>
          <p:cNvSpPr/>
          <p:nvPr/>
        </p:nvSpPr>
        <p:spPr>
          <a:xfrm>
            <a:off x="8984242" y="4906994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液泡</a:t>
            </a:r>
            <a:endParaRPr lang="en-US" altLang="zh-CN" sz="2800" dirty="0"/>
          </a:p>
        </p:txBody>
      </p:sp>
      <p:sp>
        <p:nvSpPr>
          <p:cNvPr id="2" name="QB_6_BD.146_1#07b23e75e?colgroup=3,11,14&amp;vaa=1&amp;vcp=1&amp;vis=1&amp;pid=1ef89fcc2&amp;color=0,0,0&amp;mp=1&amp;vtp=1&amp;vaab=1&amp;bt=1&amp;bbb=1">
            <a:extLst>
              <a:ext uri="{FF2B5EF4-FFF2-40B4-BE49-F238E27FC236}">
                <a16:creationId xmlns:a16="http://schemas.microsoft.com/office/drawing/2014/main" id="{657BD1A1-E6A9-A667-719C-6A797CC56362}"/>
              </a:ext>
            </a:extLst>
          </p:cNvPr>
          <p:cNvSpPr txBox="1"/>
          <p:nvPr/>
        </p:nvSpPr>
        <p:spPr>
          <a:xfrm>
            <a:off x="10903879" y="112668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uiExpand="1" build="p" animBg="1"/>
      <p:bldP spid="8" grpId="0" build="p" animBg="1"/>
      <p:bldP spid="9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4" name="QB_6_BD.153_1#07b23e75e?colgroup=3,11,14&amp;vaa=1&amp;vcp=1&amp;vis=1&amp;pid=1ef89fcc2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96384714"/>
                  </p:ext>
                </p:extLst>
              </p:nvPr>
            </p:nvGraphicFramePr>
            <p:xfrm>
              <a:off x="539496" y="1874996"/>
              <a:ext cx="11082528" cy="3812604"/>
            </p:xfrm>
            <a:graphic>
              <a:graphicData uri="http://schemas.openxmlformats.org/drawingml/2006/table">
                <a:tbl>
                  <a:tblPr/>
                  <a:tblGrid>
                    <a:gridCol w="145389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3616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26694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常考知识点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273044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.细胞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分裂过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程示意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9800"/>
                            </a:lnSpc>
                          </a:pPr>
                          <a:r>
                            <a:rPr lang="en-US" altLang="zh-CN" sz="540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_______________________________________________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  <a:p>
                          <a:pPr algn="ctr" latinLnBrk="1" hangingPunct="0">
                            <a:lnSpc>
                              <a:spcPts val="16000"/>
                            </a:lnSpc>
                          </a:pPr>
                          <a:r>
                            <a:rPr lang="en-US" altLang="zh-CN" sz="890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（1）图二为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（填“动物”或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“植物”）细胞的分裂过程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（2）细胞分裂的顺序</a:t>
                          </a:r>
                          <a:r>
                            <a:rPr lang="zh-CN" altLang="en-US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：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一分为二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1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→</m:t>
                              </m:r>
                            </m:oMath>
                          </a14:m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一分为二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1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→</m:t>
                              </m:r>
                            </m:oMath>
                          </a14:m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SimSun" pitchFamily="34" charset="0"/>
                            <a:ea typeface="SimSun" pitchFamily="34" charset="-122"/>
                            <a:cs typeface="SimSun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形成新的细胞膜（和细胞壁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4" name="QB_6_BD.153_1#07b23e75e?colgroup=3,11,14&amp;vaa=1&amp;vcp=1&amp;vis=1&amp;pid=1ef89fcc2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96384714"/>
                  </p:ext>
                </p:extLst>
              </p:nvPr>
            </p:nvGraphicFramePr>
            <p:xfrm>
              <a:off x="539496" y="1874996"/>
              <a:ext cx="11082528" cy="3812604"/>
            </p:xfrm>
            <a:graphic>
              <a:graphicData uri="http://schemas.openxmlformats.org/drawingml/2006/table">
                <a:tbl>
                  <a:tblPr/>
                  <a:tblGrid>
                    <a:gridCol w="145389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3616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26694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常考知识点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273044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.细胞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分裂过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程示意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9800"/>
                            </a:lnSpc>
                          </a:pPr>
                          <a:r>
                            <a:rPr lang="en-US" altLang="zh-CN" sz="540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_______________________________________________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  <a:p>
                          <a:pPr algn="ctr" latinLnBrk="1" hangingPunct="0">
                            <a:lnSpc>
                              <a:spcPts val="16000"/>
                            </a:lnSpc>
                          </a:pPr>
                          <a:r>
                            <a:rPr lang="en-US" altLang="zh-CN" sz="890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10648" t="-17844" r="-231" b="-167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QB_6_BD.153_2#07b23e75e.table_image?iti=5&amp;tii=11&amp;vaa=1&amp;vcp=1&amp;vis=1&amp;pid=1ef89fcc2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80360" y="2532094"/>
            <a:ext cx="2587752" cy="603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153_3#07b23e75e.table_image?iti=5&amp;tii=12&amp;vaa=1&amp;vcp=1&amp;vis=1&amp;pid=1ef89fcc2&amp;color=0,0,0&amp;mp=1&amp;vtp=1&amp;vaab=1&amp;bbb=1"/>
          <p:cNvSpPr/>
          <p:nvPr/>
        </p:nvSpPr>
        <p:spPr>
          <a:xfrm>
            <a:off x="3778155" y="3262598"/>
            <a:ext cx="7921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图一</a:t>
            </a:r>
            <a:endParaRPr lang="en-US" altLang="zh-CN" sz="2800" dirty="0"/>
          </a:p>
        </p:txBody>
      </p:sp>
      <p:pic>
        <p:nvPicPr>
          <p:cNvPr id="5" name="QB_6_BD.153_4#07b23e75e.table_image?iti=6&amp;tii=13&amp;vaa=1&amp;vcp=1&amp;vis=1&amp;pid=1ef89fcc2&amp;color=0,0,0&amp;mp=1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63824" y="3779234"/>
            <a:ext cx="2020824" cy="116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6_BD.153_5#07b23e75e.table_image?iti=6&amp;tii=14&amp;vaa=1&amp;vcp=1&amp;vis=1&amp;pid=1ef89fcc2&amp;color=0,0,0&amp;mp=1&amp;vtp=1&amp;vaab=1&amp;bbb=1"/>
          <p:cNvSpPr/>
          <p:nvPr/>
        </p:nvSpPr>
        <p:spPr>
          <a:xfrm>
            <a:off x="3778155" y="5067522"/>
            <a:ext cx="7921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图二</a:t>
            </a:r>
            <a:endParaRPr lang="en-US" altLang="zh-CN" sz="2800" dirty="0"/>
          </a:p>
        </p:txBody>
      </p:sp>
      <p:sp>
        <p:nvSpPr>
          <p:cNvPr id="7" name="QB_6_AN.154_1#07b23e75e.blank?vaa=1&amp;vcp=1&amp;vis=1&amp;pid=1ef89fcc2&amp;color=0,0,0&amp;mp=1&amp;vpa=118&amp;vtp=1&amp;vaab=1&amp;bbb=1"/>
          <p:cNvSpPr/>
          <p:nvPr/>
        </p:nvSpPr>
        <p:spPr>
          <a:xfrm>
            <a:off x="8393198" y="265595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</a:t>
            </a:r>
            <a:endParaRPr lang="en-US" altLang="zh-CN" sz="2800" dirty="0"/>
          </a:p>
        </p:txBody>
      </p:sp>
      <p:sp>
        <p:nvSpPr>
          <p:cNvPr id="8" name="QB_6_AN.155_1#07b23e75e.blank?vaa=1&amp;vcp=1&amp;vis=1&amp;pid=1ef89fcc2&amp;color=0,0,0&amp;mp=1&amp;vpa=119&amp;vtp=1&amp;vaab=1&amp;bbb=1"/>
          <p:cNvSpPr/>
          <p:nvPr/>
        </p:nvSpPr>
        <p:spPr>
          <a:xfrm>
            <a:off x="10178033" y="3773551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细胞核</a:t>
            </a:r>
            <a:endParaRPr lang="en-US" altLang="zh-CN" sz="2800" dirty="0"/>
          </a:p>
        </p:txBody>
      </p:sp>
      <p:sp>
        <p:nvSpPr>
          <p:cNvPr id="9" name="QB_6_AN.156_1#07b23e75e.blank?vaa=1&amp;vcp=1&amp;vis=1&amp;pid=1ef89fcc2&amp;color=0,0,0&amp;mp=1&amp;vpa=120&amp;vtp=1&amp;vaab=1&amp;bbb=1"/>
          <p:cNvSpPr/>
          <p:nvPr/>
        </p:nvSpPr>
        <p:spPr>
          <a:xfrm>
            <a:off x="8215397" y="4359878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细胞质</a:t>
            </a:r>
            <a:endParaRPr lang="en-US" altLang="zh-CN" sz="2800" dirty="0"/>
          </a:p>
        </p:txBody>
      </p:sp>
      <p:sp>
        <p:nvSpPr>
          <p:cNvPr id="2" name="QB_6_BD.153_1#07b23e75e?colgroup=3,11,14&amp;vaa=1&amp;vcp=1&amp;vis=1&amp;pid=1ef89fcc2&amp;color=0,0,0&amp;mp=1&amp;vtp=1&amp;vaab=1&amp;bt=1&amp;bbb=1">
            <a:extLst>
              <a:ext uri="{FF2B5EF4-FFF2-40B4-BE49-F238E27FC236}">
                <a16:creationId xmlns:a16="http://schemas.microsoft.com/office/drawing/2014/main" id="{A7450B05-FF5D-B2B3-0D74-00A8653554EB}"/>
              </a:ext>
            </a:extLst>
          </p:cNvPr>
          <p:cNvSpPr txBox="1"/>
          <p:nvPr/>
        </p:nvSpPr>
        <p:spPr>
          <a:xfrm>
            <a:off x="10903879" y="116659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  <p:bldP spid="9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QB_6_BD.157_1#07b23e75e?colgroup=3,11,14&amp;vaa=1&amp;vcp=1&amp;vis=1&amp;pid=1ef89fcc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8655050"/>
              </p:ext>
            </p:extLst>
          </p:nvPr>
        </p:nvGraphicFramePr>
        <p:xfrm>
          <a:off x="539496" y="1815560"/>
          <a:ext cx="11505358" cy="3931476"/>
        </p:xfrm>
        <a:graphic>
          <a:graphicData uri="http://schemas.openxmlformats.org/drawingml/2006/table">
            <a:tbl>
              <a:tblPr/>
              <a:tblGrid>
                <a:gridCol w="15093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280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678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191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.细胞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分裂过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程示意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9800"/>
                        </a:lnSpc>
                      </a:pPr>
                      <a:r>
                        <a:rPr lang="en-US" altLang="zh-CN" sz="54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algn="ctr" latinLnBrk="1" hangingPunct="0">
                        <a:lnSpc>
                          <a:spcPts val="16000"/>
                        </a:lnSpc>
                      </a:pPr>
                      <a:r>
                        <a:rPr lang="en-US" altLang="zh-CN" sz="89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细胞分裂过程中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的变化最明显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细胞分裂后遗传物质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（填“发生”或“不发生”）改变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（4）细胞分裂的结果是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6_BD.157_2#07b23e75e.table_image?iti=7&amp;tii=15&amp;vaa=1&amp;vcp=1&amp;vis=1&amp;pid=1ef89fcc2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80360" y="2532095"/>
            <a:ext cx="2587752" cy="603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157_3#07b23e75e.table_image?iti=7&amp;tii=16&amp;vaa=1&amp;vcp=1&amp;vis=1&amp;pid=1ef89fcc2&amp;color=0,0,0&amp;mp=1&amp;vtp=1&amp;vaab=1&amp;bbb=1"/>
          <p:cNvSpPr/>
          <p:nvPr/>
        </p:nvSpPr>
        <p:spPr>
          <a:xfrm>
            <a:off x="3778155" y="3262599"/>
            <a:ext cx="7921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图一</a:t>
            </a:r>
            <a:endParaRPr lang="en-US" altLang="zh-CN" sz="2800" dirty="0"/>
          </a:p>
        </p:txBody>
      </p:sp>
      <p:pic>
        <p:nvPicPr>
          <p:cNvPr id="5" name="QB_6_BD.157_4#07b23e75e.table_image?iti=8&amp;tii=17&amp;vaa=1&amp;vcp=1&amp;vis=1&amp;pid=1ef89fcc2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63824" y="3779235"/>
            <a:ext cx="2020824" cy="116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6_BD.157_5#07b23e75e.table_image?iti=8&amp;tii=18&amp;vaa=1&amp;vcp=1&amp;vis=1&amp;pid=1ef89fcc2&amp;color=0,0,0&amp;mp=1&amp;vtp=1&amp;vaab=1&amp;bbb=1"/>
          <p:cNvSpPr/>
          <p:nvPr/>
        </p:nvSpPr>
        <p:spPr>
          <a:xfrm>
            <a:off x="3778155" y="5067523"/>
            <a:ext cx="7921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图二</a:t>
            </a:r>
            <a:endParaRPr lang="en-US" altLang="zh-CN" sz="2800" dirty="0"/>
          </a:p>
        </p:txBody>
      </p:sp>
      <p:sp>
        <p:nvSpPr>
          <p:cNvPr id="7" name="QB_6_AN.158_1#07b23e75e.blank?vaa=1&amp;vcp=1&amp;vis=1&amp;pid=1ef89fcc2&amp;color=0,0,0&amp;mp=1&amp;vpa=121&amp;vtp=1&amp;vaab=1&amp;bbb=1"/>
          <p:cNvSpPr/>
          <p:nvPr/>
        </p:nvSpPr>
        <p:spPr>
          <a:xfrm>
            <a:off x="10342707" y="2412893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染色体</a:t>
            </a:r>
            <a:endParaRPr lang="en-US" altLang="zh-CN" sz="2800" dirty="0"/>
          </a:p>
        </p:txBody>
      </p:sp>
      <p:sp>
        <p:nvSpPr>
          <p:cNvPr id="8" name="QB_6_AN.159_1#07b23e75e.blank?vaa=1&amp;vcp=1&amp;vis=1&amp;pid=1ef89fcc2&amp;color=0,0,0&amp;mp=1&amp;vpa=122&amp;vtp=1&amp;vaab=1&amp;bbb=1"/>
          <p:cNvSpPr/>
          <p:nvPr/>
        </p:nvSpPr>
        <p:spPr>
          <a:xfrm>
            <a:off x="7792057" y="3502760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不发生</a:t>
            </a:r>
            <a:endParaRPr lang="en-US" altLang="zh-CN" sz="2800" dirty="0"/>
          </a:p>
        </p:txBody>
      </p:sp>
      <p:sp>
        <p:nvSpPr>
          <p:cNvPr id="9" name="QB_6_AN.160_1#07b23e75e.blank?vaa=1&amp;vcp=1&amp;vis=1&amp;pid=1ef89fcc2&amp;color=0,0,0&amp;mp=1&amp;vpa=123&amp;vtp=1&amp;vaab=1&amp;bbb=1&amp;hb=1"/>
          <p:cNvSpPr/>
          <p:nvPr/>
        </p:nvSpPr>
        <p:spPr>
          <a:xfrm>
            <a:off x="6827239" y="4586384"/>
            <a:ext cx="5139944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使细胞数目增多</a:t>
            </a:r>
            <a:endParaRPr lang="en-US" altLang="zh-CN" sz="2800" dirty="0"/>
          </a:p>
        </p:txBody>
      </p:sp>
      <p:sp>
        <p:nvSpPr>
          <p:cNvPr id="2" name="QB_6_BD.157_1#07b23e75e?colgroup=3,11,14&amp;vaa=1&amp;vcp=1&amp;vis=1&amp;pid=1ef89fcc2&amp;color=0,0,0&amp;mp=1&amp;vtp=1&amp;vaab=1&amp;bt=1&amp;bbb=1">
            <a:extLst>
              <a:ext uri="{FF2B5EF4-FFF2-40B4-BE49-F238E27FC236}">
                <a16:creationId xmlns:a16="http://schemas.microsoft.com/office/drawing/2014/main" id="{5703F353-5A91-6F50-EB26-A7D9B3EB95A9}"/>
              </a:ext>
            </a:extLst>
          </p:cNvPr>
          <p:cNvSpPr txBox="1"/>
          <p:nvPr/>
        </p:nvSpPr>
        <p:spPr>
          <a:xfrm>
            <a:off x="10903879" y="110715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  <p:bldP spid="9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QB_6_BD.161_1#07b23e75e?colgroup=3,11,14&amp;vaa=1&amp;vcp=1&amp;vis=1&amp;pid=1ef89fcc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3378795"/>
              </p:ext>
            </p:extLst>
          </p:nvPr>
        </p:nvGraphicFramePr>
        <p:xfrm>
          <a:off x="539496" y="1152443"/>
          <a:ext cx="11082528" cy="5163948"/>
        </p:xfrm>
        <a:graphic>
          <a:graphicData uri="http://schemas.openxmlformats.org/drawingml/2006/table">
            <a:tbl>
              <a:tblPr/>
              <a:tblGrid>
                <a:gridCol w="1453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616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669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75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5639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.细胞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分裂与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分化示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4100"/>
                        </a:lnSpc>
                      </a:pPr>
                      <a:r>
                        <a:rPr lang="en-US" altLang="zh-CN" sz="79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（1）过程①表示细胞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过程②表示细胞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过程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表示细胞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（2）过程③的结果是形成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（3）植物与动物的基本组织：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柑橘果皮是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组织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果肉是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组织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橘络是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组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6_BD.161_2#07b23e75e.table_image?tii=19&amp;vaa=1&amp;vcp=1&amp;vis=1&amp;pid=1ef89fcc2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12848" y="3192667"/>
            <a:ext cx="3922776" cy="159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N.162_1#07b23e75e.blank?vaa=1&amp;vcp=1&amp;vis=1&amp;pid=1ef89fcc2&amp;color=0,0,0&amp;mp=1&amp;vpa=124&amp;vtp=1&amp;vaab=1&amp;bbb=1"/>
          <p:cNvSpPr/>
          <p:nvPr/>
        </p:nvSpPr>
        <p:spPr>
          <a:xfrm>
            <a:off x="9815598" y="1641965"/>
            <a:ext cx="9699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生长</a:t>
            </a:r>
            <a:endParaRPr lang="en-US" altLang="zh-CN" sz="2800" dirty="0"/>
          </a:p>
        </p:txBody>
      </p:sp>
      <p:sp>
        <p:nvSpPr>
          <p:cNvPr id="5" name="QB_6_AN.163_1#07b23e75e.blank?vaa=1&amp;vcp=1&amp;vis=1&amp;pid=1ef89fcc2&amp;color=0,0,0&amp;mp=1&amp;vpa=125&amp;vtp=1&amp;vaab=1&amp;bbb=1"/>
          <p:cNvSpPr/>
          <p:nvPr/>
        </p:nvSpPr>
        <p:spPr>
          <a:xfrm>
            <a:off x="8926598" y="2162665"/>
            <a:ext cx="9699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分裂</a:t>
            </a:r>
            <a:endParaRPr lang="en-US" altLang="zh-CN" sz="2800" dirty="0"/>
          </a:p>
        </p:txBody>
      </p:sp>
      <p:sp>
        <p:nvSpPr>
          <p:cNvPr id="6" name="QB_6_AN.164_1#07b23e75e.blank?vaa=1&amp;vcp=1&amp;vis=1&amp;pid=1ef89fcc2&amp;color=0,0,0&amp;mp=1&amp;vpa=126&amp;vtp=1&amp;vaab=1&amp;bbb=1"/>
          <p:cNvSpPr/>
          <p:nvPr/>
        </p:nvSpPr>
        <p:spPr>
          <a:xfrm>
            <a:off x="7859798" y="2683365"/>
            <a:ext cx="9699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分化</a:t>
            </a:r>
            <a:endParaRPr lang="en-US" altLang="zh-CN" sz="2800" dirty="0"/>
          </a:p>
        </p:txBody>
      </p:sp>
      <p:sp>
        <p:nvSpPr>
          <p:cNvPr id="7" name="QB_6_AN.165_1#07b23e75e.blank?vaa=1&amp;vcp=1&amp;vis=1&amp;pid=1ef89fcc2&amp;color=0,0,0&amp;mp=1&amp;vpa=127&amp;vtp=1&amp;vaab=1&amp;bbb=1"/>
          <p:cNvSpPr/>
          <p:nvPr/>
        </p:nvSpPr>
        <p:spPr>
          <a:xfrm>
            <a:off x="6437400" y="3724765"/>
            <a:ext cx="9699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组织</a:t>
            </a:r>
            <a:endParaRPr lang="en-US" altLang="zh-CN" sz="2800" dirty="0"/>
          </a:p>
        </p:txBody>
      </p:sp>
      <p:sp>
        <p:nvSpPr>
          <p:cNvPr id="8" name="QB_6_AN.166_1#07b23e75e.blank?vaa=1&amp;vcp=1&amp;vis=1&amp;pid=1ef89fcc2&amp;color=0,0,0&amp;mp=1&amp;vpa=128&amp;vtp=1&amp;vaab=1&amp;bbb=1"/>
          <p:cNvSpPr/>
          <p:nvPr/>
        </p:nvSpPr>
        <p:spPr>
          <a:xfrm>
            <a:off x="8215398" y="4766165"/>
            <a:ext cx="9699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保护</a:t>
            </a:r>
            <a:endParaRPr lang="en-US" altLang="zh-CN" sz="2800" dirty="0"/>
          </a:p>
        </p:txBody>
      </p:sp>
      <p:sp>
        <p:nvSpPr>
          <p:cNvPr id="9" name="QB_6_AN.167_1#07b23e75e.blank?vaa=1&amp;vcp=1&amp;vis=1&amp;pid=1ef89fcc2&amp;color=0,0,0&amp;mp=1&amp;vpa=129&amp;vtp=1&amp;vaab=1&amp;bbb=1"/>
          <p:cNvSpPr/>
          <p:nvPr/>
        </p:nvSpPr>
        <p:spPr>
          <a:xfrm>
            <a:off x="6437400" y="5286865"/>
            <a:ext cx="9699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营养</a:t>
            </a:r>
            <a:endParaRPr lang="en-US" altLang="zh-CN" sz="2800" dirty="0"/>
          </a:p>
        </p:txBody>
      </p:sp>
      <p:sp>
        <p:nvSpPr>
          <p:cNvPr id="10" name="QB_6_AN.168_1#07b23e75e.blank?vaa=1&amp;vcp=1&amp;vis=1&amp;pid=1ef89fcc2&amp;color=0,0,0&amp;mp=1&amp;vpa=130&amp;vtp=1&amp;vaab=1&amp;bbb=1"/>
          <p:cNvSpPr/>
          <p:nvPr/>
        </p:nvSpPr>
        <p:spPr>
          <a:xfrm>
            <a:off x="9625098" y="5286865"/>
            <a:ext cx="9699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输导</a:t>
            </a:r>
            <a:endParaRPr lang="en-US" altLang="zh-CN" sz="2800" dirty="0"/>
          </a:p>
        </p:txBody>
      </p:sp>
      <p:sp>
        <p:nvSpPr>
          <p:cNvPr id="2" name="QB_6_BD.161_1#07b23e75e?colgroup=3,11,14&amp;vaa=1&amp;vcp=1&amp;vis=1&amp;pid=1ef89fcc2&amp;color=0,0,0&amp;mp=1&amp;vtp=1&amp;vaab=1&amp;bt=1&amp;bbb=1">
            <a:extLst>
              <a:ext uri="{FF2B5EF4-FFF2-40B4-BE49-F238E27FC236}">
                <a16:creationId xmlns:a16="http://schemas.microsoft.com/office/drawing/2014/main" id="{384B1874-FA70-824A-59FE-0065C16E14CF}"/>
              </a:ext>
            </a:extLst>
          </p:cNvPr>
          <p:cNvSpPr txBox="1"/>
          <p:nvPr/>
        </p:nvSpPr>
        <p:spPr>
          <a:xfrm>
            <a:off x="10903879" y="554400"/>
            <a:ext cx="718145" cy="47808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39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QB_6_AN.179_1#07b23e75e.blank?vaa=1&amp;vcp=1&amp;vis=1&amp;pid=1ef89fcc2&amp;color=0,0,0&amp;mp=1&amp;vpa=140&amp;vtp=1&amp;vaab=1&amp;bbb=1&amp;hb=1"/>
          <p:cNvSpPr/>
          <p:nvPr/>
        </p:nvSpPr>
        <p:spPr>
          <a:xfrm>
            <a:off x="6432749" y="3115182"/>
            <a:ext cx="5139944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/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食物泡</a:t>
            </a:r>
            <a:endParaRPr lang="en-US" altLang="zh-CN" sz="2800" dirty="0"/>
          </a:p>
        </p:txBody>
      </p:sp>
      <p:graphicFrame>
        <p:nvGraphicFramePr>
          <p:cNvPr id="37" name="QB_6_BD.169_1#07b23e75e?colgroup=3,11,14&amp;vaa=1&amp;vcp=1&amp;vis=1&amp;pid=1ef89fcc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877079"/>
              </p:ext>
            </p:extLst>
          </p:nvPr>
        </p:nvGraphicFramePr>
        <p:xfrm>
          <a:off x="539496" y="945172"/>
          <a:ext cx="11082528" cy="5190427"/>
        </p:xfrm>
        <a:graphic>
          <a:graphicData uri="http://schemas.openxmlformats.org/drawingml/2006/table">
            <a:tbl>
              <a:tblPr/>
              <a:tblGrid>
                <a:gridCol w="1453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616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669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206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7558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.草履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虫结构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示意图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5400"/>
                        </a:lnSpc>
                      </a:pPr>
                      <a:r>
                        <a:rPr lang="en-US" altLang="zh-CN" sz="142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（1）填写草履虫的结构名称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⑤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⑥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⑦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⑧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⑨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⑩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（2）草履虫是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细胞生物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由于它能灵活运动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不含有叶绿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不能进行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能够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形成食物泡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靠水中现成的有机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物生活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因此它属于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6_BD.169_2#07b23e75e.table_image?tii=20&amp;vaa=1&amp;vcp=1&amp;vis=1&amp;pid=1ef89fcc2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38144" y="3091060"/>
            <a:ext cx="1472184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N.170_1#07b23e75e.blank?vaa=1&amp;vcp=1&amp;vis=1&amp;pid=1ef89fcc2&amp;color=0,0,0&amp;mp=1&amp;vpa=131&amp;vtp=1&amp;vaab=1&amp;bbb=1"/>
          <p:cNvSpPr/>
          <p:nvPr/>
        </p:nvSpPr>
        <p:spPr>
          <a:xfrm>
            <a:off x="6792998" y="1783417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收集管</a:t>
            </a:r>
            <a:endParaRPr lang="en-US" altLang="zh-CN" sz="2800" dirty="0"/>
          </a:p>
        </p:txBody>
      </p:sp>
      <p:sp>
        <p:nvSpPr>
          <p:cNvPr id="5" name="QB_6_AN.171_1#07b23e75e.blank?vaa=1&amp;vcp=1&amp;vis=1&amp;pid=1ef89fcc2&amp;color=0,0,0&amp;mp=1&amp;vpa=132&amp;vtp=1&amp;vaab=1&amp;bbb=1"/>
          <p:cNvSpPr/>
          <p:nvPr/>
        </p:nvSpPr>
        <p:spPr>
          <a:xfrm>
            <a:off x="9104398" y="1783417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伸缩泡</a:t>
            </a:r>
            <a:endParaRPr lang="en-US" altLang="zh-CN" sz="2800" dirty="0"/>
          </a:p>
        </p:txBody>
      </p:sp>
      <p:sp>
        <p:nvSpPr>
          <p:cNvPr id="6" name="QB_6_AN.172_1#07b23e75e.blank?vaa=1&amp;vcp=1&amp;vis=1&amp;pid=1ef89fcc2&amp;color=0,0,0&amp;mp=1&amp;vpa=133&amp;vtp=1&amp;vaab=1&amp;bbb=1"/>
          <p:cNvSpPr/>
          <p:nvPr/>
        </p:nvSpPr>
        <p:spPr>
          <a:xfrm>
            <a:off x="6792998" y="2217089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小核</a:t>
            </a:r>
            <a:endParaRPr lang="en-US" altLang="zh-CN" sz="2800" dirty="0"/>
          </a:p>
        </p:txBody>
      </p:sp>
      <p:sp>
        <p:nvSpPr>
          <p:cNvPr id="7" name="QB_6_AN.173_1#07b23e75e.blank?vaa=1&amp;vcp=1&amp;vis=1&amp;pid=1ef89fcc2&amp;color=0,0,0&amp;mp=1&amp;vpa=134&amp;vtp=1&amp;vaab=1&amp;bbb=1"/>
          <p:cNvSpPr/>
          <p:nvPr/>
        </p:nvSpPr>
        <p:spPr>
          <a:xfrm>
            <a:off x="8748798" y="2217089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大核</a:t>
            </a:r>
            <a:endParaRPr lang="en-US" altLang="zh-CN" sz="2800" dirty="0"/>
          </a:p>
        </p:txBody>
      </p:sp>
      <p:sp>
        <p:nvSpPr>
          <p:cNvPr id="8" name="QB_6_AN.174_1#07b23e75e.blank?vaa=1&amp;vcp=1&amp;vis=1&amp;pid=1ef89fcc2&amp;color=0,0,0&amp;mp=1&amp;vpa=135&amp;vtp=1&amp;vaab=1&amp;bbb=1&amp;hb=1"/>
          <p:cNvSpPr/>
          <p:nvPr/>
        </p:nvSpPr>
        <p:spPr>
          <a:xfrm>
            <a:off x="6469246" y="2273035"/>
            <a:ext cx="5139944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/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细胞质</a:t>
            </a:r>
            <a:endParaRPr lang="en-US" altLang="zh-CN" sz="2800" dirty="0"/>
          </a:p>
        </p:txBody>
      </p:sp>
      <p:sp>
        <p:nvSpPr>
          <p:cNvPr id="9" name="QB_6_AN.175_1#07b23e75e.blank?vaa=1&amp;vcp=1&amp;vis=1&amp;pid=1ef89fcc2&amp;color=0,0,0&amp;mp=1&amp;vpa=136&amp;vtp=1&amp;vaab=1&amp;bbb=1"/>
          <p:cNvSpPr/>
          <p:nvPr/>
        </p:nvSpPr>
        <p:spPr>
          <a:xfrm>
            <a:off x="7859798" y="2660386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胞肛</a:t>
            </a:r>
            <a:endParaRPr lang="en-US" altLang="zh-CN" sz="2800" dirty="0"/>
          </a:p>
        </p:txBody>
      </p:sp>
      <p:sp>
        <p:nvSpPr>
          <p:cNvPr id="10" name="QB_6_AN.176_1#07b23e75e.blank?vaa=1&amp;vcp=1&amp;vis=1&amp;pid=1ef89fcc2&amp;color=0,0,0&amp;mp=1&amp;vpa=137&amp;vtp=1&amp;vaab=1&amp;bbb=1"/>
          <p:cNvSpPr/>
          <p:nvPr/>
        </p:nvSpPr>
        <p:spPr>
          <a:xfrm>
            <a:off x="9637798" y="2660386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纤毛</a:t>
            </a:r>
            <a:endParaRPr lang="en-US" altLang="zh-CN" sz="2800" dirty="0"/>
          </a:p>
        </p:txBody>
      </p:sp>
      <p:sp>
        <p:nvSpPr>
          <p:cNvPr id="11" name="QB_6_AN.177_1#07b23e75e.blank?vaa=1&amp;vcp=1&amp;vis=1&amp;pid=1ef89fcc2&amp;color=0,0,0&amp;mp=1&amp;vpa=138&amp;vtp=1&amp;vaab=1&amp;bbb=1"/>
          <p:cNvSpPr/>
          <p:nvPr/>
        </p:nvSpPr>
        <p:spPr>
          <a:xfrm>
            <a:off x="6792998" y="3094057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表膜</a:t>
            </a:r>
            <a:endParaRPr lang="en-US" altLang="zh-CN" sz="2800" dirty="0"/>
          </a:p>
        </p:txBody>
      </p:sp>
      <p:sp>
        <p:nvSpPr>
          <p:cNvPr id="12" name="QB_6_AN.178_1#07b23e75e.blank?vaa=1&amp;vcp=1&amp;vis=1&amp;pid=1ef89fcc2&amp;color=0,0,0&amp;mp=1&amp;vpa=139&amp;vtp=1&amp;vaab=1&amp;bbb=1"/>
          <p:cNvSpPr/>
          <p:nvPr/>
        </p:nvSpPr>
        <p:spPr>
          <a:xfrm>
            <a:off x="8570998" y="3094057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口沟</a:t>
            </a:r>
            <a:endParaRPr lang="en-US" altLang="zh-CN" sz="2800" dirty="0"/>
          </a:p>
        </p:txBody>
      </p:sp>
      <p:sp>
        <p:nvSpPr>
          <p:cNvPr id="14" name="QB_6_AN.180_1#07b23e75e.blank?vaa=1&amp;vcp=1&amp;vis=1&amp;pid=1ef89fcc2&amp;color=0,0,0&amp;mp=1&amp;vpa=141&amp;vtp=1&amp;vaab=1"/>
          <p:cNvSpPr/>
          <p:nvPr/>
        </p:nvSpPr>
        <p:spPr>
          <a:xfrm>
            <a:off x="8748798" y="3951774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单</a:t>
            </a:r>
            <a:endParaRPr lang="en-US" altLang="zh-CN" sz="2800" dirty="0"/>
          </a:p>
        </p:txBody>
      </p:sp>
      <p:sp>
        <p:nvSpPr>
          <p:cNvPr id="15" name="QB_6_AN.181_1#07b23e75e.blank?vaa=1&amp;vcp=1&amp;vis=1&amp;pid=1ef89fcc2&amp;color=0,0,0&amp;mp=1&amp;vpa=142&amp;vtp=1&amp;vaab=1&amp;bbb=1"/>
          <p:cNvSpPr/>
          <p:nvPr/>
        </p:nvSpPr>
        <p:spPr>
          <a:xfrm>
            <a:off x="8558298" y="477099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光合</a:t>
            </a:r>
            <a:endParaRPr lang="en-US" altLang="zh-CN" sz="2800" dirty="0"/>
          </a:p>
        </p:txBody>
      </p:sp>
      <p:sp>
        <p:nvSpPr>
          <p:cNvPr id="16" name="QB_6_AN.182_1#07b23e75e.blank?vaa=1&amp;vcp=1&amp;vis=1&amp;pid=1ef89fcc2&amp;color=0,0,0&amp;mp=1&amp;vpa=143&amp;vtp=1&amp;vaab=1&amp;bbb=1"/>
          <p:cNvSpPr/>
          <p:nvPr/>
        </p:nvSpPr>
        <p:spPr>
          <a:xfrm>
            <a:off x="9625098" y="562789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</a:t>
            </a:r>
            <a:endParaRPr lang="en-US" altLang="zh-CN" sz="2800" dirty="0"/>
          </a:p>
        </p:txBody>
      </p:sp>
      <p:sp>
        <p:nvSpPr>
          <p:cNvPr id="2" name="QB_6_BD.169_1#07b23e75e?colgroup=3,11,14&amp;vaa=1&amp;vcp=1&amp;vis=1&amp;pid=1ef89fcc2&amp;color=0,0,0&amp;mp=1&amp;vtp=1&amp;vaab=1&amp;bt=1&amp;bbb=1">
            <a:extLst>
              <a:ext uri="{FF2B5EF4-FFF2-40B4-BE49-F238E27FC236}">
                <a16:creationId xmlns:a16="http://schemas.microsoft.com/office/drawing/2014/main" id="{D850D79D-D426-302F-3DE5-AD246C6F5191}"/>
              </a:ext>
            </a:extLst>
          </p:cNvPr>
          <p:cNvSpPr txBox="1"/>
          <p:nvPr/>
        </p:nvSpPr>
        <p:spPr>
          <a:xfrm>
            <a:off x="10903879" y="33301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uiExpand="1" build="p" animBg="1"/>
      <p:bldP spid="12" grpId="0" build="p" animBg="1"/>
      <p:bldP spid="14" grpId="0" build="p" animBg="1"/>
      <p:bldP spid="15" grpId="0" build="p" animBg="1"/>
      <p:bldP spid="16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QB_6_BD.183_1#07b23e75e?colgroup=3,11,14&amp;vaa=1&amp;vcp=1&amp;vis=1&amp;pid=1ef89fcc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6057907"/>
              </p:ext>
            </p:extLst>
          </p:nvPr>
        </p:nvGraphicFramePr>
        <p:xfrm>
          <a:off x="539496" y="1815560"/>
          <a:ext cx="11082528" cy="3931476"/>
        </p:xfrm>
        <a:graphic>
          <a:graphicData uri="http://schemas.openxmlformats.org/drawingml/2006/table">
            <a:tbl>
              <a:tblPr/>
              <a:tblGrid>
                <a:gridCol w="1453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616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669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191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.草履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虫结构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示意图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5400"/>
                        </a:lnSpc>
                      </a:pPr>
                      <a:r>
                        <a:rPr lang="en-US" altLang="zh-CN" sz="142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）草履虫在水中一般旋转前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自由运动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是借助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）观察一滴水中草履虫的形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态结构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需要使用的精密仪器是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6_BD.183_2#07b23e75e.table_image?tii=21&amp;vaa=1&amp;vcp=1&amp;vis=1&amp;pid=1ef89fcc2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38144" y="2624614"/>
            <a:ext cx="1472184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N.184_1#07b23e75e.blank?vaa=1&amp;vcp=1&amp;vis=1&amp;pid=1ef89fcc2&amp;color=0,0,0&amp;mp=1&amp;vpa=144&amp;vtp=1&amp;vaab=1&amp;bbb=1"/>
          <p:cNvSpPr/>
          <p:nvPr/>
        </p:nvSpPr>
        <p:spPr>
          <a:xfrm>
            <a:off x="9967998" y="293535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纤毛</a:t>
            </a:r>
            <a:endParaRPr lang="en-US" altLang="zh-CN" sz="2800" dirty="0"/>
          </a:p>
        </p:txBody>
      </p:sp>
      <p:sp>
        <p:nvSpPr>
          <p:cNvPr id="5" name="QB_6_AN.185_1#07b23e75e.blank?vaa=1&amp;vcp=1&amp;vis=1&amp;pid=1ef89fcc2&amp;color=0,0,0&amp;mp=1&amp;vpa=145&amp;vtp=1&amp;vaab=1&amp;bbb=1"/>
          <p:cNvSpPr/>
          <p:nvPr/>
        </p:nvSpPr>
        <p:spPr>
          <a:xfrm>
            <a:off x="6437400" y="5150485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显微镜</a:t>
            </a:r>
            <a:endParaRPr lang="en-US" altLang="zh-CN" sz="2800" dirty="0"/>
          </a:p>
        </p:txBody>
      </p:sp>
      <p:sp>
        <p:nvSpPr>
          <p:cNvPr id="2" name="QB_6_BD.183_1#07b23e75e?colgroup=3,11,14&amp;vaa=1&amp;vcp=1&amp;vis=1&amp;pid=1ef89fcc2&amp;color=0,0,0&amp;mp=1&amp;vtp=1&amp;vaab=1&amp;bt=1&amp;bbb=1">
            <a:extLst>
              <a:ext uri="{FF2B5EF4-FFF2-40B4-BE49-F238E27FC236}">
                <a16:creationId xmlns:a16="http://schemas.microsoft.com/office/drawing/2014/main" id="{B96D398F-0BA8-C107-1BEC-E4C81B2C891B}"/>
              </a:ext>
            </a:extLst>
          </p:cNvPr>
          <p:cNvSpPr txBox="1"/>
          <p:nvPr/>
        </p:nvSpPr>
        <p:spPr>
          <a:xfrm>
            <a:off x="10903879" y="110715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76f30f06?vcp=1&amp;pid=7c80a7136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实验突破</a:t>
            </a:r>
            <a:endParaRPr lang="en-US" altLang="zh-CN" sz="3200" dirty="0"/>
          </a:p>
        </p:txBody>
      </p:sp>
      <p:sp>
        <p:nvSpPr>
          <p:cNvPr id="3" name="QO_6_BD.186_1#f7707ebc5?sp=1&amp;vaa=1&amp;vcp=1&amp;vis=1&amp;pid=276f30f06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以下是某同学制作并观察“人的口腔上皮细胞”临时装片的部分图片，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请据图回答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p:pic>
        <p:nvPicPr>
          <p:cNvPr id="4" name="QO_6_BD.186_2#f7707ebc5?iti=9&amp;vaa=1&amp;vcp=1&amp;vis=1&amp;pid=276f30f0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5536" y="2604561"/>
            <a:ext cx="5907024" cy="2670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186_3#f7707ebc5?iti=9&amp;vaa=1&amp;vcp=1&amp;vis=1&amp;pid=276f30f06&amp;color=0,0,0&amp;vtp=1&amp;vaab=1&amp;bbb=1"/>
          <p:cNvSpPr/>
          <p:nvPr/>
        </p:nvSpPr>
        <p:spPr>
          <a:xfrm>
            <a:off x="5702967" y="5401609"/>
            <a:ext cx="7921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图一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86_5#f7707ebc5?iti=10&amp;htil=1&amp;vaa=1&amp;vcp=1&amp;vis=1&amp;pid=276f30f0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05456" y="1302512"/>
            <a:ext cx="1618488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3" name="QO_6_BD.186_6#f7707ebc5?iti=11&amp;htil=1&amp;vaa=1&amp;vcp=1&amp;vis=1&amp;pid=276f30f06&amp;color=0,0,0&amp;tib=255,255,255&amp;vtp=1&amp;vaab=1&amp;bt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95160" y="845312"/>
            <a:ext cx="3749040" cy="191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186_7#f7707ebc5?iti=10&amp;htil=1&amp;vaa=1&amp;vcp=1&amp;vis=1&amp;pid=276f30f06&amp;color=0,0,0&amp;vtp=1&amp;vaab=1&amp;bbb=1"/>
          <p:cNvSpPr/>
          <p:nvPr/>
        </p:nvSpPr>
        <p:spPr>
          <a:xfrm>
            <a:off x="2918619" y="2883408"/>
            <a:ext cx="7921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图二</a:t>
            </a:r>
            <a:endParaRPr lang="en-US" altLang="zh-CN" sz="2800" dirty="0"/>
          </a:p>
        </p:txBody>
      </p:sp>
      <p:sp>
        <p:nvSpPr>
          <p:cNvPr id="5" name="QO_6_BD.186_8#f7707ebc5?iti=11&amp;htil=1&amp;vaa=1&amp;vcp=1&amp;vis=1&amp;pid=276f30f06&amp;color=0,0,0&amp;vtp=1&amp;vaab=1&amp;bbb=1"/>
          <p:cNvSpPr/>
          <p:nvPr/>
        </p:nvSpPr>
        <p:spPr>
          <a:xfrm>
            <a:off x="8473599" y="2883408"/>
            <a:ext cx="7921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图三</a:t>
            </a:r>
            <a:endParaRPr lang="en-US" altLang="zh-CN" sz="2800" dirty="0"/>
          </a:p>
        </p:txBody>
      </p:sp>
      <p:sp>
        <p:nvSpPr>
          <p:cNvPr id="6" name="QB_7_BD.187_1#8df897c50?vaa=1&amp;vcp=1&amp;vis=1&amp;pid=f7707ebc5&amp;color=0,0,0&amp;vtp=1&amp;vaab=1&amp;bbb=1&amp;hb=1"/>
          <p:cNvSpPr/>
          <p:nvPr/>
        </p:nvSpPr>
        <p:spPr>
          <a:xfrm>
            <a:off x="539496" y="352545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）图一中制作临时装片正确的操作顺序是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。在步骤①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，滴的分别是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（2）若该同学在显微镜下看到如图二所示的视野，则说明在制作临时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装片时，图中步骤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操作不当。</a:t>
            </a:r>
            <a:endParaRPr lang="en-US" altLang="zh-CN" sz="2800" dirty="0"/>
          </a:p>
        </p:txBody>
      </p:sp>
      <p:sp>
        <p:nvSpPr>
          <p:cNvPr id="7" name="QB_7_AN.1_1#8df897c50.blank?vaa=1&amp;vcp=1&amp;vis=1&amp;pid=f7707ebc5&amp;color=0,0,0&amp;vpa=146&amp;vtp=1&amp;vaab=1&amp;bbb=1"/>
          <p:cNvSpPr/>
          <p:nvPr/>
        </p:nvSpPr>
        <p:spPr>
          <a:xfrm>
            <a:off x="7484014" y="3494976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②③⑤④①</a:t>
            </a:r>
            <a:endParaRPr lang="en-US" altLang="zh-CN" sz="2800" dirty="0"/>
          </a:p>
        </p:txBody>
      </p:sp>
      <p:sp>
        <p:nvSpPr>
          <p:cNvPr id="8" name="QB_7_AN.2_1#8df897c50.blank?vaa=1&amp;vcp=1&amp;vis=1&amp;pid=f7707ebc5&amp;color=0,0,0&amp;vpa=147&amp;vtp=1&amp;vaab=1&amp;bbb=1"/>
          <p:cNvSpPr/>
          <p:nvPr/>
        </p:nvSpPr>
        <p:spPr>
          <a:xfrm>
            <a:off x="3394615" y="4142676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稀碘液</a:t>
            </a:r>
            <a:endParaRPr lang="en-US" altLang="zh-CN" sz="2800" dirty="0"/>
          </a:p>
        </p:txBody>
      </p:sp>
      <p:sp>
        <p:nvSpPr>
          <p:cNvPr id="9" name="QB_7_AN.3_1#8df897c50.blank?vaa=1&amp;vcp=1&amp;vis=1&amp;pid=f7707ebc5&amp;color=0,0,0&amp;vpa=148&amp;vtp=1&amp;vaab=1&amp;bbb=1"/>
          <p:cNvSpPr/>
          <p:nvPr/>
        </p:nvSpPr>
        <p:spPr>
          <a:xfrm>
            <a:off x="5172615" y="4142676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生理盐水</a:t>
            </a:r>
            <a:endParaRPr lang="en-US" altLang="zh-CN" sz="2800" dirty="0"/>
          </a:p>
        </p:txBody>
      </p:sp>
      <p:sp>
        <p:nvSpPr>
          <p:cNvPr id="11" name="QB_7_AN.192_1#8df897c50.blank?vaa=1&amp;vcp=1&amp;vis=1&amp;pid=f7707ebc5&amp;color=0,0,0&amp;vpa=149&amp;vtp=1&amp;vaab=1"/>
          <p:cNvSpPr/>
          <p:nvPr/>
        </p:nvSpPr>
        <p:spPr>
          <a:xfrm>
            <a:off x="3394615" y="5417121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  <p:bldP spid="9" grpId="0" build="p" animBg="1"/>
      <p:bldP spid="11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93_1#588e1e5fc?vaa=1&amp;vcp=1&amp;vis=1&amp;pid=f7707ebc5&amp;color=0,0,0&amp;vtp=1&amp;vaab=1&amp;bt=1&amp;bbb=1&amp;hb=1"/>
          <p:cNvSpPr/>
          <p:nvPr/>
        </p:nvSpPr>
        <p:spPr>
          <a:xfrm>
            <a:off x="541020" y="64852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（3）如果视野中出现污点，污点可能在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依次移动或转动这三个部位，移动或转动哪个部位时污点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就说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明污点存在于哪个部位上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_1#588e1e5fc.blank?vaa=1&amp;vcp=1&amp;vis=1&amp;pid=f7707ebc5&amp;color=0,0,0&amp;vpa=150&amp;vtp=1&amp;vaab=1&amp;bbb=1"/>
          <p:cNvSpPr/>
          <p:nvPr/>
        </p:nvSpPr>
        <p:spPr>
          <a:xfrm>
            <a:off x="6774338" y="61804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目镜</a:t>
            </a:r>
            <a:endParaRPr lang="en-US" altLang="zh-CN" sz="2800" dirty="0"/>
          </a:p>
        </p:txBody>
      </p:sp>
      <p:sp>
        <p:nvSpPr>
          <p:cNvPr id="4" name="QB_7_AN.2_1#588e1e5fc.blank?vaa=1&amp;vcp=1&amp;vis=1&amp;pid=f7707ebc5&amp;color=0,0,0&amp;vpa=151&amp;vtp=1&amp;vaab=1&amp;bbb=1"/>
          <p:cNvSpPr/>
          <p:nvPr/>
        </p:nvSpPr>
        <p:spPr>
          <a:xfrm>
            <a:off x="8196738" y="61804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物镜</a:t>
            </a:r>
            <a:endParaRPr lang="en-US" altLang="zh-CN" sz="2800" dirty="0"/>
          </a:p>
        </p:txBody>
      </p:sp>
      <p:sp>
        <p:nvSpPr>
          <p:cNvPr id="5" name="QB_7_AN.3_1#588e1e5fc.blank?vaa=1&amp;vcp=1&amp;vis=1&amp;pid=f7707ebc5&amp;color=0,0,0&amp;vpa=152&amp;vtp=1&amp;vaab=1&amp;bbb=1"/>
          <p:cNvSpPr/>
          <p:nvPr/>
        </p:nvSpPr>
        <p:spPr>
          <a:xfrm>
            <a:off x="9619138" y="61804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装片</a:t>
            </a:r>
            <a:endParaRPr lang="en-US" altLang="zh-CN" sz="2800" dirty="0"/>
          </a:p>
        </p:txBody>
      </p:sp>
      <p:sp>
        <p:nvSpPr>
          <p:cNvPr id="6" name="QB_7_AN.4_1#588e1e5fc.blank?vaa=1&amp;vcp=1&amp;vis=1&amp;pid=f7707ebc5&amp;color=0,0,0&amp;vpa=153&amp;vtp=1&amp;vaab=1&amp;bbb=1"/>
          <p:cNvSpPr/>
          <p:nvPr/>
        </p:nvSpPr>
        <p:spPr>
          <a:xfrm>
            <a:off x="9441338" y="126574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移动</a:t>
            </a:r>
            <a:endParaRPr lang="en-US" altLang="zh-CN" sz="2800" dirty="0"/>
          </a:p>
        </p:txBody>
      </p:sp>
      <p:sp>
        <p:nvSpPr>
          <p:cNvPr id="7" name="QB_7_BD.198_1#36a5bfd38?vaa=1&amp;vcp=1&amp;vis=1&amp;pid=f7707ebc5&amp;color=0,0,0&amp;vtp=1&amp;vaab=1&amp;bbb=1&amp;hb=1"/>
          <p:cNvSpPr/>
          <p:nvPr/>
        </p:nvSpPr>
        <p:spPr>
          <a:xfrm>
            <a:off x="541020" y="257682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（4）若该同学在显微镜视野中看到图三甲，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要从图三甲变成图三乙，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则需先将临时装片向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，再转动转换器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，选择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倍物镜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7_AN.199_1#36a5bfd38.blank?vaa=1&amp;vcp=1&amp;vis=1&amp;pid=f7707ebc5&amp;color=0,0,0&amp;vpa=154&amp;vtp=1&amp;vaab=1&amp;bbb=1"/>
          <p:cNvSpPr/>
          <p:nvPr/>
        </p:nvSpPr>
        <p:spPr>
          <a:xfrm>
            <a:off x="3751739" y="3173094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左下方</a:t>
            </a:r>
            <a:endParaRPr lang="en-US" altLang="zh-CN" sz="2800" dirty="0"/>
          </a:p>
        </p:txBody>
      </p:sp>
      <p:sp>
        <p:nvSpPr>
          <p:cNvPr id="9" name="QB_7_AN.200_1#36a5bfd38.blank?vaa=1&amp;vcp=1&amp;vis=1&amp;pid=f7707ebc5&amp;color=0,0,0&amp;vpa=155&amp;vtp=1&amp;vaab=1"/>
          <p:cNvSpPr/>
          <p:nvPr/>
        </p:nvSpPr>
        <p:spPr>
          <a:xfrm>
            <a:off x="9441338" y="317309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</a:t>
            </a:r>
            <a:endParaRPr lang="en-US" altLang="zh-CN" sz="2800" dirty="0"/>
          </a:p>
        </p:txBody>
      </p:sp>
      <p:pic>
        <p:nvPicPr>
          <p:cNvPr id="10" name="QO_6_BD.186_6#f7707ebc5?iti=11&amp;htil=1&amp;vaa=1&amp;vcp=1&amp;vis=1&amp;pid=276f30f06&amp;color=0,0,0&amp;tib=255,255,255&amp;vtp=1&amp;vaab=1&amp;bt=1" descr="preencoded.png">
            <a:extLst>
              <a:ext uri="{FF2B5EF4-FFF2-40B4-BE49-F238E27FC236}">
                <a16:creationId xmlns:a16="http://schemas.microsoft.com/office/drawing/2014/main" id="{5C1FF612-1C69-FFC5-A17D-2EB6493DE7A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76629" y="3897207"/>
            <a:ext cx="3749040" cy="191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1" name="QO_6_BD.186_8#f7707ebc5?iti=11&amp;htil=1&amp;vaa=1&amp;vcp=1&amp;vis=1&amp;pid=276f30f06&amp;color=0,0,0&amp;vtp=1&amp;vaab=1&amp;bbb=1">
            <a:extLst>
              <a:ext uri="{FF2B5EF4-FFF2-40B4-BE49-F238E27FC236}">
                <a16:creationId xmlns:a16="http://schemas.microsoft.com/office/drawing/2014/main" id="{35A308D5-D9FA-56A1-78EA-4A86985C64FA}"/>
              </a:ext>
            </a:extLst>
          </p:cNvPr>
          <p:cNvSpPr/>
          <p:nvPr/>
        </p:nvSpPr>
        <p:spPr>
          <a:xfrm>
            <a:off x="5255068" y="5764847"/>
            <a:ext cx="7921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01_1#e3ef57611?vaa=1&amp;vcp=1&amp;vis=1&amp;pid=276f30f06&amp;color=0,0,0&amp;vtp=1&amp;vaab=1&amp;bt=1&amp;bbb=1"/>
          <p:cNvSpPr/>
          <p:nvPr/>
        </p:nvSpPr>
        <p:spPr>
          <a:xfrm>
            <a:off x="539496" y="186486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观察草履虫。</a:t>
            </a:r>
            <a:endParaRPr lang="en-US" altLang="zh-CN" sz="2800" dirty="0"/>
          </a:p>
        </p:txBody>
      </p:sp>
      <p:sp>
        <p:nvSpPr>
          <p:cNvPr id="3" name="QB_7_BD.202_1#b44927d58?vaa=1&amp;vcp=1&amp;vis=1&amp;pid=e3ef57611&amp;color=0,0,0&amp;vtp=1&amp;vaab=1&amp;bbb=1&amp;hb=1"/>
          <p:cNvSpPr/>
          <p:nvPr/>
        </p:nvSpPr>
        <p:spPr>
          <a:xfrm>
            <a:off x="539496" y="249256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（1）取材：从草履虫培养液的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层吸一滴培养液放在载玻片上，用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肉眼和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（2）盖片：先放几丝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，再盖上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（3）观察：用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观察草履虫的形态和运动。</a:t>
            </a:r>
            <a:endParaRPr lang="en-US" altLang="zh-CN" sz="2800" dirty="0"/>
          </a:p>
        </p:txBody>
      </p:sp>
      <p:sp>
        <p:nvSpPr>
          <p:cNvPr id="4" name="QB_7_AN.1_1#b44927d58.blank?vaa=1&amp;vcp=1&amp;vis=1&amp;pid=e3ef57611&amp;color=0,0,0&amp;vpa=156&amp;vtp=1&amp;vaab=1"/>
          <p:cNvSpPr/>
          <p:nvPr/>
        </p:nvSpPr>
        <p:spPr>
          <a:xfrm>
            <a:off x="5350415" y="2462085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</a:t>
            </a:r>
            <a:endParaRPr lang="en-US" altLang="zh-CN" sz="2800" dirty="0"/>
          </a:p>
        </p:txBody>
      </p:sp>
      <p:sp>
        <p:nvSpPr>
          <p:cNvPr id="5" name="QB_7_AN.2_1#b44927d58.blank?vaa=1&amp;vcp=1&amp;vis=1&amp;pid=e3ef57611&amp;color=0,0,0&amp;vpa=157&amp;vtp=1&amp;vaab=1&amp;bbb=1"/>
          <p:cNvSpPr/>
          <p:nvPr/>
        </p:nvSpPr>
        <p:spPr>
          <a:xfrm>
            <a:off x="1616614" y="3109785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放大镜</a:t>
            </a:r>
            <a:endParaRPr lang="en-US" altLang="zh-CN" sz="2800" dirty="0"/>
          </a:p>
        </p:txBody>
      </p:sp>
      <p:sp>
        <p:nvSpPr>
          <p:cNvPr id="7" name="QB_7_AN.3_1#b44927d58.blank?vaa=1&amp;vcp=1&amp;vis=1&amp;pid=e3ef57611&amp;color=0,0,0&amp;vpa=158&amp;vtp=1&amp;vaab=1&amp;bbb=1"/>
          <p:cNvSpPr/>
          <p:nvPr/>
        </p:nvSpPr>
        <p:spPr>
          <a:xfrm>
            <a:off x="3928015" y="375748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棉花纤维</a:t>
            </a:r>
            <a:endParaRPr lang="en-US" altLang="zh-CN" sz="2800" dirty="0"/>
          </a:p>
        </p:txBody>
      </p:sp>
      <p:sp>
        <p:nvSpPr>
          <p:cNvPr id="8" name="QB_7_AN.4_1#b44927d58.blank?vaa=1&amp;vcp=1&amp;vis=1&amp;pid=e3ef57611&amp;color=0,0,0&amp;vpa=159&amp;vtp=1&amp;vaab=1&amp;bbb=1"/>
          <p:cNvSpPr/>
          <p:nvPr/>
        </p:nvSpPr>
        <p:spPr>
          <a:xfrm>
            <a:off x="7128414" y="3757485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盖玻片</a:t>
            </a:r>
            <a:endParaRPr lang="en-US" altLang="zh-CN" sz="2800" dirty="0"/>
          </a:p>
        </p:txBody>
      </p:sp>
      <p:sp>
        <p:nvSpPr>
          <p:cNvPr id="10" name="QB_7_AN.209_1#b44927d58.blank?vaa=1&amp;vcp=1&amp;vis=1&amp;pid=e3ef57611&amp;color=0,0,0&amp;vpa=160&amp;vtp=1&amp;vaab=1&amp;bbb=1"/>
          <p:cNvSpPr/>
          <p:nvPr/>
        </p:nvSpPr>
        <p:spPr>
          <a:xfrm>
            <a:off x="2861214" y="438423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显微镜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  <p:bldP spid="10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a63339406?vcp=1&amp;pid=5747eeb40&amp;color=0,0,0&amp;tib=255,255,255&amp;vtp=1&amp;vaab=1&amp;bt=1" descr="preencoded.png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1450"/>
          <a:stretch/>
        </p:blipFill>
        <p:spPr>
          <a:xfrm>
            <a:off x="1442134" y="530352"/>
            <a:ext cx="9307731" cy="5418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039AC6C7-69A7-1546-94F6-D2B22B542265}"/>
              </a:ext>
            </a:extLst>
          </p:cNvPr>
          <p:cNvSpPr/>
          <p:nvPr/>
        </p:nvSpPr>
        <p:spPr>
          <a:xfrm>
            <a:off x="3205213" y="5717406"/>
            <a:ext cx="1087654" cy="34651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10_1#5c3ffda59?sp=1&amp;vaa=1&amp;vcp=1&amp;vis=1&amp;pid=276f30f06&amp;color=0,0,0&amp;vtp=1&amp;vaab=1&amp;bt=1&amp;bbb=1"/>
          <p:cNvSpPr/>
          <p:nvPr/>
        </p:nvSpPr>
        <p:spPr>
          <a:xfrm>
            <a:off x="539496" y="151561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探究草履虫对刺激的反应。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“探究草履虫对刺激的反应”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实验的相关说法错误的是(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211_1#5c3ffda59.bracket?vaa=1&amp;vcp=1&amp;vis=1&amp;pid=276f30f06&amp;color=0,0,0&amp;vpa=161&amp;vtp=1&amp;vaab=1"/>
          <p:cNvSpPr/>
          <p:nvPr/>
        </p:nvSpPr>
        <p:spPr>
          <a:xfrm>
            <a:off x="10732039" y="214998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210_2#5c3ffda59.choices?vaa=1&amp;vcp=1&amp;vis=1&amp;pid=276f30f06&amp;color=0,0,0&amp;vtp=1&amp;vaab=1&amp;bbb=1"/>
          <p:cNvSpPr/>
          <p:nvPr/>
        </p:nvSpPr>
        <p:spPr>
          <a:xfrm>
            <a:off x="539496" y="279863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A.实验主要运用的科学探究方法是实验法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.实验目的是说明细胞是生命活动的基本单位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.该实验能够说明草履虫具有应激性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.将实验动物换成“水蚤”，一样能达到实验目的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2491931d.fixed?vcp=1&amp;pid=3d528b3bd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生物体的结构层次</a:t>
            </a:r>
            <a:endParaRPr lang="en-US" altLang="zh-CN" sz="4000" dirty="0"/>
          </a:p>
        </p:txBody>
      </p:sp>
      <p:sp>
        <p:nvSpPr>
          <p:cNvPr id="3" name="C_4_BD#92491931d.fixed?vcp=1&amp;pid=3d528b3bd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真题深解读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5_BD.215_1#d2a110187?vaa=1&amp;vcp=1&amp;vis=1&amp;pid=92491931d&amp;color=0,0,0&amp;mp=1&amp;vtp=1&amp;vaab=1&amp;bt=1&amp;bbb=1&amp;hb=1&amp;htil=1"/>
              <p:cNvSpPr/>
              <p:nvPr/>
            </p:nvSpPr>
            <p:spPr>
              <a:xfrm>
                <a:off x="539496" y="592491"/>
                <a:ext cx="6090920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考点1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河北石家庄·中考）老师在实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验教学视频中截取了4张关于显微镜操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作的图片，用以制作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PPT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课件。在制作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PPT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时，需要按照正确操作对图片进行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排序。正确排序是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5_BD.215_1#d2a110187?vaa=1&amp;vcp=1&amp;vis=1&amp;pid=92491931d&amp;color=0,0,0&amp;mp=1&amp;vtp=1&amp;vaab=1&amp;bt=1&amp;bbb=1&amp;h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92491"/>
                <a:ext cx="6090920" cy="3144457"/>
              </a:xfrm>
              <a:prstGeom prst="rect">
                <a:avLst/>
              </a:prstGeom>
              <a:blipFill>
                <a:blip r:embed="rId3"/>
                <a:stretch>
                  <a:fillRect l="-3604" r="-1001" b="-755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C_5_BD.212_1#d2a110187?htil=3&amp;vaa=1&amp;vcp=1&amp;vis=1&amp;pid=92491931d&amp;color=0,0,0&amp;tib=255,255,255&amp;vtp=1&amp;vaab=1&amp;hs=1&amp;hs=1" descr="preencoded.png">
            <a:extLst>
              <a:ext uri="{FF2B5EF4-FFF2-40B4-BE49-F238E27FC236}">
                <a16:creationId xmlns:a16="http://schemas.microsoft.com/office/drawing/2014/main" id="{107A6D58-9438-13B2-1C68-ED0E9466C1A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77506" y="610779"/>
            <a:ext cx="4873752" cy="165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5_BD.217_2#d2a110187.choices?htil=4&amp;vaa=1&amp;vcp=1&amp;vis=1&amp;pid=92491931d&amp;color=0,0,0&amp;vtp=1&amp;vaab=1&amp;bt=1&amp;bbb=1"/>
              <p:cNvSpPr/>
              <p:nvPr/>
            </p:nvSpPr>
            <p:spPr>
              <a:xfrm>
                <a:off x="539496" y="3772689"/>
                <a:ext cx="6099048" cy="249282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①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②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③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④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B.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①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③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②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④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C.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③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①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②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④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D.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③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①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④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②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5_BD.217_2#d2a110187.choices?htil=4&amp;vaa=1&amp;vcp=1&amp;vis=1&amp;pid=92491931d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72689"/>
                <a:ext cx="6099048" cy="2492820"/>
              </a:xfrm>
              <a:prstGeom prst="rect">
                <a:avLst/>
              </a:prstGeom>
              <a:blipFill>
                <a:blip r:embed="rId5"/>
                <a:stretch>
                  <a:fillRect l="-3600" b="-855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5_AN.1_1#43ba77358?vaa=1&amp;vcp=1&amp;vis=1&amp;pid=92491931d&amp;color=0,0,0&amp;vtp=1&amp;vaab=1&amp;bt=1&amp;bbb=1">
            <a:extLst>
              <a:ext uri="{FF2B5EF4-FFF2-40B4-BE49-F238E27FC236}">
                <a16:creationId xmlns:a16="http://schemas.microsoft.com/office/drawing/2014/main" id="{A98BBF73-87F6-3D1E-82D9-13E5D8D10403}"/>
              </a:ext>
            </a:extLst>
          </p:cNvPr>
          <p:cNvSpPr/>
          <p:nvPr/>
        </p:nvSpPr>
        <p:spPr>
          <a:xfrm>
            <a:off x="3787221" y="3272436"/>
            <a:ext cx="1212302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C_5_EX.1_1#d2a110187?htil=3&amp;vaa=1&amp;vcp=1&amp;vis=1&amp;pid=92491931d&amp;color=0,0,0&amp;vtp=1&amp;vaab=1&amp;bbb=1&amp;hb=1&amp;hs=1"/>
          <p:cNvSpPr/>
          <p:nvPr/>
        </p:nvSpPr>
        <p:spPr>
          <a:xfrm>
            <a:off x="539994" y="451968"/>
            <a:ext cx="609904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使用显微镜观察玻片标本时，先进行对光，即一只眼注视目镜内，转</a:t>
            </a:r>
            <a:r>
              <a:rPr lang="en-US" altLang="zh-CN" sz="280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</a:t>
            </a:r>
            <a:endParaRPr lang="en-US" altLang="zh-CN" sz="2800" spc="-1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反光镜，使光线经过通光孔、物镜、镜筒到达目镜。再进行观察，观察</a:t>
            </a:r>
            <a:endParaRPr lang="en-US" altLang="zh-CN" sz="2800" spc="-1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时先放置玻片标本，用压片夹压住，并使玻片标本正对通光孔的中心；然</a:t>
            </a:r>
            <a:endParaRPr lang="en-US" altLang="zh-CN" sz="2800" spc="-1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后一只眼从侧面看着物镜，转动粗准焦螺旋，使镜筒缓缓下降，直到物镜</a:t>
            </a:r>
            <a:endParaRPr lang="en-US" altLang="zh-CN" sz="2800" spc="-1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接近玻片标本为止；然后一只眼向目镜内看，同时转动粗准焦螺旋，使镜</a:t>
            </a:r>
            <a:endParaRPr lang="en-US" altLang="zh-CN" sz="2800" spc="-1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筒缓缓上升，直到看清物像为止，再转动细准焦螺旋，使物像更加清晰</a:t>
            </a:r>
            <a:r>
              <a:rPr lang="en-US" altLang="zh-CN" sz="280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  <a:p>
            <a:pPr latinLnBrk="1">
              <a:lnSpc>
                <a:spcPts val="4900"/>
              </a:lnSpc>
            </a:pPr>
            <a:endParaRPr lang="en-US" altLang="zh-CN" sz="2800" dirty="0"/>
          </a:p>
        </p:txBody>
      </p:sp>
      <p:sp>
        <p:nvSpPr>
          <p:cNvPr id="5" name="QC_5_EX.1_1#d2a110187?htil=3&amp;vaa=1&amp;vcp=1&amp;vis=1&amp;pid=92491931d&amp;color=0,0,0&amp;vtp=1&amp;vaab=1&amp;bbb=1&amp;hb=1&amp;hs=1">
            <a:extLst>
              <a:ext uri="{FF2B5EF4-FFF2-40B4-BE49-F238E27FC236}">
                <a16:creationId xmlns:a16="http://schemas.microsoft.com/office/drawing/2014/main" id="{0919B9F6-5534-6014-C01D-B0010DDA0A2A}"/>
              </a:ext>
            </a:extLst>
          </p:cNvPr>
          <p:cNvSpPr/>
          <p:nvPr/>
        </p:nvSpPr>
        <p:spPr>
          <a:xfrm>
            <a:off x="539994" y="3154223"/>
            <a:ext cx="11112011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5_EX.2_1#43ba77358?vaa=1&amp;vcp=1&amp;vis=1&amp;pid=92491931d&amp;color=0,0,0&amp;vtp=1&amp;vaab=1&amp;bbb=1&amp;hb=1"/>
              <p:cNvSpPr/>
              <p:nvPr/>
            </p:nvSpPr>
            <p:spPr>
              <a:xfrm>
                <a:off x="356616" y="2755046"/>
                <a:ext cx="11109960" cy="34270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1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思路点拨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解答此题的关键是区分细胞生物和非细胞生物，以及构成细胞生物的细胞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的基本结构。除病毒外，细胞是构成生物体结构和功能的基本单位。植物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细胞的基本结构包括细胞壁、细胞膜、细胞质、细胞核、线粒体和液泡等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动物细胞的基本结构包括细胞膜、细胞质、细胞核、线粒体等，无液泡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细菌细胞的结构包括细胞壁、细胞膜、细胞质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集中区域等，无液泡。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5_EX.2_1#43ba77358?vaa=1&amp;vcp=1&amp;vis=1&amp;pid=92491931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2755046"/>
                <a:ext cx="11109960" cy="3427032"/>
              </a:xfrm>
              <a:prstGeom prst="rect">
                <a:avLst/>
              </a:prstGeom>
              <a:blipFill>
                <a:blip r:embed="rId3"/>
                <a:stretch>
                  <a:fillRect l="-1976" t="-1068" r="-7300" b="-605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5_BD.220_1#43ba77358?vaa=1&amp;vcp=1&amp;vis=1&amp;pid=92491931d&amp;color=0,0,0&amp;vtp=1&amp;vaab=1&amp;bbb=1&amp;hb=1"/>
          <p:cNvSpPr/>
          <p:nvPr/>
        </p:nvSpPr>
        <p:spPr>
          <a:xfrm>
            <a:off x="356616" y="869270"/>
            <a:ext cx="11109960" cy="10902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小王用显微镜观察某生物玻片标本，发现标本的细胞结构中有大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液泡。该标本最可能来自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5_BD.220_2#43ba77358.choices?vaa=1&amp;vcp=1&amp;vis=1&amp;pid=92491931d&amp;color=0,0,0&amp;vtp=1&amp;vaab=1&amp;bbb=1"/>
          <p:cNvSpPr/>
          <p:nvPr/>
        </p:nvSpPr>
        <p:spPr>
          <a:xfrm>
            <a:off x="356616" y="2056006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4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A.植物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B.动物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C.细菌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D.病毒</a:t>
            </a:r>
            <a:endParaRPr lang="en-US" altLang="zh-CN" sz="2800" dirty="0"/>
          </a:p>
        </p:txBody>
      </p:sp>
      <p:sp>
        <p:nvSpPr>
          <p:cNvPr id="5" name="QC_5_AN.1_1#43ba77358?vaa=1&amp;vcp=1&amp;vis=1&amp;pid=92491931d&amp;color=0,0,0&amp;vtp=1&amp;vaab=1&amp;bt=1&amp;bbb=1">
            <a:extLst>
              <a:ext uri="{FF2B5EF4-FFF2-40B4-BE49-F238E27FC236}">
                <a16:creationId xmlns:a16="http://schemas.microsoft.com/office/drawing/2014/main" id="{D566C2A0-F7C3-224D-0093-63CAB3F6D991}"/>
              </a:ext>
            </a:extLst>
          </p:cNvPr>
          <p:cNvSpPr/>
          <p:nvPr/>
        </p:nvSpPr>
        <p:spPr>
          <a:xfrm>
            <a:off x="4699294" y="1462252"/>
            <a:ext cx="1212302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25_1#b77e1a207?vaa=1&amp;vcp=1&amp;vis=1&amp;pid=92491931d&amp;color=0,0,0&amp;vtp=1&amp;vaab=1&amp;bt=1&amp;bbb=1&amp;hb=1"/>
          <p:cNvSpPr/>
          <p:nvPr/>
        </p:nvSpPr>
        <p:spPr>
          <a:xfrm>
            <a:off x="539496" y="217474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江苏苏州·中考）下列人体结构与其主要构成组织的对应关系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226_1#b77e1a207.bracket?vaa=1&amp;vcp=1&amp;vis=1&amp;pid=92491931d&amp;color=0,0,0&amp;vpa=164&amp;vtp=1&amp;vaab=1"/>
          <p:cNvSpPr/>
          <p:nvPr/>
        </p:nvSpPr>
        <p:spPr>
          <a:xfrm>
            <a:off x="2218594" y="290055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225_2#b77e1a207.choices?vaa=1&amp;vcp=1&amp;vis=1&amp;pid=92491931d&amp;color=0,0,0&amp;vtp=1&amp;vaab=1&amp;bbb=1"/>
          <p:cNvSpPr/>
          <p:nvPr/>
        </p:nvSpPr>
        <p:spPr>
          <a:xfrm>
            <a:off x="539496" y="345776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A.皮肤表皮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——上皮组织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.心肌——肌肉组织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.脂肪组织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——结缔组织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.韧带——神经组织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5_EX.1_1#b77e1a207?vaa=1&amp;vcp=1&amp;vis=1&amp;pid=92491931d&amp;color=0,0,0&amp;vtp=1&amp;vaab=1&amp;bbb=1&amp;hb=1"/>
          <p:cNvSpPr/>
          <p:nvPr/>
        </p:nvSpPr>
        <p:spPr>
          <a:xfrm>
            <a:off x="541020" y="38655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人体的基本组织有上皮组织、肌肉组织、神经组织、结缔组织，各具有不</a:t>
            </a:r>
            <a:endParaRPr lang="en-US" altLang="zh-CN" sz="2800" b="0" i="0" spc="-5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同的功能。构成人体的四大基本组织的结构及功能比较如下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spc="-50" dirty="0"/>
          </a:p>
        </p:txBody>
      </p:sp>
      <p:graphicFrame>
        <p:nvGraphicFramePr>
          <p:cNvPr id="49" name="QC_5_EX.1_1#b77e1a207?colgroup=5,23&amp;vaa=1&amp;vcp=1&amp;vis=1&amp;pid=92491931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4212631"/>
              </p:ext>
            </p:extLst>
          </p:nvPr>
        </p:nvGraphicFramePr>
        <p:xfrm>
          <a:off x="539496" y="2318131"/>
          <a:ext cx="11082528" cy="3546920"/>
        </p:xfrm>
        <a:graphic>
          <a:graphicData uri="http://schemas.openxmlformats.org/drawingml/2006/table">
            <a:tbl>
              <a:tblPr/>
              <a:tblGrid>
                <a:gridCol w="23134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69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组织名称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主要结构特征或功能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08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上皮组织</a:t>
                      </a:r>
                    </a:p>
                    <a:p>
                      <a:pPr algn="ctr" latinLnBrk="1" hangingPunct="0">
                        <a:lnSpc>
                          <a:spcPts val="5900"/>
                        </a:lnSpc>
                      </a:pPr>
                      <a:r>
                        <a:rPr lang="en-US" altLang="zh-CN" sz="39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由上皮细胞构成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细胞排列紧密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具有保护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分泌等作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2654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结缔组织</a:t>
                      </a:r>
                    </a:p>
                    <a:p>
                      <a:pPr algn="ctr" latinLnBrk="1" hangingPunct="0">
                        <a:lnSpc>
                          <a:spcPts val="6400"/>
                        </a:lnSpc>
                      </a:pPr>
                      <a:r>
                        <a:rPr lang="en-US" altLang="zh-CN" sz="41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结缔组织种类很多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细胞间质发达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分布广泛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具有支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保护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营养等功能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5" name="QC_5_EX.1_1#b77e1a207.table_image?tii=22&amp;vaa=1&amp;vcp=1&amp;vis=1&amp;pid=92491931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2144" y="3534030"/>
            <a:ext cx="1088136" cy="694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5_EX.1_1#b77e1a207.table_image?tii=23&amp;vaa=1&amp;vcp=1&amp;vis=1&amp;pid=92491931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2144" y="5015421"/>
            <a:ext cx="1088136" cy="740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" name="QC_5_EX.1_1#b77e1a207?colgroup=5,23&amp;vaa=1&amp;vcp=1&amp;vis=1&amp;pid=92491931d&amp;color=0,0,0&amp;mp=1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8944442"/>
              </p:ext>
            </p:extLst>
          </p:nvPr>
        </p:nvGraphicFramePr>
        <p:xfrm>
          <a:off x="539496" y="1285462"/>
          <a:ext cx="11082528" cy="3656648"/>
        </p:xfrm>
        <a:graphic>
          <a:graphicData uri="http://schemas.openxmlformats.org/drawingml/2006/table">
            <a:tbl>
              <a:tblPr/>
              <a:tblGrid>
                <a:gridCol w="23134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69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组织名称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主要结构特征或功能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9054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肌肉组织</a:t>
                      </a:r>
                    </a:p>
                    <a:p>
                      <a:pPr algn="ctr" latinLnBrk="1" hangingPunct="0">
                        <a:lnSpc>
                          <a:spcPts val="6900"/>
                        </a:lnSpc>
                      </a:pPr>
                      <a:r>
                        <a:rPr lang="en-US" altLang="zh-CN" sz="45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主要由肌细胞构成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具有收缩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舒张等功能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2654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神经组织</a:t>
                      </a:r>
                    </a:p>
                    <a:p>
                      <a:pPr algn="ctr" latinLnBrk="1" hangingPunct="0">
                        <a:lnSpc>
                          <a:spcPts val="6400"/>
                        </a:lnSpc>
                      </a:pPr>
                      <a:r>
                        <a:rPr lang="en-US" altLang="zh-CN" sz="41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由神经细胞构成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能够接受刺激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产生并传导兴奋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QC_5_EX.1_1#b77e1a207.table_image?tii=24&amp;vaa=1&amp;vcp=1&amp;vis=1&amp;pid=92491931d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2144" y="2502694"/>
            <a:ext cx="1088136" cy="804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C_5_EX.1_1#b77e1a207.table_image?tii=25&amp;vaa=1&amp;vcp=1&amp;vis=1&amp;pid=92491931d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2144" y="4092480"/>
            <a:ext cx="1088136" cy="740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EX.1_1#b77e1a207?vaa=1&amp;vcp=1&amp;vis=1&amp;pid=92491931d&amp;color=0,0,0&amp;mp=1&amp;vtp=1&amp;vaab=1&amp;bbb=1&amp;hb=1"/>
          <p:cNvSpPr/>
          <p:nvPr/>
        </p:nvSpPr>
        <p:spPr>
          <a:xfrm>
            <a:off x="539496" y="507006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脂肪的细胞间质发达，分布广泛，具有营养的功能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；韧带的细胞间质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发达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，分布广泛，具有支持、连接、保护等功能，主要由结缔组织构成。</a:t>
            </a:r>
            <a:endParaRPr lang="en-US" altLang="zh-CN" sz="2800" spc="-100" dirty="0"/>
          </a:p>
        </p:txBody>
      </p:sp>
      <p:sp>
        <p:nvSpPr>
          <p:cNvPr id="2" name="QC_5_EX.1_1#b77e1a207?colgroup=5,23&amp;vaa=1&amp;vcp=1&amp;vis=1&amp;pid=92491931d&amp;color=0,0,0&amp;mp=1&amp;vtp=1&amp;vaab=1&amp;bt=1&amp;bbb=1">
            <a:extLst>
              <a:ext uri="{FF2B5EF4-FFF2-40B4-BE49-F238E27FC236}">
                <a16:creationId xmlns:a16="http://schemas.microsoft.com/office/drawing/2014/main" id="{2345B089-8D35-13D8-7A37-DD07EE6B67EB}"/>
              </a:ext>
            </a:extLst>
          </p:cNvPr>
          <p:cNvSpPr txBox="1"/>
          <p:nvPr/>
        </p:nvSpPr>
        <p:spPr>
          <a:xfrm>
            <a:off x="10903879" y="5770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2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5_EX.2_1#336fbead1?vaa=1&amp;vcp=1&amp;vis=1&amp;pid=92491931d&amp;color=0,0,0&amp;vtp=1&amp;vaab=1&amp;bbb=1&amp;hb=1"/>
          <p:cNvSpPr/>
          <p:nvPr/>
        </p:nvSpPr>
        <p:spPr>
          <a:xfrm>
            <a:off x="423993" y="2403206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解答此题的关键是区分器官和组织的概念。细胞分化形成组织，不同的组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织按照一定的次序结合在一起构成器官。小脑、果实和种子属于器官，是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由不同的组织按照一定的次序结合起来形成的具有一定功能的结构。血液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属于结缔组织，血液由血浆和血细胞构成，具有运输、防御保护和调节体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温等作用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5_BD.229_1#336fbead1?vaa=1&amp;vcp=1&amp;vis=1&amp;pid=92491931d&amp;color=0,0,0&amp;vtp=1&amp;vaab=1&amp;bbb=1"/>
          <p:cNvSpPr/>
          <p:nvPr/>
        </p:nvSpPr>
        <p:spPr>
          <a:xfrm>
            <a:off x="423993" y="122788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考点4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下列各项在结构层次上与其他三项不同的是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5_BD.229_2#336fbead1.choices?vaa=1&amp;vcp=1&amp;vis=1&amp;pid=92491931d&amp;color=0,0,0&amp;vtp=1&amp;vaab=1&amp;bbb=1"/>
          <p:cNvSpPr/>
          <p:nvPr/>
        </p:nvSpPr>
        <p:spPr>
          <a:xfrm>
            <a:off x="423993" y="184954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.血液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B.小脑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C.果实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.种子</a:t>
            </a:r>
            <a:endParaRPr lang="en-US" altLang="zh-CN" sz="2800" dirty="0"/>
          </a:p>
        </p:txBody>
      </p:sp>
      <p:sp>
        <p:nvSpPr>
          <p:cNvPr id="5" name="QC_5_AN.1_1#43ba77358?vaa=1&amp;vcp=1&amp;vis=1&amp;pid=92491931d&amp;color=0,0,0&amp;vtp=1&amp;vaab=1&amp;bt=1&amp;bbb=1">
            <a:extLst>
              <a:ext uri="{FF2B5EF4-FFF2-40B4-BE49-F238E27FC236}">
                <a16:creationId xmlns:a16="http://schemas.microsoft.com/office/drawing/2014/main" id="{716E288D-5705-434F-8A79-9E68205E254E}"/>
              </a:ext>
            </a:extLst>
          </p:cNvPr>
          <p:cNvSpPr/>
          <p:nvPr/>
        </p:nvSpPr>
        <p:spPr>
          <a:xfrm>
            <a:off x="8653593" y="1275509"/>
            <a:ext cx="1212302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5_EX.2_1#ed5ee9477?vaa=1&amp;vcp=1&amp;vis=1&amp;pid=92491931d&amp;color=0,0,0&amp;vtp=1&amp;vaab=1&amp;bbb=1&amp;hb=1"/>
          <p:cNvSpPr/>
          <p:nvPr/>
        </p:nvSpPr>
        <p:spPr>
          <a:xfrm>
            <a:off x="452868" y="3429000"/>
            <a:ext cx="11109960" cy="23538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解答此类题目的关键是知道常见的单细胞生物。单细胞生物只由单个细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胞组成，而且经常会聚集成为细胞集落。单细胞生物个体微小，全部生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命活动在一个细胞内完成，一般生活在水中。例如：草履虫、衣藻、变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形虫、酵母菌、眼虫等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5_BD.233_1#ed5ee9477?vaa=1&amp;vcp=1&amp;vis=1&amp;pid=92491931d&amp;color=0,0,0&amp;vtp=1&amp;vaab=1&amp;bbb=1"/>
          <p:cNvSpPr/>
          <p:nvPr/>
        </p:nvSpPr>
        <p:spPr>
          <a:xfrm>
            <a:off x="452868" y="568784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考点5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下列不属于单细胞生物的是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pic>
        <p:nvPicPr>
          <p:cNvPr id="6" name="QC_5_BD.233_2#ed5ee9477.choice_image?htil=1&amp;vaa=1&amp;vcp=1&amp;vis=1&amp;pid=92491931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868" y="1075118"/>
            <a:ext cx="1463040" cy="198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5_BD.233_4#ed5ee9477.choice_image?htil=1&amp;vaa=1&amp;vcp=1&amp;vis=1&amp;pid=92491931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2644" y="1075118"/>
            <a:ext cx="1691640" cy="198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0" name="QC_5_BD.233_6#ed5ee9477.choice_image?htil=1&amp;vaa=1&amp;vcp=1&amp;vis=1&amp;pid=92491931d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12420" y="1075118"/>
            <a:ext cx="2112264" cy="198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2" name="QC_5_BD.233_8#ed5ee9477.choice_image?htil=1&amp;vaa=1&amp;vcp=1&amp;vis=1&amp;pid=92491931d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83052" y="1075118"/>
            <a:ext cx="1408176" cy="198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AN.1_1#43ba77358?vaa=1&amp;vcp=1&amp;vis=1&amp;pid=92491931d&amp;color=0,0,0&amp;vtp=1&amp;vaab=1&amp;bt=1&amp;bbb=1">
            <a:extLst>
              <a:ext uri="{FF2B5EF4-FFF2-40B4-BE49-F238E27FC236}">
                <a16:creationId xmlns:a16="http://schemas.microsoft.com/office/drawing/2014/main" id="{483023EC-8ACC-905A-278E-0D2AD8E86177}"/>
              </a:ext>
            </a:extLst>
          </p:cNvPr>
          <p:cNvSpPr/>
          <p:nvPr/>
        </p:nvSpPr>
        <p:spPr>
          <a:xfrm>
            <a:off x="6258506" y="572594"/>
            <a:ext cx="1212302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5_BD.233_3#ed5ee9477?htil=1&amp;vaa=1&amp;vcp=1&amp;vis=1&amp;pid=92491931d&amp;color=0,0,0&amp;vtp=1&amp;vaab=1&amp;bbb=1">
            <a:extLst>
              <a:ext uri="{FF2B5EF4-FFF2-40B4-BE49-F238E27FC236}">
                <a16:creationId xmlns:a16="http://schemas.microsoft.com/office/drawing/2014/main" id="{911F56BD-B919-FC8D-D5C5-D3B46CA3895C}"/>
              </a:ext>
            </a:extLst>
          </p:cNvPr>
          <p:cNvSpPr/>
          <p:nvPr/>
        </p:nvSpPr>
        <p:spPr>
          <a:xfrm>
            <a:off x="539496" y="3003899"/>
            <a:ext cx="277977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A.涡虫</a:t>
            </a:r>
            <a:endParaRPr lang="en-US" altLang="zh-CN" sz="2800" dirty="0"/>
          </a:p>
        </p:txBody>
      </p:sp>
      <p:sp>
        <p:nvSpPr>
          <p:cNvPr id="9" name="QC_5_BD.233_5#ed5ee9477?htil=1&amp;vaa=1&amp;vcp=1&amp;vis=1&amp;pid=92491931d&amp;color=0,0,0&amp;vtp=1&amp;vaab=1&amp;bbb=1">
            <a:extLst>
              <a:ext uri="{FF2B5EF4-FFF2-40B4-BE49-F238E27FC236}">
                <a16:creationId xmlns:a16="http://schemas.microsoft.com/office/drawing/2014/main" id="{EF5285CE-A76D-28C7-F76D-CAD14DAB32C4}"/>
              </a:ext>
            </a:extLst>
          </p:cNvPr>
          <p:cNvSpPr/>
          <p:nvPr/>
        </p:nvSpPr>
        <p:spPr>
          <a:xfrm>
            <a:off x="3319272" y="3003899"/>
            <a:ext cx="277977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B.草履虫</a:t>
            </a:r>
            <a:endParaRPr lang="en-US" altLang="zh-CN" sz="2800" dirty="0"/>
          </a:p>
        </p:txBody>
      </p:sp>
      <p:sp>
        <p:nvSpPr>
          <p:cNvPr id="11" name="QC_5_BD.233_7#ed5ee9477?htil=1&amp;vaa=1&amp;vcp=1&amp;vis=1&amp;pid=92491931d&amp;color=0,0,0&amp;vtp=1&amp;vaab=1&amp;bbb=1">
            <a:extLst>
              <a:ext uri="{FF2B5EF4-FFF2-40B4-BE49-F238E27FC236}">
                <a16:creationId xmlns:a16="http://schemas.microsoft.com/office/drawing/2014/main" id="{078F1D48-B25D-A118-CEF8-749B3EEA1317}"/>
              </a:ext>
            </a:extLst>
          </p:cNvPr>
          <p:cNvSpPr/>
          <p:nvPr/>
        </p:nvSpPr>
        <p:spPr>
          <a:xfrm>
            <a:off x="6099048" y="3003899"/>
            <a:ext cx="277977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C.变形虫</a:t>
            </a:r>
            <a:endParaRPr lang="en-US" altLang="zh-CN" sz="2800" dirty="0"/>
          </a:p>
        </p:txBody>
      </p:sp>
      <p:sp>
        <p:nvSpPr>
          <p:cNvPr id="13" name="QC_5_BD.233_9#ed5ee9477?htil=1&amp;vaa=1&amp;vcp=1&amp;vis=1&amp;pid=92491931d&amp;color=0,0,0&amp;vtp=1&amp;vaab=1&amp;bbb=1">
            <a:extLst>
              <a:ext uri="{FF2B5EF4-FFF2-40B4-BE49-F238E27FC236}">
                <a16:creationId xmlns:a16="http://schemas.microsoft.com/office/drawing/2014/main" id="{BF8AAFF3-C81F-2123-22E1-88BE8708CAE6}"/>
              </a:ext>
            </a:extLst>
          </p:cNvPr>
          <p:cNvSpPr/>
          <p:nvPr/>
        </p:nvSpPr>
        <p:spPr>
          <a:xfrm>
            <a:off x="8869680" y="3003899"/>
            <a:ext cx="277977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D.衣藻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3F72C3-1116-6416-154C-EB8EAF5FD5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a63339406?vcp=1&amp;pid=5747eeb40&amp;color=0,0,0&amp;tib=255,255,255&amp;vtp=1&amp;vaab=1&amp;bt=1" descr="preencoded.png">
            <a:extLst>
              <a:ext uri="{FF2B5EF4-FFF2-40B4-BE49-F238E27FC236}">
                <a16:creationId xmlns:a16="http://schemas.microsoft.com/office/drawing/2014/main" id="{988705BA-06A1-5622-49E6-F9DFF32487F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5069"/>
          <a:stretch/>
        </p:blipFill>
        <p:spPr>
          <a:xfrm>
            <a:off x="2104081" y="1164656"/>
            <a:ext cx="9911697" cy="4427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E3D34C7-5715-F3A0-FEEF-99C57F7F67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8693" y="708058"/>
            <a:ext cx="43815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153062"/>
      </p:ext>
    </p:extLst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43564976.fixed?vcp=1&amp;pid=3d528b3bd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生物体的结构层次</a:t>
            </a:r>
            <a:endParaRPr lang="en-US" altLang="zh-CN" sz="4000" dirty="0"/>
          </a:p>
        </p:txBody>
      </p:sp>
      <p:sp>
        <p:nvSpPr>
          <p:cNvPr id="3" name="C_4_BD#443564976.fixed?vcp=1&amp;pid=3d528b3bd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备考勤演练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92b1062f?vcp=1&amp;pid=443564976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题库训练</a:t>
            </a:r>
            <a:endParaRPr lang="en-US" altLang="zh-CN" sz="3200" dirty="0"/>
          </a:p>
        </p:txBody>
      </p:sp>
      <p:sp>
        <p:nvSpPr>
          <p:cNvPr id="3" name="QC_6_BD.235_1#c1f79fea7?sp=1&amp;vaa=1&amp;vcp=1&amp;vis=1&amp;pid=e92b1062f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小林同学使用显微镜观察人的血细胞涂片，依次观察到视野甲、视野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乙，如下图所示。下列叙述正确的是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pic>
        <p:nvPicPr>
          <p:cNvPr id="5" name="QC_6_BD.235_2#c1f79fea7?vaa=1&amp;vcp=1&amp;vis=1&amp;pid=e92b1062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03904" y="2604561"/>
            <a:ext cx="4590288" cy="2459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6_BD.235_3#c1f79fea7.choices?vaa=1&amp;vcp=1&amp;vis=1&amp;pid=e92b1062f&amp;color=0,0,0&amp;vtp=1&amp;vaab=1&amp;bbb=1"/>
          <p:cNvSpPr/>
          <p:nvPr/>
        </p:nvSpPr>
        <p:spPr>
          <a:xfrm>
            <a:off x="539496" y="519536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.甲的放大倍数比乙的大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.甲的细胞个数比乙的多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C.不需要移动血细胞涂片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.不需要调节细准焦螺旋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AS.1_1#c1f79fea7?htil=5&amp;vaa=1&amp;vcp=1&amp;vis=1&amp;pid=e92b1062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77456" y="897731"/>
            <a:ext cx="4553712" cy="2459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AS.1_1#c1f79fea7?htil=5&amp;vaa=1&amp;vcp=1&amp;vis=1&amp;pid=e92b1062f&amp;color=0,0,0&amp;vtp=1&amp;vaab=1&amp;bt=1&amp;bbb=1&amp;hb=1&amp;hs=1"/>
          <p:cNvSpPr/>
          <p:nvPr/>
        </p:nvSpPr>
        <p:spPr>
          <a:xfrm>
            <a:off x="539496" y="879443"/>
            <a:ext cx="642823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由低倍镜换高倍镜进行观察时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显微镜的调节一般包括以下四个步骤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移片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移动玻片标本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物像在哪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就往哪移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把要观察的物像移至视野中</a:t>
            </a:r>
            <a:endParaRPr lang="en-US" altLang="zh-CN" sz="2800" dirty="0"/>
          </a:p>
        </p:txBody>
      </p:sp>
      <p:sp>
        <p:nvSpPr>
          <p:cNvPr id="5" name="QC_6_AS.1_1#c1f79fea7?htil=5&amp;vaa=1&amp;vcp=1&amp;vis=1&amp;pid=e92b1062f&amp;color=0,0,0&amp;vtp=1&amp;vaab=1&amp;bt=1&amp;bbb=1&amp;hb=1&amp;hs=1">
            <a:extLst>
              <a:ext uri="{FF2B5EF4-FFF2-40B4-BE49-F238E27FC236}">
                <a16:creationId xmlns:a16="http://schemas.microsoft.com/office/drawing/2014/main" id="{8BE89563-391B-980F-BE06-E865131B6AC8}"/>
              </a:ext>
            </a:extLst>
          </p:cNvPr>
          <p:cNvSpPr/>
          <p:nvPr/>
        </p:nvSpPr>
        <p:spPr>
          <a:xfrm>
            <a:off x="539496" y="3492087"/>
            <a:ext cx="11112011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换高倍镜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转动转换器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换高倍物镜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；（3）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调亮视野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转动遮光器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换大光圈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转动反光镜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用凹面镜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4）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使物像清晰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转动细准焦螺旋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使物像更清晰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C_6_AN.2_1#c1f79fea7?vaa=1&amp;vcp=1&amp;vis=1&amp;pid=e92b1062f&amp;color=0,0,0&amp;vtp=1&amp;vaab=1&amp;bbb=1&amp;hs=1"/>
          <p:cNvSpPr/>
          <p:nvPr/>
        </p:nvSpPr>
        <p:spPr>
          <a:xfrm>
            <a:off x="539496" y="5424617"/>
            <a:ext cx="94279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10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39_1#2a7966612?vaa=1&amp;vcp=1&amp;vis=1&amp;pid=e92b1062f&amp;color=0,0,0&amp;vtp=1&amp;vaab=1&amp;bt=1&amp;bbb=1&amp;hb=1"/>
          <p:cNvSpPr/>
          <p:nvPr/>
        </p:nvSpPr>
        <p:spPr>
          <a:xfrm>
            <a:off x="539496" y="121335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（辽宁葫芦岛·中考）某同学在制作人的口腔上皮细胞临时装片时，在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载玻片上滴一滴生理盐水，其作用是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241_1#2a7966612.bracket?vaa=1&amp;vcp=1&amp;vis=1&amp;pid=e92b1062f&amp;color=0,0,0&amp;vpa=168&amp;vtp=1&amp;vaab=1"/>
          <p:cNvSpPr/>
          <p:nvPr/>
        </p:nvSpPr>
        <p:spPr>
          <a:xfrm>
            <a:off x="6597554" y="19285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239_2#2a7966612.choices?vaa=1&amp;vcp=1&amp;vis=1&amp;pid=e92b1062f&amp;color=0,0,0&amp;vtp=1&amp;vaab=1&amp;bbb=1"/>
          <p:cNvSpPr/>
          <p:nvPr/>
        </p:nvSpPr>
        <p:spPr>
          <a:xfrm>
            <a:off x="539496" y="249637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.使细胞染上颜色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.防止细胞干燥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C.维持细胞正常形态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.防止细胞重叠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AS.1_1#2a7966612?vaa=1&amp;vcp=1&amp;vis=1&amp;pid=e92b1062f&amp;color=0,0,0&amp;vtp=1&amp;vaab=1&amp;bbb=1&amp;hb=1"/>
              <p:cNvSpPr/>
              <p:nvPr/>
            </p:nvSpPr>
            <p:spPr>
              <a:xfrm>
                <a:off x="539496" y="3773360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提示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在制作人的口腔上皮细胞临时装片时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由于人体细胞液的浓度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与生理盐水的浓度一致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为了维持细胞的正常形态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不至于因吸水而膨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胀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或因失水而皱缩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应向载玻片上滴加浓度为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0.9%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的生理盐水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6_AS.1_1#2a7966612?vaa=1&amp;vcp=1&amp;vis=1&amp;pid=e92b1062f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73360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l="-1976" r="-878" b="-102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43_1#6ba2356e4?vaa=1&amp;vcp=1&amp;vis=1&amp;pid=e92b1062f&amp;color=0,0,0&amp;vtp=1&amp;vaab=1&amp;bt=1&amp;bbb=1&amp;hb=1"/>
          <p:cNvSpPr/>
          <p:nvPr/>
        </p:nvSpPr>
        <p:spPr>
          <a:xfrm>
            <a:off x="539496" y="217474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小明用显微镜观察人口腔上皮细胞临时装片时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，为了使看到的物像更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清晰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他应该(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244_1#6ba2356e4.bracket?vaa=1&amp;vcp=1&amp;vis=1&amp;pid=e92b1062f&amp;color=0,0,0&amp;vpa=169&amp;vtp=1&amp;vaab=1"/>
          <p:cNvSpPr/>
          <p:nvPr/>
        </p:nvSpPr>
        <p:spPr>
          <a:xfrm>
            <a:off x="2950114" y="28091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243_2#6ba2356e4.choices?vaa=1&amp;vcp=1&amp;vis=1&amp;pid=e92b1062f&amp;color=0,0,0&amp;vtp=1&amp;vaab=1&amp;bbb=1"/>
          <p:cNvSpPr/>
          <p:nvPr/>
        </p:nvSpPr>
        <p:spPr>
          <a:xfrm>
            <a:off x="539496" y="345776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.转动目镜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.调节光圈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C.挪动压片夹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.调节细准焦螺旋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45_1#31e89d7df?vaa=1&amp;vcp=1&amp;vis=1&amp;pid=e92b1062f&amp;color=0,0,0&amp;vtp=1&amp;vaab=1&amp;bt=1&amp;bbb=1&amp;hb=1"/>
          <p:cNvSpPr/>
          <p:nvPr/>
        </p:nvSpPr>
        <p:spPr>
          <a:xfrm>
            <a:off x="539496" y="12044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（湖南益阳·中考）海洋软体动物海蛞蝓进食一种藻类植物后身体变成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绿色，并能利用该藻类相关结构进行光合作用制造有机物。下列有关说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246_1#31e89d7df.bracket?vaa=1&amp;vcp=1&amp;vis=1&amp;pid=e92b1062f&amp;color=0,0,0&amp;vpa=170&amp;vtp=1&amp;vaab=1"/>
          <p:cNvSpPr/>
          <p:nvPr/>
        </p:nvSpPr>
        <p:spPr>
          <a:xfrm>
            <a:off x="2548795" y="256038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245_2#31e89d7df.choices?vaa=1&amp;vcp=1&amp;vis=1&amp;pid=e92b1062f&amp;color=0,0,0&amp;vtp=1&amp;vaab=1&amp;bb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A.海蛞蝓具有细胞壁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.海蛞蝓利用叶绿体进行光合作用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.海蛞蝓靠线粒体为细胞提供能量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.海蛞蝓细胞内外无机盐含量差别大与细胞膜有关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47_1#21fef3d0c?sp=1&amp;vaa=1&amp;vcp=1&amp;vis=1&amp;pid=e92b1062f&amp;color=0,0,0&amp;vtp=1&amp;vaab=1&amp;bt=1&amp;bbb=1"/>
          <p:cNvSpPr/>
          <p:nvPr/>
        </p:nvSpPr>
        <p:spPr>
          <a:xfrm>
            <a:off x="539496" y="554400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对下图所示过程的描述，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pic>
        <p:nvPicPr>
          <p:cNvPr id="3" name="QC_6_BD.247_2#21fef3d0c?vaa=1&amp;vcp=1&amp;vis=1&amp;pid=e92b1062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52344" y="1164953"/>
            <a:ext cx="6684264" cy="1243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AN.1_1#21fef3d0c.bracket?vaa=1&amp;vcp=1&amp;vis=1&amp;pid=e92b1062f&amp;color=0,0,0&amp;vpa=171&amp;vtp=1&amp;vaab=1"/>
          <p:cNvSpPr/>
          <p:nvPr/>
        </p:nvSpPr>
        <p:spPr>
          <a:xfrm>
            <a:off x="6417214" y="541637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BD.247_3#21fef3d0c.choices?vaa=1&amp;vcp=1&amp;vis=1&amp;pid=e92b1062f&amp;color=0,0,0&amp;vtp=1&amp;vaab=1&amp;bbb=1"/>
              <p:cNvSpPr/>
              <p:nvPr/>
            </p:nvSpPr>
            <p:spPr>
              <a:xfrm>
                <a:off x="539496" y="2536553"/>
                <a:ext cx="11109960" cy="10235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300"/>
                  </a:lnSpc>
                  <a:tabLst>
                    <a:tab pos="56629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.该过程表示细胞分化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图细胞中遗传物质减少一半</a:t>
                </a:r>
                <a:endParaRPr lang="en-US" altLang="zh-CN" sz="2800" dirty="0"/>
              </a:p>
              <a:p>
                <a:pPr latinLnBrk="1">
                  <a:lnSpc>
                    <a:spcPts val="4100"/>
                  </a:lnSpc>
                  <a:tabLst>
                    <a:tab pos="5662930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C.图示细胞为动物细胞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.该过程表示细胞分裂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6_BD.247_3#21fef3d0c.choices?vaa=1&amp;vcp=1&amp;vis=1&amp;pid=e92b1062f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36553"/>
                <a:ext cx="11109960" cy="1023557"/>
              </a:xfrm>
              <a:prstGeom prst="rect">
                <a:avLst/>
              </a:prstGeom>
              <a:blipFill>
                <a:blip r:embed="rId4"/>
                <a:stretch>
                  <a:fillRect l="-1976" t="-6548" b="-2142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QC_6_BD.249_1#dc77893fb?htil=6&amp;vaa=1&amp;vcp=1&amp;vis=1&amp;pid=e92b1062f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70618" y="3626657"/>
            <a:ext cx="5422392" cy="258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6_BD.249_2#dc77893fb?htil=6&amp;sp=1&amp;vaa=1&amp;vcp=1&amp;vis=1&amp;pid=e92b1062f&amp;color=0,0,0&amp;vtp=1&amp;vaab=1&amp;bbb=1&amp;hb=1"/>
          <p:cNvSpPr/>
          <p:nvPr/>
        </p:nvSpPr>
        <p:spPr>
          <a:xfrm>
            <a:off x="539496" y="3608370"/>
            <a:ext cx="5559552" cy="2115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骨髓中的造血干细胞通过细胞分裂</a:t>
            </a:r>
          </a:p>
          <a:p>
            <a:pPr algn="l"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和细胞分化不断产生新的血细胞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图所示。图中表示细胞分化的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6_AN.250_1#dc77893fb.bracket?vaa=1&amp;vcp=1&amp;vis=1&amp;pid=e92b1062f&amp;color=0,0,0&amp;vpa=172&amp;vtp=1&amp;vaab=1"/>
          <p:cNvSpPr/>
          <p:nvPr/>
        </p:nvSpPr>
        <p:spPr>
          <a:xfrm>
            <a:off x="1202595" y="5290295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9" name="QC_6_BD.249_3#dc77893fb.choices?htil=6&amp;vaa=1&amp;vcp=1&amp;vis=1&amp;pid=e92b1062f&amp;color=0,0,0&amp;vtp=1&amp;vaab=1&amp;bbb=1"/>
          <p:cNvSpPr/>
          <p:nvPr/>
        </p:nvSpPr>
        <p:spPr>
          <a:xfrm>
            <a:off x="539496" y="5785213"/>
            <a:ext cx="5559552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100"/>
              </a:lnSpc>
              <a:tabLst>
                <a:tab pos="1462913" algn="l"/>
                <a:tab pos="2887726" algn="l"/>
                <a:tab pos="4312539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8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BD.251_1#b0e9aa19e?htil=7&amp;vaa=1&amp;vcp=1&amp;vis=1&amp;pid=e92b1062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40769" y="1892808"/>
            <a:ext cx="3904488" cy="3090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251_2#b0e9aa19e?htil=7&amp;sp=1&amp;vaa=1&amp;vcp=1&amp;vis=1&amp;pid=e92b1062f&amp;color=0,0,0&amp;vtp=1&amp;vaab=1&amp;bt=1&amp;bbb=1&amp;hb=1"/>
          <p:cNvSpPr/>
          <p:nvPr/>
        </p:nvSpPr>
        <p:spPr>
          <a:xfrm>
            <a:off x="539496" y="1874520"/>
            <a:ext cx="7077456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（2021·广西贺州·模拟）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图表示油菜植株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的六大器官，下列选项都属于营养器官的一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252_1#b0e9aa19e.bracket?vaa=1&amp;vcp=1&amp;vis=1&amp;pid=e92b1062f&amp;color=0,0,0&amp;vpa=173&amp;vtp=1&amp;vaab=1"/>
          <p:cNvSpPr/>
          <p:nvPr/>
        </p:nvSpPr>
        <p:spPr>
          <a:xfrm>
            <a:off x="1527714" y="315658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251_3#b0e9aa19e.choices?htil=7&amp;vaa=1&amp;vcp=1&amp;vis=1&amp;pid=e92b1062f&amp;color=0,0,0&amp;vtp=1&amp;vaab=1&amp;bbb=1"/>
          <p:cNvSpPr/>
          <p:nvPr/>
        </p:nvSpPr>
        <p:spPr>
          <a:xfrm>
            <a:off x="539496" y="3790442"/>
            <a:ext cx="707745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842389" algn="l"/>
                <a:tab pos="3646678" algn="l"/>
                <a:tab pos="5450968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.①③⑥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C.②④⑤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.③⑤⑥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53_1#558bd1fef?sp=1&amp;vaa=1&amp;vcp=1&amp;vis=1&amp;pid=e92b1062f&amp;color=0,0,0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下图为大熊猫的结构层次示意图，甲、乙、丙分别代表不同的层次。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下列叙述正确的是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254_1#558bd1fef.bracket?vaa=1&amp;vcp=1&amp;vis=1&amp;pid=e92b1062f&amp;color=0,0,0&amp;vpa=174&amp;vtp=1&amp;vaab=1"/>
          <p:cNvSpPr/>
          <p:nvPr/>
        </p:nvSpPr>
        <p:spPr>
          <a:xfrm>
            <a:off x="3600354" y="223716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4" name="QC_6_BD.253_2#558bd1fef?htil=8&amp;vaa=1&amp;vcp=1&amp;vis=1&amp;pid=e92b1062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98274" y="2858897"/>
            <a:ext cx="5422392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BD.253_3#558bd1fef.choices?htil=8&amp;vaa=1&amp;vcp=1&amp;vis=1&amp;pid=e92b1062f&amp;color=0,0,0&amp;vtp=1&amp;vaab=1&amp;bbb=1"/>
          <p:cNvSpPr/>
          <p:nvPr/>
        </p:nvSpPr>
        <p:spPr>
          <a:xfrm>
            <a:off x="539496" y="2804985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A.甲是器官，乙是组织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.甲经过分裂形成乙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.甲是组织，丙是系统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.乙经过分化形成丙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55_1#5fb0a8d2d?vaa=1&amp;vcp=1&amp;vis=1&amp;pid=e92b1062f&amp;color=0,0,0&amp;vtp=1&amp;vaab=1&amp;bt=1&amp;bbb=1&amp;hb=1"/>
          <p:cNvSpPr/>
          <p:nvPr/>
        </p:nvSpPr>
        <p:spPr>
          <a:xfrm>
            <a:off x="539496" y="887920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松树的种子能长成参天大树，与细胞的分裂、生长和分化有关。下列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叙述不正确的是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257_1#5fb0a8d2d.bracket?vaa=1&amp;vcp=1&amp;vis=1&amp;pid=e92b1062f&amp;color=0,0,0&amp;vpa=175&amp;vtp=1&amp;vaab=1"/>
          <p:cNvSpPr/>
          <p:nvPr/>
        </p:nvSpPr>
        <p:spPr>
          <a:xfrm>
            <a:off x="3397154" y="1527683"/>
            <a:ext cx="515938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255_2#5fb0a8d2d.choices?vaa=1&amp;vcp=1&amp;vis=1&amp;pid=e92b1062f&amp;color=0,0,0&amp;vtp=1&amp;vaab=1&amp;bbb=1"/>
          <p:cNvSpPr/>
          <p:nvPr/>
        </p:nvSpPr>
        <p:spPr>
          <a:xfrm>
            <a:off x="539496" y="2028825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.细胞分化形成组织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.细胞生长使细胞体积增大</a:t>
            </a:r>
            <a:endParaRPr lang="en-US" altLang="zh-CN" sz="2800" dirty="0"/>
          </a:p>
          <a:p>
            <a:pPr latinLnBrk="1">
              <a:lnSpc>
                <a:spcPts val="44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C.细胞分裂使细胞数目增多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.细胞分裂后遗传物质的数目加倍</a:t>
            </a:r>
            <a:endParaRPr lang="en-US" altLang="zh-CN" sz="2800" dirty="0"/>
          </a:p>
        </p:txBody>
      </p:sp>
      <p:sp>
        <p:nvSpPr>
          <p:cNvPr id="5" name="QC_6_AS.1_1#5fb0a8d2d?vaa=1&amp;vcp=1&amp;vis=1&amp;pid=e92b1062f&amp;color=0,0,0&amp;vtp=1&amp;vaab=1&amp;bbb=1&amp;hb=1"/>
          <p:cNvSpPr/>
          <p:nvPr/>
        </p:nvSpPr>
        <p:spPr>
          <a:xfrm>
            <a:off x="539496" y="3169158"/>
            <a:ext cx="11109960" cy="2792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细胞分裂是指一个细胞分成两个细胞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细胞分裂的过程中首先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发生变化的是细胞核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细胞核中的染色体首先要复制加倍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随着分裂的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进行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染色体分成完全相同的两份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分别进入两个新细胞中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因此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两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个新细胞的染色体形态和数目相同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新细胞和原细胞的染色体形态和数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目也相同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c80a7136.fixed?vcp=1&amp;pid=3d528b3bd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生物体的结构层次</a:t>
            </a:r>
            <a:endParaRPr lang="en-US" altLang="zh-CN" sz="4000" dirty="0"/>
          </a:p>
        </p:txBody>
      </p:sp>
      <p:sp>
        <p:nvSpPr>
          <p:cNvPr id="3" name="C_4_BD#7c80a7136.fixed?vcp=1&amp;pid=3d528b3bd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知识大集结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ca9adfbe?vcp=1&amp;pid=443564976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能力提升</a:t>
            </a:r>
            <a:endParaRPr lang="en-US" altLang="zh-CN" sz="3200" dirty="0"/>
          </a:p>
        </p:txBody>
      </p:sp>
      <p:sp>
        <p:nvSpPr>
          <p:cNvPr id="3" name="QO_6_BD.259_1#96ed286f3?sp=1&amp;vaa=1&amp;vcp=1&amp;vis=1&amp;pid=eca9adfbe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许多生物的生长发育都是从一个细胞——受精卵开始的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。下图可表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示人的个体发育过程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p:pic>
        <p:nvPicPr>
          <p:cNvPr id="4" name="QO_6_BD.259_2#96ed286f3?htil=9&amp;vaa=1&amp;vcp=1&amp;vis=1&amp;pid=eca9adfb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480" y="2604561"/>
            <a:ext cx="3854580" cy="36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7_BD.260_1#232f8f9ae?htil=9&amp;vaa=1&amp;vcp=1&amp;vis=1&amp;pid=96ed286f3&amp;color=0,0,0&amp;vtp=1&amp;vaab=1&amp;bbb=1&amp;hb=1"/>
          <p:cNvSpPr/>
          <p:nvPr/>
        </p:nvSpPr>
        <p:spPr>
          <a:xfrm>
            <a:off x="539496" y="2550649"/>
            <a:ext cx="686714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（1）图中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①②③表示的是细胞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的过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④表示的是细胞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7_AN.1_1#232f8f9ae.blank?vaa=1&amp;vcp=1&amp;vis=1&amp;pid=96ed286f3&amp;color=0,0,0&amp;vpa=176&amp;vtp=1&amp;vaab=1&amp;bbb=1"/>
          <p:cNvSpPr/>
          <p:nvPr/>
        </p:nvSpPr>
        <p:spPr>
          <a:xfrm>
            <a:off x="5350415" y="252016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分裂</a:t>
            </a:r>
            <a:endParaRPr lang="en-US" altLang="zh-CN" sz="2800" dirty="0"/>
          </a:p>
        </p:txBody>
      </p:sp>
      <p:sp>
        <p:nvSpPr>
          <p:cNvPr id="7" name="QB_7_AN.2_1#232f8f9ae.blank?vaa=1&amp;vcp=1&amp;vis=1&amp;pid=96ed286f3&amp;color=0,0,0&amp;vpa=177&amp;vtp=1&amp;vaab=1&amp;bbb=1"/>
          <p:cNvSpPr/>
          <p:nvPr/>
        </p:nvSpPr>
        <p:spPr>
          <a:xfrm>
            <a:off x="3750215" y="314691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分化</a:t>
            </a:r>
            <a:endParaRPr lang="en-US" altLang="zh-CN" sz="2800" dirty="0"/>
          </a:p>
        </p:txBody>
      </p:sp>
      <p:sp>
        <p:nvSpPr>
          <p:cNvPr id="8" name="QB_7_BD.263_1#969941404?htil=9&amp;vaa=1&amp;vcp=1&amp;vis=1&amp;pid=96ed286f3&amp;color=0,0,0&amp;vtp=1&amp;vaab=1&amp;bbb=1&amp;hb=1"/>
          <p:cNvSpPr/>
          <p:nvPr/>
        </p:nvSpPr>
        <p:spPr>
          <a:xfrm>
            <a:off x="539496" y="3827634"/>
            <a:ext cx="686714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（2）图中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C所示的是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组织，人体的血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液属于图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填代号）所示的组织。</a:t>
            </a:r>
            <a:endParaRPr lang="en-US" altLang="zh-CN" sz="2800" dirty="0"/>
          </a:p>
        </p:txBody>
      </p:sp>
      <p:sp>
        <p:nvSpPr>
          <p:cNvPr id="9" name="QB_7_AN.264_1#969941404.blank?vaa=1&amp;vcp=1&amp;vis=1&amp;pid=96ed286f3&amp;color=0,0,0&amp;vpa=178&amp;vtp=1&amp;vaab=1&amp;bbb=1"/>
          <p:cNvSpPr/>
          <p:nvPr/>
        </p:nvSpPr>
        <p:spPr>
          <a:xfrm>
            <a:off x="3808952" y="379715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神经</a:t>
            </a:r>
            <a:endParaRPr lang="en-US" altLang="zh-CN" sz="2800" dirty="0"/>
          </a:p>
        </p:txBody>
      </p:sp>
      <p:sp>
        <p:nvSpPr>
          <p:cNvPr id="10" name="QB_7_AN.265_1#969941404.blank?vaa=1&amp;vcp=1&amp;vis=1&amp;pid=96ed286f3&amp;color=0,0,0&amp;vpa=179&amp;vtp=1&amp;vaab=1"/>
          <p:cNvSpPr/>
          <p:nvPr/>
        </p:nvSpPr>
        <p:spPr>
          <a:xfrm>
            <a:off x="1934114" y="442389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9" grpId="0" build="p" animBg="1"/>
      <p:bldP spid="10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266_1#bff520cc4?htil=10&amp;vaa=1&amp;vcp=1&amp;vis=1&amp;pid=96ed286f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96912" y="1371600"/>
            <a:ext cx="4334256" cy="4133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266_2#bff520cc4?htil=10&amp;vaa=1&amp;vcp=1&amp;vis=1&amp;pid=96ed286f3&amp;color=0,0,0&amp;vtp=1&amp;vaab=1&amp;bt=1&amp;bbb=1&amp;hb=1"/>
          <p:cNvSpPr/>
          <p:nvPr/>
        </p:nvSpPr>
        <p:spPr>
          <a:xfrm>
            <a:off x="539496" y="1353312"/>
            <a:ext cx="6647688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（3）对于人体来说，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细胞分化形成组织后，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组织进一步形成器官、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，才能构成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完整的人体。而构成植物体的结构层次中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没有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这一层次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_1#bff520cc4.blank?vaa=1&amp;vcp=1&amp;vis=1&amp;pid=96ed286f3&amp;color=0,0,0&amp;vpa=180&amp;vtp=1&amp;vaab=1&amp;bbb=1"/>
          <p:cNvSpPr/>
          <p:nvPr/>
        </p:nvSpPr>
        <p:spPr>
          <a:xfrm>
            <a:off x="4105815" y="197053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系统</a:t>
            </a:r>
            <a:endParaRPr lang="en-US" altLang="zh-CN" sz="2800" dirty="0"/>
          </a:p>
        </p:txBody>
      </p:sp>
      <p:sp>
        <p:nvSpPr>
          <p:cNvPr id="5" name="QB_7_AN.2_1#bff520cc4.blank?vaa=1&amp;vcp=1&amp;vis=1&amp;pid=96ed286f3&amp;color=0,0,0&amp;vpa=181&amp;vtp=1&amp;vaab=1&amp;bbb=1"/>
          <p:cNvSpPr/>
          <p:nvPr/>
        </p:nvSpPr>
        <p:spPr>
          <a:xfrm>
            <a:off x="1261015" y="324497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系统</a:t>
            </a:r>
            <a:endParaRPr lang="en-US" altLang="zh-CN" sz="2800" dirty="0"/>
          </a:p>
        </p:txBody>
      </p:sp>
      <p:sp>
        <p:nvSpPr>
          <p:cNvPr id="6" name="QB_7_BD.269_1#0ce02ff43?htil=10&amp;vaa=1&amp;vcp=1&amp;vis=1&amp;pid=96ed286f3&amp;color=0,0,0&amp;vtp=1&amp;vaab=1&amp;bbb=1&amp;hb=1"/>
          <p:cNvSpPr/>
          <p:nvPr/>
        </p:nvSpPr>
        <p:spPr>
          <a:xfrm>
            <a:off x="539496" y="3924744"/>
            <a:ext cx="664768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）婴儿能够由小长大的主要原因是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7_AN.270_1#0ce02ff43.blank?vaa=1&amp;vcp=1&amp;vis=1&amp;pid=96ed286f3&amp;color=0,0,0&amp;vpa=182&amp;vtp=1&amp;vaab=1&amp;bbb=1"/>
          <p:cNvSpPr/>
          <p:nvPr/>
        </p:nvSpPr>
        <p:spPr>
          <a:xfrm>
            <a:off x="638715" y="4521009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细胞分裂</a:t>
            </a:r>
            <a:endParaRPr lang="en-US" altLang="zh-CN" sz="2800" dirty="0"/>
          </a:p>
        </p:txBody>
      </p:sp>
      <p:sp>
        <p:nvSpPr>
          <p:cNvPr id="8" name="QB_7_AN.271_1#0ce02ff43.blank?vaa=1&amp;vcp=1&amp;vis=1&amp;pid=96ed286f3&amp;color=0,0,0&amp;vpa=183&amp;vtp=1&amp;vaab=1&amp;bbb=1"/>
          <p:cNvSpPr/>
          <p:nvPr/>
        </p:nvSpPr>
        <p:spPr>
          <a:xfrm>
            <a:off x="2861214" y="4521009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细胞生长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9a3f4eb9?vcp=1&amp;pid=443564976&amp;color=0,170,129&amp;vtp=1&amp;vaab=1&amp;bt=1&amp;bbb=1"/>
          <p:cNvSpPr/>
          <p:nvPr/>
        </p:nvSpPr>
        <p:spPr>
          <a:xfrm>
            <a:off x="539496" y="554400"/>
            <a:ext cx="11109960" cy="6536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拓展延伸</a:t>
            </a:r>
            <a:endParaRPr lang="en-US" altLang="zh-CN" sz="3200" dirty="0"/>
          </a:p>
        </p:txBody>
      </p:sp>
      <p:pic>
        <p:nvPicPr>
          <p:cNvPr id="3" name="QO_6_BD.272_1#9b2b49d22?htil=11&amp;vaa=1&amp;vcp=1&amp;vis=1&amp;pid=19a3f4eb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1040" y="881234"/>
            <a:ext cx="3664115" cy="4114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272_2#9b2b49d22?htil=11&amp;sp=1&amp;vaa=1&amp;vcp=1&amp;vis=1&amp;pid=19a3f4eb9&amp;color=0,0,0&amp;vtp=1&amp;vaab=1&amp;bbb=1&amp;hb=1"/>
          <p:cNvSpPr/>
          <p:nvPr/>
        </p:nvSpPr>
        <p:spPr>
          <a:xfrm>
            <a:off x="539496" y="1267240"/>
            <a:ext cx="7781544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在生物学实验技能考试中，某同学抽到“制作并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观察洋葱鳞片叶内表皮细胞临时装片”的实验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是显微镜的结构模式图、该同学所绘制的洋葱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鳞片叶内表皮细胞和该同学的部分操作示意图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请分析回答下列问题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73_1#464a85711?htil=11&amp;vaa=1&amp;vcp=1&amp;vis=1&amp;pid=9b2b49d22&amp;color=0,0,0&amp;vtp=1&amp;vaab=1&amp;bbb=1&amp;hb=1&amp;hs=1">
            <a:extLst>
              <a:ext uri="{FF2B5EF4-FFF2-40B4-BE49-F238E27FC236}">
                <a16:creationId xmlns:a16="http://schemas.microsoft.com/office/drawing/2014/main" id="{84297495-EB8E-A2B8-EA37-5D7176BAE291}"/>
              </a:ext>
            </a:extLst>
          </p:cNvPr>
          <p:cNvSpPr/>
          <p:nvPr/>
        </p:nvSpPr>
        <p:spPr>
          <a:xfrm>
            <a:off x="539995" y="554400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（1）图甲中，使用显微镜对光时，若光线较暗，</a:t>
            </a:r>
            <a:endParaRPr lang="en-US" altLang="zh-CN" sz="2800" dirty="0"/>
          </a:p>
        </p:txBody>
      </p:sp>
      <p:sp>
        <p:nvSpPr>
          <p:cNvPr id="3" name="QB_7_BD.273_1#464a85711?htil=11&amp;vaa=1&amp;vcp=1&amp;vis=1&amp;pid=9b2b49d22&amp;color=0,0,0&amp;vtp=1&amp;vaab=1&amp;bbb=1&amp;hb=1&amp;hs=1">
            <a:extLst>
              <a:ext uri="{FF2B5EF4-FFF2-40B4-BE49-F238E27FC236}">
                <a16:creationId xmlns:a16="http://schemas.microsoft.com/office/drawing/2014/main" id="{70F968AF-CF77-BFDB-36C5-21EE169214F1}"/>
              </a:ext>
            </a:extLst>
          </p:cNvPr>
          <p:cNvSpPr/>
          <p:nvPr/>
        </p:nvSpPr>
        <p:spPr>
          <a:xfrm>
            <a:off x="539496" y="1190053"/>
            <a:ext cx="803707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应选用大光圈和④的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要使观察到的细胞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面积更大，应选择标有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的物镜；调节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填代号）细准焦螺旋，可使物像更清晰；调节粗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准焦螺旋使镜筒下降时，你的眼睛应该注视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_1#464a85711.blank?vaa=1&amp;vcp=1&amp;vis=1&amp;pid=9b2b49d22&amp;color=0,0,0&amp;vpa=184&amp;vtp=1&amp;vaab=1&amp;bbb=1">
            <a:extLst>
              <a:ext uri="{FF2B5EF4-FFF2-40B4-BE49-F238E27FC236}">
                <a16:creationId xmlns:a16="http://schemas.microsoft.com/office/drawing/2014/main" id="{0B5ACF63-2924-4256-2944-EA29DDF727BB}"/>
              </a:ext>
            </a:extLst>
          </p:cNvPr>
          <p:cNvSpPr/>
          <p:nvPr/>
        </p:nvSpPr>
        <p:spPr>
          <a:xfrm>
            <a:off x="3750215" y="1159573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凹面镜</a:t>
            </a:r>
            <a:endParaRPr lang="en-US" altLang="zh-CN" sz="2800" dirty="0"/>
          </a:p>
        </p:txBody>
      </p:sp>
      <p:sp>
        <p:nvSpPr>
          <p:cNvPr id="5" name="QB_7_AN.275_1#464a85711.blank?vaa=1&amp;vcp=1&amp;vis=1&amp;pid=9b2b49d22&amp;color=0,0,0&amp;vpa=185&amp;vtp=1&amp;vaab=1&amp;bbb=1">
            <a:extLst>
              <a:ext uri="{FF2B5EF4-FFF2-40B4-BE49-F238E27FC236}">
                <a16:creationId xmlns:a16="http://schemas.microsoft.com/office/drawing/2014/main" id="{82F7A481-0A43-09EE-29FC-A069CA7E5F14}"/>
              </a:ext>
            </a:extLst>
          </p:cNvPr>
          <p:cNvSpPr/>
          <p:nvPr/>
        </p:nvSpPr>
        <p:spPr>
          <a:xfrm>
            <a:off x="4105815" y="1807273"/>
            <a:ext cx="614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40</a:t>
            </a:r>
            <a:endParaRPr lang="en-US" altLang="zh-CN" sz="2800" dirty="0"/>
          </a:p>
        </p:txBody>
      </p:sp>
      <p:sp>
        <p:nvSpPr>
          <p:cNvPr id="6" name="QB_7_AN.276_1#464a85711.blank?vaa=1&amp;vcp=1&amp;vis=1&amp;pid=9b2b49d22&amp;color=0,0,0&amp;vpa=186&amp;vtp=1&amp;vaab=1">
            <a:extLst>
              <a:ext uri="{FF2B5EF4-FFF2-40B4-BE49-F238E27FC236}">
                <a16:creationId xmlns:a16="http://schemas.microsoft.com/office/drawing/2014/main" id="{80DE1A69-231C-B4A5-0C99-B85E2F56E46E}"/>
              </a:ext>
            </a:extLst>
          </p:cNvPr>
          <p:cNvSpPr/>
          <p:nvPr/>
        </p:nvSpPr>
        <p:spPr>
          <a:xfrm>
            <a:off x="7661814" y="1807273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endParaRPr lang="en-US" altLang="zh-CN" sz="2800" dirty="0"/>
          </a:p>
        </p:txBody>
      </p:sp>
      <p:sp>
        <p:nvSpPr>
          <p:cNvPr id="7" name="QB_7_AN.277_1#464a85711.blank?vaa=1&amp;vcp=1&amp;vis=1&amp;pid=9b2b49d22&amp;color=0,0,0&amp;vpa=187&amp;vtp=1&amp;vaab=1&amp;bbb=1">
            <a:extLst>
              <a:ext uri="{FF2B5EF4-FFF2-40B4-BE49-F238E27FC236}">
                <a16:creationId xmlns:a16="http://schemas.microsoft.com/office/drawing/2014/main" id="{83ADD067-B90F-D4E7-CF8C-EFF1D23C66A9}"/>
              </a:ext>
            </a:extLst>
          </p:cNvPr>
          <p:cNvSpPr/>
          <p:nvPr/>
        </p:nvSpPr>
        <p:spPr>
          <a:xfrm>
            <a:off x="7306214" y="3081718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物镜</a:t>
            </a:r>
            <a:endParaRPr lang="en-US" altLang="zh-CN" sz="2800" dirty="0"/>
          </a:p>
        </p:txBody>
      </p:sp>
      <p:pic>
        <p:nvPicPr>
          <p:cNvPr id="8" name="QO_6_BD.272_1#9b2b49d22?htil=11&amp;vaa=1&amp;vcp=1&amp;vis=1&amp;pid=19a3f4eb9&amp;color=0,0,0&amp;tib=255,255,255&amp;vtp=1&amp;vaab=1&amp;hs=1&amp;hs=1" descr="preencoded.png">
            <a:extLst>
              <a:ext uri="{FF2B5EF4-FFF2-40B4-BE49-F238E27FC236}">
                <a16:creationId xmlns:a16="http://schemas.microsoft.com/office/drawing/2014/main" id="{81FB43D0-9DF2-AD6A-251E-CAB5B118B8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40605" y="554400"/>
            <a:ext cx="3372715" cy="3787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836162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6&amp;si=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278_1#837f0e6a5?htil=12&amp;vaa=1&amp;vcp=1&amp;vis=1&amp;pid=9b2b49d2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49873" y="554400"/>
            <a:ext cx="3599149" cy="4041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278_2#837f0e6a5?htil=12&amp;vaa=1&amp;vcp=1&amp;vis=1&amp;pid=9b2b49d22&amp;color=0,0,0&amp;vtp=1&amp;vaab=1&amp;bt=1&amp;bbb=1&amp;hb=1&amp;hs=1"/>
          <p:cNvSpPr/>
          <p:nvPr/>
        </p:nvSpPr>
        <p:spPr>
          <a:xfrm>
            <a:off x="539496" y="554400"/>
            <a:ext cx="7781544" cy="40112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（2）图乙中，洋葱鳞片叶内表皮细胞的内部近似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球形的结构是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它对细胞的生命活动起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着控制作用。洋葱的味道独特，吃起来有一种辛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辣的味道，这种物质可以起到杀菌的作用，此物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质来自图乙中的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］（填代号）。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该同学绘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图时出现了失误，多画了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少画了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_1#837f0e6a5.blank?vaa=1&amp;vcp=1&amp;vis=1&amp;pid=9b2b49d22&amp;color=0,0,0&amp;vpa=188&amp;vtp=1&amp;vaab=1&amp;bbb=1"/>
          <p:cNvSpPr/>
          <p:nvPr/>
        </p:nvSpPr>
        <p:spPr>
          <a:xfrm>
            <a:off x="2683414" y="1108628"/>
            <a:ext cx="13255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细胞核</a:t>
            </a:r>
            <a:endParaRPr lang="en-US" altLang="zh-CN" sz="2800" dirty="0"/>
          </a:p>
        </p:txBody>
      </p:sp>
      <p:sp>
        <p:nvSpPr>
          <p:cNvPr id="5" name="QB_7_AN.2_1#837f0e6a5.blank?vaa=1&amp;vcp=1&amp;vis=1&amp;pid=9b2b49d22&amp;color=0,0,0&amp;vpa=189&amp;vtp=1&amp;vaab=1"/>
          <p:cNvSpPr/>
          <p:nvPr/>
        </p:nvSpPr>
        <p:spPr>
          <a:xfrm>
            <a:off x="3394615" y="2861228"/>
            <a:ext cx="6143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endParaRPr lang="en-US" altLang="zh-CN" sz="2800" dirty="0"/>
          </a:p>
        </p:txBody>
      </p:sp>
      <p:sp>
        <p:nvSpPr>
          <p:cNvPr id="6" name="QB_7_AN.3_1#837f0e6a5.blank?vaa=1&amp;vcp=1&amp;vis=1&amp;pid=9b2b49d22&amp;color=0,0,0&amp;vpa=190&amp;vtp=1&amp;vaab=1&amp;bbb=1"/>
          <p:cNvSpPr/>
          <p:nvPr/>
        </p:nvSpPr>
        <p:spPr>
          <a:xfrm>
            <a:off x="4461415" y="3445428"/>
            <a:ext cx="13255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叶绿体</a:t>
            </a:r>
            <a:endParaRPr lang="en-US" altLang="zh-CN" sz="2800" dirty="0"/>
          </a:p>
        </p:txBody>
      </p:sp>
      <p:sp>
        <p:nvSpPr>
          <p:cNvPr id="7" name="QB_7_AN.4_1#837f0e6a5.blank?vaa=1&amp;vcp=1&amp;vis=1&amp;pid=9b2b49d22&amp;color=0,0,0&amp;vpa=191&amp;vtp=1&amp;vaab=1&amp;bbb=1&amp;hb=1"/>
          <p:cNvSpPr/>
          <p:nvPr/>
        </p:nvSpPr>
        <p:spPr>
          <a:xfrm>
            <a:off x="539496" y="3445428"/>
            <a:ext cx="7781544" cy="10950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细胞壁</a:t>
            </a:r>
            <a:endParaRPr lang="en-US" altLang="zh-CN" sz="2800" dirty="0"/>
          </a:p>
        </p:txBody>
      </p:sp>
      <p:sp>
        <p:nvSpPr>
          <p:cNvPr id="8" name="QB_7_BD.283_1#057925a14?vaa=1&amp;vcp=1&amp;vis=1&amp;pid=9b2b49d22&amp;color=0,0,0&amp;vtp=1&amp;vaab=1&amp;bbb=1&amp;hb=1&amp;hs=1"/>
          <p:cNvSpPr/>
          <p:nvPr/>
        </p:nvSpPr>
        <p:spPr>
          <a:xfrm>
            <a:off x="539496" y="4595730"/>
            <a:ext cx="11109960" cy="16744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（3）该同学制作洋葱鳞片叶内表皮细胞临时装片时，图丙步骤①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、④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滴加的液体分别是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如果装片中出现气泡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，那么是图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中步骤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填序号）操作不当导致的。</a:t>
            </a:r>
            <a:endParaRPr lang="en-US" altLang="zh-CN" sz="2800" dirty="0"/>
          </a:p>
        </p:txBody>
      </p:sp>
      <p:sp>
        <p:nvSpPr>
          <p:cNvPr id="9" name="QB_7_AN.284_1#057925a14.blank?vaa=1&amp;vcp=1&amp;vis=1&amp;pid=9b2b49d22&amp;color=0,0,0&amp;vpa=192&amp;vtp=1&amp;vaab=1&amp;bbb=1"/>
          <p:cNvSpPr/>
          <p:nvPr/>
        </p:nvSpPr>
        <p:spPr>
          <a:xfrm>
            <a:off x="3394615" y="5149958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清水</a:t>
            </a:r>
            <a:endParaRPr lang="en-US" altLang="zh-CN" sz="2800" dirty="0"/>
          </a:p>
        </p:txBody>
      </p:sp>
      <p:sp>
        <p:nvSpPr>
          <p:cNvPr id="10" name="QB_7_AN.285_1#057925a14.blank?vaa=1&amp;vcp=1&amp;vis=1&amp;pid=9b2b49d22&amp;color=0,0,0&amp;vpa=193&amp;vtp=1&amp;vaab=1&amp;bbb=1"/>
          <p:cNvSpPr/>
          <p:nvPr/>
        </p:nvSpPr>
        <p:spPr>
          <a:xfrm>
            <a:off x="4817015" y="5149958"/>
            <a:ext cx="13255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稀碘液</a:t>
            </a:r>
            <a:endParaRPr lang="en-US" altLang="zh-CN" sz="2800" dirty="0"/>
          </a:p>
        </p:txBody>
      </p:sp>
      <p:sp>
        <p:nvSpPr>
          <p:cNvPr id="11" name="QB_7_AN.286_1#057925a14.blank?vaa=1&amp;vcp=1&amp;vis=1&amp;pid=9b2b49d22&amp;color=0,0,0&amp;vpa=194&amp;vtp=1&amp;vaab=1"/>
          <p:cNvSpPr/>
          <p:nvPr/>
        </p:nvSpPr>
        <p:spPr>
          <a:xfrm>
            <a:off x="1616614" y="5713076"/>
            <a:ext cx="6143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5d32c522?vcp=1&amp;pid=7c80a7136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考点梳理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6_BD.1_1#96694d155?vaa=1&amp;vcp=1&amp;vis=1&amp;pid=d5d32c522&amp;color=0,0,0&amp;vtp=1&amp;vaab=1&amp;bbb=1"/>
              <p:cNvSpPr/>
              <p:nvPr/>
            </p:nvSpPr>
            <p:spPr>
              <a:xfrm>
                <a:off x="539496" y="1275833"/>
                <a:ext cx="11231563" cy="5536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显微镜的使用：取镜和安放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对光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放置玻片标本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观察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收放。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6_BD.1_1#96694d155?vaa=1&amp;vcp=1&amp;vis=1&amp;pid=d5d32c522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75833"/>
                <a:ext cx="11231563" cy="553657"/>
              </a:xfrm>
              <a:prstGeom prst="rect">
                <a:avLst/>
              </a:prstGeom>
              <a:blipFill>
                <a:blip r:embed="rId3"/>
                <a:stretch>
                  <a:fillRect l="-1954" t="-1099" b="-3956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BD.2_1#8218de795?sp=1&amp;vaa=1&amp;vcp=1&amp;vis=1&amp;pid=96694d155&amp;color=0,0,0&amp;vtp=1&amp;vaab=1&amp;bbb=1"/>
          <p:cNvSpPr/>
          <p:nvPr/>
        </p:nvSpPr>
        <p:spPr>
          <a:xfrm>
            <a:off x="539496" y="183494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（1）取镜和安放：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取镜时，一只手握住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另一只手托住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②显微镜放在实验台距边缘大约7厘米处，安装好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7_AN.3_1#8218de795.blank?vaa=1&amp;vcp=1&amp;vis=1&amp;pid=96694d155&amp;color=0,0,0&amp;vpa=1&amp;vtp=1&amp;vaab=1&amp;bbb=1"/>
          <p:cNvSpPr/>
          <p:nvPr/>
        </p:nvSpPr>
        <p:spPr>
          <a:xfrm>
            <a:off x="4105815" y="245216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镜臂</a:t>
            </a:r>
            <a:endParaRPr lang="en-US" altLang="zh-CN" sz="2800" dirty="0"/>
          </a:p>
        </p:txBody>
      </p:sp>
      <p:sp>
        <p:nvSpPr>
          <p:cNvPr id="8" name="QB_7_AN.4_1#8218de795.blank?vaa=1&amp;vcp=1&amp;vis=1&amp;pid=96694d155&amp;color=0,0,0&amp;vpa=2&amp;vtp=1&amp;vaab=1&amp;bbb=1"/>
          <p:cNvSpPr/>
          <p:nvPr/>
        </p:nvSpPr>
        <p:spPr>
          <a:xfrm>
            <a:off x="7661814" y="245216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镜座</a:t>
            </a:r>
            <a:endParaRPr lang="en-US" altLang="zh-CN" sz="2800" dirty="0"/>
          </a:p>
        </p:txBody>
      </p:sp>
      <p:sp>
        <p:nvSpPr>
          <p:cNvPr id="9" name="QB_7_AN.5_1#8218de795.blank?vaa=1&amp;vcp=1&amp;vis=1&amp;pid=96694d155&amp;color=0,0,0&amp;vpa=3&amp;vtp=1&amp;vaab=1&amp;bbb=1"/>
          <p:cNvSpPr/>
          <p:nvPr/>
        </p:nvSpPr>
        <p:spPr>
          <a:xfrm>
            <a:off x="8195214" y="307890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目镜</a:t>
            </a:r>
            <a:endParaRPr lang="en-US" altLang="zh-CN" sz="2800" dirty="0"/>
          </a:p>
        </p:txBody>
      </p:sp>
      <p:sp>
        <p:nvSpPr>
          <p:cNvPr id="10" name="QB_7_AN.6_1#8218de795.blank?vaa=1&amp;vcp=1&amp;vis=1&amp;pid=96694d155&amp;color=0,0,0&amp;vpa=4&amp;vtp=1&amp;vaab=1&amp;bbb=1"/>
          <p:cNvSpPr/>
          <p:nvPr/>
        </p:nvSpPr>
        <p:spPr>
          <a:xfrm>
            <a:off x="9617614" y="307890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7_1#3c8e3347c?sp=1&amp;vaa=1&amp;vcp=1&amp;vis=1&amp;pid=96694d155&amp;color=0,0,0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（2）对光：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需要强光时可选择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面镜和遮光器上的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光圈；需要弱光时可选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择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面镜和遮光器上的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对光时，应首先转动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，使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对准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再转动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，把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光圈对准通光孔。对光成功的标准是通过目镜可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以看到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视野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8_1#3c8e3347c.blank?vaa=1&amp;vcp=1&amp;vis=1&amp;pid=96694d155&amp;color=0,0,0&amp;vpa=5&amp;vtp=1&amp;vaab=1"/>
          <p:cNvSpPr/>
          <p:nvPr/>
        </p:nvSpPr>
        <p:spPr>
          <a:xfrm>
            <a:off x="3750215" y="214982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凹</a:t>
            </a:r>
            <a:endParaRPr lang="en-US" altLang="zh-CN" sz="2800" dirty="0"/>
          </a:p>
        </p:txBody>
      </p:sp>
      <p:sp>
        <p:nvSpPr>
          <p:cNvPr id="4" name="QB_7_AN.9_1#3c8e3347c.blank?vaa=1&amp;vcp=1&amp;vis=1&amp;pid=96694d155&amp;color=0,0,0&amp;vpa=6&amp;vtp=1&amp;vaab=1"/>
          <p:cNvSpPr/>
          <p:nvPr/>
        </p:nvSpPr>
        <p:spPr>
          <a:xfrm>
            <a:off x="7306214" y="214982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5" name="QB_7_AN.10_1#3c8e3347c.blank?vaa=1&amp;vcp=1&amp;vis=1&amp;pid=96694d155&amp;color=0,0,0&amp;vpa=7&amp;vtp=1&amp;vaab=1"/>
          <p:cNvSpPr/>
          <p:nvPr/>
        </p:nvSpPr>
        <p:spPr>
          <a:xfrm>
            <a:off x="905415" y="279752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</a:t>
            </a:r>
            <a:endParaRPr lang="en-US" altLang="zh-CN" sz="2800" dirty="0"/>
          </a:p>
        </p:txBody>
      </p:sp>
      <p:sp>
        <p:nvSpPr>
          <p:cNvPr id="6" name="QB_7_AN.11_1#3c8e3347c.blank?vaa=1&amp;vcp=1&amp;vis=1&amp;pid=96694d155&amp;color=0,0,0&amp;vpa=8&amp;vtp=1&amp;vaab=1"/>
          <p:cNvSpPr/>
          <p:nvPr/>
        </p:nvSpPr>
        <p:spPr>
          <a:xfrm>
            <a:off x="4461415" y="279752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</a:t>
            </a:r>
            <a:endParaRPr lang="en-US" altLang="zh-CN" sz="2800" dirty="0"/>
          </a:p>
        </p:txBody>
      </p:sp>
      <p:sp>
        <p:nvSpPr>
          <p:cNvPr id="7" name="QB_7_AN.12_1#3c8e3347c.blank?vaa=1&amp;vcp=1&amp;vis=1&amp;pid=96694d155&amp;color=0,0,0&amp;vpa=9&amp;vtp=1&amp;vaab=1&amp;bbb=1"/>
          <p:cNvSpPr/>
          <p:nvPr/>
        </p:nvSpPr>
        <p:spPr>
          <a:xfrm>
            <a:off x="4105815" y="3445224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转换器</a:t>
            </a:r>
            <a:endParaRPr lang="en-US" altLang="zh-CN" sz="2800" dirty="0"/>
          </a:p>
        </p:txBody>
      </p:sp>
      <p:sp>
        <p:nvSpPr>
          <p:cNvPr id="8" name="QB_7_AN.13_1#3c8e3347c.blank?vaa=1&amp;vcp=1&amp;vis=1&amp;pid=96694d155&amp;color=0,0,0&amp;vpa=10&amp;vtp=1&amp;vaab=1&amp;bbb=1"/>
          <p:cNvSpPr/>
          <p:nvPr/>
        </p:nvSpPr>
        <p:spPr>
          <a:xfrm>
            <a:off x="6239415" y="344522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低倍物镜</a:t>
            </a:r>
            <a:endParaRPr lang="en-US" altLang="zh-CN" sz="2800" dirty="0"/>
          </a:p>
        </p:txBody>
      </p:sp>
      <p:sp>
        <p:nvSpPr>
          <p:cNvPr id="9" name="QB_7_AN.14_1#3c8e3347c.blank?vaa=1&amp;vcp=1&amp;vis=1&amp;pid=96694d155&amp;color=0,0,0&amp;vpa=11&amp;vtp=1&amp;vaab=1&amp;bbb=1"/>
          <p:cNvSpPr/>
          <p:nvPr/>
        </p:nvSpPr>
        <p:spPr>
          <a:xfrm>
            <a:off x="8728614" y="3445224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通光孔</a:t>
            </a:r>
            <a:endParaRPr lang="en-US" altLang="zh-CN" sz="2800" dirty="0"/>
          </a:p>
        </p:txBody>
      </p:sp>
      <p:sp>
        <p:nvSpPr>
          <p:cNvPr id="10" name="QB_7_AN.15_1#3c8e3347c.blank?vaa=1&amp;vcp=1&amp;vis=1&amp;pid=96694d155&amp;color=0,0,0&amp;vpa=12&amp;vtp=1&amp;vaab=1&amp;bbb=1"/>
          <p:cNvSpPr/>
          <p:nvPr/>
        </p:nvSpPr>
        <p:spPr>
          <a:xfrm>
            <a:off x="549815" y="4092924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遮光器</a:t>
            </a:r>
            <a:endParaRPr lang="en-US" altLang="zh-CN" sz="2800" dirty="0"/>
          </a:p>
        </p:txBody>
      </p:sp>
      <p:sp>
        <p:nvSpPr>
          <p:cNvPr id="11" name="QB_7_AN.16_1#3c8e3347c.blank?vaa=1&amp;vcp=1&amp;vis=1&amp;pid=96694d155&amp;color=0,0,0&amp;vpa=13&amp;vtp=1&amp;vaab=1&amp;bbb=1"/>
          <p:cNvSpPr/>
          <p:nvPr/>
        </p:nvSpPr>
        <p:spPr>
          <a:xfrm>
            <a:off x="2683414" y="4092924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较大的</a:t>
            </a:r>
            <a:endParaRPr lang="en-US" altLang="zh-CN" sz="2800" dirty="0"/>
          </a:p>
        </p:txBody>
      </p:sp>
      <p:sp>
        <p:nvSpPr>
          <p:cNvPr id="12" name="QB_7_AN.17_1#3c8e3347c.blank?vaa=1&amp;vcp=1&amp;vis=1&amp;pid=96694d155&amp;color=0,0,0&amp;vpa=14&amp;vtp=1&amp;vaab=1&amp;bbb=1"/>
          <p:cNvSpPr/>
          <p:nvPr/>
        </p:nvSpPr>
        <p:spPr>
          <a:xfrm>
            <a:off x="1616614" y="4719669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明亮的圆形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8_1#a40823ee5?sp=1&amp;vaa=1&amp;vcp=1&amp;vis=1&amp;pid=96694d155&amp;color=0,0,0&amp;vtp=1&amp;vaab=1&amp;bt=1&amp;bbb=1"/>
          <p:cNvSpPr/>
          <p:nvPr/>
        </p:nvSpPr>
        <p:spPr>
          <a:xfrm>
            <a:off x="539496" y="122351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（3）观察：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把要观察的玻片标本正面朝上放在载物台上，用压片夹压住，玻片标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本要正对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的中心。玻片标本的类型有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BD.18_3#a40823ee5?sp=1&amp;vaa=1&amp;vcp=1&amp;vis=1&amp;pid=96694d155&amp;color=0,0,0&amp;vtp=1&amp;vaab=1&amp;bbb=1&amp;hb=1"/>
          <p:cNvSpPr/>
          <p:nvPr/>
        </p:nvSpPr>
        <p:spPr>
          <a:xfrm>
            <a:off x="539496" y="314725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顺时针方向转动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使镜筒缓缓下降，此时，眼睛一定要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注视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直到物镜接近玻片标本为止。然后一只眼向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内看，同时逆时针方向转动粗准焦螺旋，使镜筒慢慢上升直到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看清物像为止。再略微转动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，使物像更清晰。</a:t>
            </a:r>
            <a:endParaRPr lang="en-US" altLang="zh-CN" sz="2800" dirty="0"/>
          </a:p>
        </p:txBody>
      </p:sp>
      <p:sp>
        <p:nvSpPr>
          <p:cNvPr id="5" name="QB_7_AN.19_1#a40823ee5.blank?vaa=1&amp;vcp=1&amp;vis=1&amp;pid=96694d155&amp;color=0,0,0&amp;vpa=15&amp;vtp=1&amp;vaab=1&amp;bbb=1"/>
          <p:cNvSpPr/>
          <p:nvPr/>
        </p:nvSpPr>
        <p:spPr>
          <a:xfrm>
            <a:off x="1972214" y="2467483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通光孔</a:t>
            </a:r>
            <a:endParaRPr lang="en-US" altLang="zh-CN" sz="2800" dirty="0"/>
          </a:p>
        </p:txBody>
      </p:sp>
      <p:sp>
        <p:nvSpPr>
          <p:cNvPr id="6" name="QB_7_AN.20_1#a40823ee5.blank?vaa=1&amp;vcp=1&amp;vis=1&amp;pid=96694d155&amp;color=0,0,0&amp;vpa=16&amp;vtp=1&amp;vaab=1&amp;bbb=1"/>
          <p:cNvSpPr/>
          <p:nvPr/>
        </p:nvSpPr>
        <p:spPr>
          <a:xfrm>
            <a:off x="7661814" y="2467483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切片</a:t>
            </a:r>
            <a:endParaRPr lang="en-US" altLang="zh-CN" sz="2800" dirty="0"/>
          </a:p>
        </p:txBody>
      </p:sp>
      <p:sp>
        <p:nvSpPr>
          <p:cNvPr id="7" name="QB_7_AN.21_1#a40823ee5.blank?vaa=1&amp;vcp=1&amp;vis=1&amp;pid=96694d155&amp;color=0,0,0&amp;vpa=17&amp;vtp=1&amp;vaab=1&amp;bbb=1"/>
          <p:cNvSpPr/>
          <p:nvPr/>
        </p:nvSpPr>
        <p:spPr>
          <a:xfrm>
            <a:off x="9084214" y="2467483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装片</a:t>
            </a:r>
            <a:endParaRPr lang="en-US" altLang="zh-CN" sz="2800" dirty="0"/>
          </a:p>
        </p:txBody>
      </p:sp>
      <p:sp>
        <p:nvSpPr>
          <p:cNvPr id="8" name="QB_7_AN.22_1#a40823ee5.blank?vaa=1&amp;vcp=1&amp;vis=1&amp;pid=96694d155&amp;color=0,0,0&amp;vpa=18&amp;vtp=1&amp;vaab=1&amp;bbb=1"/>
          <p:cNvSpPr/>
          <p:nvPr/>
        </p:nvSpPr>
        <p:spPr>
          <a:xfrm>
            <a:off x="10506614" y="2467483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涂片</a:t>
            </a:r>
            <a:endParaRPr lang="en-US" altLang="zh-CN" sz="2800" dirty="0"/>
          </a:p>
        </p:txBody>
      </p:sp>
      <p:sp>
        <p:nvSpPr>
          <p:cNvPr id="9" name="QB_7_AN.23_1#a40823ee5.blank?vaa=1&amp;vcp=1&amp;vis=1&amp;pid=96694d155&amp;color=0,0,0&amp;vpa=19&amp;vtp=1&amp;vaab=1&amp;bbb=1"/>
          <p:cNvSpPr/>
          <p:nvPr/>
        </p:nvSpPr>
        <p:spPr>
          <a:xfrm>
            <a:off x="3394615" y="3116770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粗准焦螺旋</a:t>
            </a:r>
            <a:endParaRPr lang="en-US" altLang="zh-CN" sz="2800" dirty="0"/>
          </a:p>
        </p:txBody>
      </p:sp>
      <p:sp>
        <p:nvSpPr>
          <p:cNvPr id="10" name="QB_7_AN.24_1#a40823ee5.blank?vaa=1&amp;vcp=1&amp;vis=1&amp;pid=96694d155&amp;color=0,0,0&amp;vpa=20&amp;vtp=1&amp;vaab=1&amp;bbb=1"/>
          <p:cNvSpPr/>
          <p:nvPr/>
        </p:nvSpPr>
        <p:spPr>
          <a:xfrm>
            <a:off x="1123696" y="377674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侧面</a:t>
            </a:r>
            <a:endParaRPr lang="en-US" altLang="zh-CN" sz="2800" dirty="0"/>
          </a:p>
        </p:txBody>
      </p:sp>
      <p:sp>
        <p:nvSpPr>
          <p:cNvPr id="11" name="QB_7_AN.25_1#a40823ee5.blank?vaa=1&amp;vcp=1&amp;vis=1&amp;pid=96694d155&amp;color=0,0,0&amp;vpa=21&amp;vtp=1&amp;vaab=1&amp;bbb=1"/>
          <p:cNvSpPr/>
          <p:nvPr/>
        </p:nvSpPr>
        <p:spPr>
          <a:xfrm>
            <a:off x="3297777" y="376447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物镜</a:t>
            </a:r>
            <a:endParaRPr lang="en-US" altLang="zh-CN" sz="2800" dirty="0"/>
          </a:p>
        </p:txBody>
      </p:sp>
      <p:sp>
        <p:nvSpPr>
          <p:cNvPr id="12" name="QB_7_AN.26_1#a40823ee5.blank?vaa=1&amp;vcp=1&amp;vis=1&amp;pid=96694d155&amp;color=0,0,0&amp;vpa=22&amp;vtp=1&amp;vaab=1&amp;bbb=1"/>
          <p:cNvSpPr/>
          <p:nvPr/>
        </p:nvSpPr>
        <p:spPr>
          <a:xfrm>
            <a:off x="638715" y="441217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目镜</a:t>
            </a:r>
            <a:endParaRPr lang="en-US" altLang="zh-CN" sz="2800" dirty="0"/>
          </a:p>
        </p:txBody>
      </p:sp>
      <p:sp>
        <p:nvSpPr>
          <p:cNvPr id="13" name="QB_7_AN.27_1#a40823ee5.blank?vaa=1&amp;vcp=1&amp;vis=1&amp;pid=96694d155&amp;color=0,0,0&amp;vpa=23&amp;vtp=1&amp;vaab=1&amp;bbb=1"/>
          <p:cNvSpPr/>
          <p:nvPr/>
        </p:nvSpPr>
        <p:spPr>
          <a:xfrm>
            <a:off x="4817015" y="5038915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细准焦螺旋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2410</Words>
  <Application>Microsoft Office PowerPoint</Application>
  <PresentationFormat>宽屏</PresentationFormat>
  <Paragraphs>731</Paragraphs>
  <Slides>64</Slides>
  <Notes>61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74" baseType="lpstr">
      <vt:lpstr>Arial (正文)</vt:lpstr>
      <vt:lpstr>华文隶书</vt:lpstr>
      <vt:lpstr>SimSun</vt:lpstr>
      <vt:lpstr>微软雅黑</vt:lpstr>
      <vt:lpstr>Arial</vt:lpstr>
      <vt:lpstr>Calibri</vt:lpstr>
      <vt:lpstr>Cambria Math</vt:lpstr>
      <vt:lpstr>Times New Roman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17</cp:revision>
  <dcterms:created xsi:type="dcterms:W3CDTF">2024-11-18T01:40:58Z</dcterms:created>
  <dcterms:modified xsi:type="dcterms:W3CDTF">2025-08-27T11:27:12Z</dcterms:modified>
  <cp:category/>
  <cp:contentStatus/>
</cp:coreProperties>
</file>