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55"/>
  </p:notesMasterIdLst>
  <p:sldIdLst>
    <p:sldId id="435" r:id="rId4"/>
    <p:sldId id="436" r:id="rId5"/>
    <p:sldId id="299" r:id="rId6"/>
    <p:sldId id="350" r:id="rId7"/>
    <p:sldId id="302" r:id="rId8"/>
    <p:sldId id="384" r:id="rId9"/>
    <p:sldId id="385" r:id="rId10"/>
    <p:sldId id="383" r:id="rId11"/>
    <p:sldId id="386" r:id="rId12"/>
    <p:sldId id="387" r:id="rId13"/>
    <p:sldId id="388" r:id="rId14"/>
    <p:sldId id="389" r:id="rId15"/>
    <p:sldId id="390" r:id="rId16"/>
    <p:sldId id="391" r:id="rId17"/>
    <p:sldId id="397" r:id="rId18"/>
    <p:sldId id="396" r:id="rId19"/>
    <p:sldId id="486" r:id="rId20"/>
    <p:sldId id="392" r:id="rId21"/>
    <p:sldId id="395" r:id="rId22"/>
    <p:sldId id="398" r:id="rId23"/>
    <p:sldId id="400" r:id="rId24"/>
    <p:sldId id="401" r:id="rId25"/>
    <p:sldId id="402" r:id="rId26"/>
    <p:sldId id="403" r:id="rId27"/>
    <p:sldId id="404" r:id="rId28"/>
    <p:sldId id="405" r:id="rId29"/>
    <p:sldId id="406" r:id="rId30"/>
    <p:sldId id="407" r:id="rId31"/>
    <p:sldId id="408" r:id="rId32"/>
    <p:sldId id="409" r:id="rId33"/>
    <p:sldId id="411" r:id="rId34"/>
    <p:sldId id="415" r:id="rId35"/>
    <p:sldId id="416" r:id="rId36"/>
    <p:sldId id="417" r:id="rId37"/>
    <p:sldId id="418" r:id="rId38"/>
    <p:sldId id="419" r:id="rId39"/>
    <p:sldId id="420" r:id="rId40"/>
    <p:sldId id="421" r:id="rId41"/>
    <p:sldId id="422" r:id="rId42"/>
    <p:sldId id="423" r:id="rId43"/>
    <p:sldId id="424" r:id="rId44"/>
    <p:sldId id="425" r:id="rId45"/>
    <p:sldId id="426" r:id="rId46"/>
    <p:sldId id="427" r:id="rId47"/>
    <p:sldId id="428" r:id="rId48"/>
    <p:sldId id="429" r:id="rId49"/>
    <p:sldId id="430" r:id="rId50"/>
    <p:sldId id="431" r:id="rId51"/>
    <p:sldId id="432" r:id="rId52"/>
    <p:sldId id="433" r:id="rId53"/>
    <p:sldId id="314" r:id="rId54"/>
  </p:sldIdLst>
  <p:sldSz cx="12192000" cy="6858000"/>
  <p:notesSz cx="6858000" cy="9144000"/>
  <p:custDataLst>
    <p:tags r:id="rId5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FFE87"/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678" y="102"/>
      </p:cViewPr>
      <p:guideLst>
        <p:guide orient="horz" pos="2150"/>
        <p:guide pos="380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9" Type="http://schemas.openxmlformats.org/officeDocument/2006/relationships/tags" Target="tags/tag64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notesMaster" Target="notesMasters/notesMaster1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  <a:endParaRPr lang="en-US"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3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.png"/><Relationship Id="rId1" Type="http://schemas.openxmlformats.org/officeDocument/2006/relationships/tags" Target="../tags/tag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tags" Target="../tags/tag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tags" Target="../tags/tag26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2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1.png"/><Relationship Id="rId1" Type="http://schemas.openxmlformats.org/officeDocument/2006/relationships/tags" Target="../tags/tag27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wmf"/><Relationship Id="rId2" Type="http://schemas.openxmlformats.org/officeDocument/2006/relationships/oleObject" Target="../embeddings/oleObject3.bin"/><Relationship Id="rId1" Type="http://schemas.openxmlformats.org/officeDocument/2006/relationships/tags" Target="../tags/tag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tags" Target="../tags/tag29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tags" Target="../tags/tag30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tags" Target="../tags/tag3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tags" Target="../tags/tag3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3" Type="http://schemas.openxmlformats.org/officeDocument/2006/relationships/slideLayout" Target="../slideLayouts/slideLayout4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tags" Target="../tags/tag3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tags" Target="../tags/tag34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0.png"/><Relationship Id="rId2" Type="http://schemas.openxmlformats.org/officeDocument/2006/relationships/tags" Target="../tags/tag35.xml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1.png"/><Relationship Id="rId1" Type="http://schemas.openxmlformats.org/officeDocument/2006/relationships/tags" Target="../tags/tag3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2.png"/><Relationship Id="rId1" Type="http://schemas.openxmlformats.org/officeDocument/2006/relationships/tags" Target="../tags/tag3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3.png"/><Relationship Id="rId1" Type="http://schemas.openxmlformats.org/officeDocument/2006/relationships/tags" Target="../tags/tag3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9.xml"/><Relationship Id="rId1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5.png"/><Relationship Id="rId1" Type="http://schemas.openxmlformats.org/officeDocument/2006/relationships/tags" Target="../tags/tag4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6.png"/><Relationship Id="rId1" Type="http://schemas.openxmlformats.org/officeDocument/2006/relationships/tags" Target="../tags/tag41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tags" Target="../tags/tag42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2.png"/><Relationship Id="rId1" Type="http://schemas.openxmlformats.org/officeDocument/2006/relationships/tags" Target="../tags/tag43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tags" Target="../tags/tag4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6.png"/><Relationship Id="rId1" Type="http://schemas.openxmlformats.org/officeDocument/2006/relationships/tags" Target="../tags/tag4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7.png"/><Relationship Id="rId1" Type="http://schemas.openxmlformats.org/officeDocument/2006/relationships/tags" Target="../tags/tag46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tags" Target="../tags/tag47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2.png"/><Relationship Id="rId3" Type="http://schemas.openxmlformats.org/officeDocument/2006/relationships/image" Target="../media/image61.png"/><Relationship Id="rId2" Type="http://schemas.openxmlformats.org/officeDocument/2006/relationships/tags" Target="../tags/tag48.xml"/><Relationship Id="rId1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3.png"/><Relationship Id="rId1" Type="http://schemas.openxmlformats.org/officeDocument/2006/relationships/tags" Target="../tags/tag49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tags" Target="../tags/tag50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7.png"/><Relationship Id="rId3" Type="http://schemas.openxmlformats.org/officeDocument/2006/relationships/image" Target="../media/image66.png"/><Relationship Id="rId2" Type="http://schemas.openxmlformats.org/officeDocument/2006/relationships/image" Target="../media/image64.png"/><Relationship Id="rId1" Type="http://schemas.openxmlformats.org/officeDocument/2006/relationships/tags" Target="../tags/tag51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0.png"/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tags" Target="../tags/tag5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2.png"/><Relationship Id="rId3" Type="http://schemas.openxmlformats.org/officeDocument/2006/relationships/image" Target="../media/image71.png"/><Relationship Id="rId2" Type="http://schemas.openxmlformats.org/officeDocument/2006/relationships/image" Target="../media/image68.png"/><Relationship Id="rId1" Type="http://schemas.openxmlformats.org/officeDocument/2006/relationships/tags" Target="../tags/tag53.xml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4.png"/><Relationship Id="rId3" Type="http://schemas.openxmlformats.org/officeDocument/2006/relationships/image" Target="../media/image73.png"/><Relationship Id="rId2" Type="http://schemas.openxmlformats.org/officeDocument/2006/relationships/image" Target="../media/image68.png"/><Relationship Id="rId1" Type="http://schemas.openxmlformats.org/officeDocument/2006/relationships/tags" Target="../tags/tag54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6.png"/><Relationship Id="rId2" Type="http://schemas.openxmlformats.org/officeDocument/2006/relationships/tags" Target="../tags/tag55.xml"/><Relationship Id="rId1" Type="http://schemas.openxmlformats.org/officeDocument/2006/relationships/image" Target="../media/image75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7.png"/><Relationship Id="rId2" Type="http://schemas.openxmlformats.org/officeDocument/2006/relationships/tags" Target="../tags/tag56.xml"/><Relationship Id="rId1" Type="http://schemas.openxmlformats.org/officeDocument/2006/relationships/image" Target="../media/image75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8.png"/><Relationship Id="rId1" Type="http://schemas.openxmlformats.org/officeDocument/2006/relationships/tags" Target="../tags/tag58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tags" Target="../tags/tag59.xml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81.png"/><Relationship Id="rId3" Type="http://schemas.openxmlformats.org/officeDocument/2006/relationships/image" Target="../media/image80.png"/><Relationship Id="rId2" Type="http://schemas.openxmlformats.org/officeDocument/2006/relationships/image" Target="../media/image78.png"/><Relationship Id="rId1" Type="http://schemas.openxmlformats.org/officeDocument/2006/relationships/tags" Target="../tags/tag60.xml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83.png"/><Relationship Id="rId3" Type="http://schemas.openxmlformats.org/officeDocument/2006/relationships/image" Target="../media/image82.png"/><Relationship Id="rId2" Type="http://schemas.openxmlformats.org/officeDocument/2006/relationships/image" Target="../media/image78.png"/><Relationship Id="rId1" Type="http://schemas.openxmlformats.org/officeDocument/2006/relationships/tags" Target="../tags/tag61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tags" Target="../tags/tag6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tags" Target="../tags/tag18.xml"/></Relationships>
</file>

<file path=ppt/slides/_rels/slide5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Relationship Id="rId3" Type="http://schemas.openxmlformats.org/officeDocument/2006/relationships/image" Target="../media/image85.png"/><Relationship Id="rId2" Type="http://schemas.openxmlformats.org/officeDocument/2006/relationships/tags" Target="../tags/tag63.xml"/><Relationship Id="rId1" Type="http://schemas.openxmlformats.org/officeDocument/2006/relationships/image" Target="../media/image86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wmf"/><Relationship Id="rId2" Type="http://schemas.openxmlformats.org/officeDocument/2006/relationships/oleObject" Target="../embeddings/oleObject1.bin"/><Relationship Id="rId1" Type="http://schemas.openxmlformats.org/officeDocument/2006/relationships/tags" Target="../tags/tag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png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17675" y="2511425"/>
            <a:ext cx="8676640" cy="175323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54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第三章</a:t>
            </a:r>
            <a:endParaRPr lang="zh-CN" altLang="en-US" sz="54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  <a:p>
            <a:r>
              <a:rPr lang="zh-CN" altLang="en-US" sz="54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微分中值定理与导数的应用</a:t>
            </a:r>
            <a:endParaRPr lang="zh-CN" altLang="en-US" sz="54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46355" y="4183380"/>
            <a:ext cx="12192000" cy="1694180"/>
            <a:chOff x="-287" y="7656"/>
            <a:chExt cx="19200" cy="266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rcRect t="64058" r="-347"/>
            <a:stretch>
              <a:fillRect/>
            </a:stretch>
          </p:blipFill>
          <p:spPr>
            <a:xfrm>
              <a:off x="-287" y="7656"/>
              <a:ext cx="19200" cy="2669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61" y="8095"/>
              <a:ext cx="7525" cy="8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72" y="9271"/>
              <a:ext cx="15111" cy="8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1734" b="75251"/>
          <a:stretch>
            <a:fillRect/>
          </a:stretch>
        </p:blipFill>
        <p:spPr>
          <a:xfrm>
            <a:off x="22860" y="1046480"/>
            <a:ext cx="12160885" cy="11887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21692" r="-170" b="54283"/>
          <a:stretch>
            <a:fillRect/>
          </a:stretch>
        </p:blipFill>
        <p:spPr>
          <a:xfrm>
            <a:off x="21590" y="2190115"/>
            <a:ext cx="12170410" cy="1132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44706" r="63844" b="33586"/>
          <a:stretch>
            <a:fillRect/>
          </a:stretch>
        </p:blipFill>
        <p:spPr>
          <a:xfrm>
            <a:off x="22860" y="3275330"/>
            <a:ext cx="4392930" cy="10236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64058" r="52905" b="16079"/>
          <a:stretch>
            <a:fillRect/>
          </a:stretch>
        </p:blipFill>
        <p:spPr>
          <a:xfrm>
            <a:off x="0" y="4187825"/>
            <a:ext cx="5721985" cy="936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35409" t="44706" r="-159" b="33586"/>
          <a:stretch>
            <a:fillRect/>
          </a:stretch>
        </p:blipFill>
        <p:spPr>
          <a:xfrm>
            <a:off x="4324985" y="3275330"/>
            <a:ext cx="7867015" cy="1023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l="5148" t="84150" r="-7"/>
          <a:stretch>
            <a:fillRect/>
          </a:stretch>
        </p:blipFill>
        <p:spPr>
          <a:xfrm>
            <a:off x="718820" y="5124450"/>
            <a:ext cx="11525250" cy="74739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46505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337121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二、函数的极值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87376"/>
          <a:stretch>
            <a:fillRect/>
          </a:stretch>
        </p:blipFill>
        <p:spPr>
          <a:xfrm>
            <a:off x="76200" y="1996440"/>
            <a:ext cx="11948795" cy="7283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71781"/>
          <a:stretch>
            <a:fillRect/>
          </a:stretch>
        </p:blipFill>
        <p:spPr>
          <a:xfrm>
            <a:off x="91440" y="2488565"/>
            <a:ext cx="11948795" cy="1628140"/>
          </a:xfrm>
          <a:prstGeom prst="rect">
            <a:avLst/>
          </a:prstGeom>
        </p:spPr>
      </p:pic>
      <p:sp>
        <p:nvSpPr>
          <p:cNvPr id="66" name="矩形标注 65"/>
          <p:cNvSpPr/>
          <p:nvPr/>
        </p:nvSpPr>
        <p:spPr>
          <a:xfrm>
            <a:off x="91440" y="5659120"/>
            <a:ext cx="1532255" cy="984250"/>
          </a:xfrm>
          <a:prstGeom prst="wedgeRectCallout">
            <a:avLst>
              <a:gd name="adj1" fmla="val 525756"/>
              <a:gd name="adj2" fmla="val -416774"/>
            </a:avLst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说明</a:t>
            </a:r>
            <a:r>
              <a:rPr lang="zh-CN" altLang="en-US" sz="2000" b="1">
                <a:solidFill>
                  <a:srgbClr val="FF0000"/>
                </a:solidFill>
              </a:rPr>
              <a:t>极值是</a:t>
            </a:r>
            <a:r>
              <a:rPr lang="zh-CN" altLang="en-US" sz="2000" b="1">
                <a:solidFill>
                  <a:srgbClr val="FF0000"/>
                </a:solidFill>
              </a:rPr>
              <a:t>局部性质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8987790" y="1903730"/>
            <a:ext cx="2556510" cy="57150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7597775" y="2724785"/>
            <a:ext cx="3977005" cy="542925"/>
          </a:xfrm>
          <a:prstGeom prst="roundRect">
            <a:avLst>
              <a:gd name="adj" fmla="val 24117"/>
            </a:avLst>
          </a:prstGeom>
          <a:noFill/>
          <a:ln w="19050">
            <a:gradFill>
              <a:gsLst>
                <a:gs pos="50000">
                  <a:schemeClr val="accent1"/>
                </a:gs>
                <a:gs pos="0">
                  <a:schemeClr val="accent1">
                    <a:lumMod val="25000"/>
                    <a:lumOff val="75000"/>
                  </a:schemeClr>
                </a:gs>
                <a:gs pos="100000">
                  <a:schemeClr val="accent1">
                    <a:lumMod val="85000"/>
                  </a:schemeClr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9" name="矩形标注 68"/>
          <p:cNvSpPr/>
          <p:nvPr/>
        </p:nvSpPr>
        <p:spPr>
          <a:xfrm>
            <a:off x="2566670" y="5915025"/>
            <a:ext cx="2095500" cy="533400"/>
          </a:xfrm>
          <a:prstGeom prst="wedgeRectCallout">
            <a:avLst>
              <a:gd name="adj1" fmla="val 191848"/>
              <a:gd name="adj2" fmla="val -544761"/>
            </a:avLst>
          </a:prstGeom>
          <a:noFill/>
          <a:ln w="19050">
            <a:gradFill>
              <a:gsLst>
                <a:gs pos="50000">
                  <a:schemeClr val="accent1"/>
                </a:gs>
                <a:gs pos="0">
                  <a:schemeClr val="accent1">
                    <a:lumMod val="25000"/>
                    <a:lumOff val="75000"/>
                  </a:schemeClr>
                </a:gs>
                <a:gs pos="100000">
                  <a:schemeClr val="accent1">
                    <a:lumMod val="85000"/>
                  </a:schemeClr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极值是指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y</a:t>
            </a:r>
            <a:r>
              <a:rPr lang="zh-CN" altLang="en-US" sz="2000" b="1">
                <a:solidFill>
                  <a:srgbClr val="FF0000"/>
                </a:solidFill>
              </a:rPr>
              <a:t>的</a:t>
            </a:r>
            <a:r>
              <a:rPr lang="zh-CN" altLang="en-US" sz="2000" b="1">
                <a:solidFill>
                  <a:srgbClr val="FF0000"/>
                </a:solidFill>
              </a:rPr>
              <a:t>值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70" name="圆角矩形 69"/>
          <p:cNvSpPr/>
          <p:nvPr/>
        </p:nvSpPr>
        <p:spPr>
          <a:xfrm>
            <a:off x="7724775" y="3653155"/>
            <a:ext cx="2660015" cy="542925"/>
          </a:xfrm>
          <a:prstGeom prst="roundRect">
            <a:avLst>
              <a:gd name="adj" fmla="val 24117"/>
            </a:avLst>
          </a:prstGeom>
          <a:noFill/>
          <a:ln w="190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1" name="矩形标注 70"/>
          <p:cNvSpPr/>
          <p:nvPr/>
        </p:nvSpPr>
        <p:spPr>
          <a:xfrm>
            <a:off x="5740400" y="5864860"/>
            <a:ext cx="2270760" cy="534035"/>
          </a:xfrm>
          <a:prstGeom prst="wedgeRectCallout">
            <a:avLst>
              <a:gd name="adj1" fmla="val 71252"/>
              <a:gd name="adj2" fmla="val -352972"/>
            </a:avLst>
          </a:prstGeom>
          <a:noFill/>
          <a:ln w="190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极值</a:t>
            </a:r>
            <a:r>
              <a:rPr lang="zh-CN" altLang="en-US" sz="2000" b="1">
                <a:solidFill>
                  <a:srgbClr val="FF0000"/>
                </a:solidFill>
              </a:rPr>
              <a:t>点是指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zh-CN" altLang="en-US" sz="2000" b="1">
                <a:solidFill>
                  <a:srgbClr val="FF0000"/>
                </a:solidFill>
              </a:rPr>
              <a:t>的</a:t>
            </a:r>
            <a:r>
              <a:rPr lang="zh-CN" altLang="en-US" sz="2000" b="1">
                <a:solidFill>
                  <a:srgbClr val="FF0000"/>
                </a:solidFill>
              </a:rPr>
              <a:t>值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ldLvl="0" animBg="1"/>
      <p:bldP spid="66" grpId="0" bldLvl="0" animBg="1"/>
      <p:bldP spid="68" grpId="0" bldLvl="0" animBg="1"/>
      <p:bldP spid="69" grpId="0" bldLvl="0" animBg="1"/>
      <p:bldP spid="70" grpId="0" bldLvl="0" animBg="1"/>
      <p:bldP spid="7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576008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观察下列函数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图像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1343025"/>
            <a:ext cx="8569325" cy="48514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170498" y="1307148"/>
            <a:ext cx="1690370" cy="100774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极大值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1755" y="5376228"/>
            <a:ext cx="1887855" cy="100774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极大值</a:t>
            </a:r>
            <a:r>
              <a:rPr lang="zh-CN" altLang="en-US" sz="2800" b="1">
                <a:solidFill>
                  <a:srgbClr val="FF0000"/>
                </a:solidFill>
              </a:rPr>
              <a:t>点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221278" y="1307148"/>
            <a:ext cx="1690370" cy="100774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7030A0"/>
                </a:solidFill>
              </a:rPr>
              <a:t>极小值</a:t>
            </a:r>
            <a:endParaRPr lang="zh-CN" altLang="en-US" sz="2800" b="1">
              <a:solidFill>
                <a:srgbClr val="7030A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122535" y="5376228"/>
            <a:ext cx="1887855" cy="100774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7030A0"/>
                </a:solidFill>
              </a:rPr>
              <a:t>极小值点</a:t>
            </a:r>
            <a:endParaRPr lang="zh-CN" altLang="en-US" sz="2800" b="1">
              <a:solidFill>
                <a:srgbClr val="7030A0"/>
              </a:solidFill>
            </a:endParaRPr>
          </a:p>
        </p:txBody>
      </p:sp>
      <p:cxnSp>
        <p:nvCxnSpPr>
          <p:cNvPr id="9" name="直接箭头连接符 8"/>
          <p:cNvCxnSpPr>
            <a:stCxn id="3" idx="3"/>
          </p:cNvCxnSpPr>
          <p:nvPr/>
        </p:nvCxnSpPr>
        <p:spPr>
          <a:xfrm>
            <a:off x="1861185" y="1811020"/>
            <a:ext cx="396000" cy="252000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1875155" y="1811020"/>
            <a:ext cx="285750" cy="1841500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1908810" y="5469890"/>
            <a:ext cx="5276850" cy="381635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1922780" y="5486400"/>
            <a:ext cx="2357755" cy="492125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endCxn id="6" idx="1"/>
          </p:cNvCxnSpPr>
          <p:nvPr/>
        </p:nvCxnSpPr>
        <p:spPr>
          <a:xfrm flipV="1">
            <a:off x="2899410" y="1811020"/>
            <a:ext cx="7322185" cy="1310005"/>
          </a:xfrm>
          <a:prstGeom prst="straightConnector1">
            <a:avLst/>
          </a:prstGeom>
          <a:ln w="28575"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2800350" y="1819275"/>
            <a:ext cx="7409180" cy="2809875"/>
          </a:xfrm>
          <a:prstGeom prst="straightConnector1">
            <a:avLst/>
          </a:prstGeom>
          <a:ln w="28575"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5423535" y="5518150"/>
            <a:ext cx="4722495" cy="365125"/>
          </a:xfrm>
          <a:prstGeom prst="straightConnector1">
            <a:avLst/>
          </a:prstGeom>
          <a:ln w="28575"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V="1">
            <a:off x="8161655" y="5541645"/>
            <a:ext cx="1945005" cy="381000"/>
          </a:xfrm>
          <a:prstGeom prst="straightConnector1">
            <a:avLst/>
          </a:prstGeom>
          <a:ln w="28575"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" y="1393190"/>
            <a:ext cx="11943715" cy="2384425"/>
          </a:xfrm>
          <a:prstGeom prst="rect">
            <a:avLst/>
          </a:prstGeom>
        </p:spPr>
      </p:pic>
      <p:sp>
        <p:nvSpPr>
          <p:cNvPr id="66" name="矩形标注 65"/>
          <p:cNvSpPr/>
          <p:nvPr/>
        </p:nvSpPr>
        <p:spPr>
          <a:xfrm>
            <a:off x="91440" y="5659120"/>
            <a:ext cx="3110865" cy="984250"/>
          </a:xfrm>
          <a:prstGeom prst="wedgeRectCallout">
            <a:avLst>
              <a:gd name="adj1" fmla="val 123076"/>
              <a:gd name="adj2" fmla="val -373225"/>
            </a:avLst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说明极值</a:t>
            </a:r>
            <a:r>
              <a:rPr lang="zh-CN" altLang="en-US" sz="2000" b="1">
                <a:solidFill>
                  <a:srgbClr val="FF0000"/>
                </a:solidFill>
              </a:rPr>
              <a:t>不唯一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3837940" y="5438140"/>
            <a:ext cx="3110865" cy="984250"/>
          </a:xfrm>
          <a:prstGeom prst="wedgeRectCallout">
            <a:avLst>
              <a:gd name="adj1" fmla="val 181251"/>
              <a:gd name="adj2" fmla="val -295032"/>
            </a:avLst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说明极大值、极小值之间没有必然的大小</a:t>
            </a:r>
            <a:r>
              <a:rPr lang="zh-CN" altLang="en-US" sz="2000" b="1">
                <a:solidFill>
                  <a:srgbClr val="FF0000"/>
                </a:solidFill>
              </a:rPr>
              <a:t>关系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5137785" y="2398395"/>
            <a:ext cx="130937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0328910" y="2954020"/>
            <a:ext cx="130937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14655" y="3549650"/>
            <a:ext cx="8813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576008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极值存在的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必要条件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" y="1309370"/>
            <a:ext cx="11951970" cy="1496060"/>
          </a:xfrm>
          <a:prstGeom prst="rect">
            <a:avLst/>
          </a:prstGeom>
        </p:spPr>
      </p:pic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55800" y="3209925"/>
          <a:ext cx="7678420" cy="1472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3" imgW="2781300" imgH="533400" progId="Equation.KSEE3">
                  <p:embed/>
                </p:oleObj>
              </mc:Choice>
              <mc:Fallback>
                <p:oleObj name="" r:id="rId3" imgW="2781300" imgH="5334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55800" y="3209925"/>
                        <a:ext cx="7678420" cy="1472565"/>
                      </a:xfrm>
                      <a:prstGeom prst="rect">
                        <a:avLst/>
                      </a:prstGeom>
                      <a:ln w="28575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标注 5"/>
          <p:cNvSpPr/>
          <p:nvPr/>
        </p:nvSpPr>
        <p:spPr>
          <a:xfrm>
            <a:off x="9865360" y="1301750"/>
            <a:ext cx="2127250" cy="1420495"/>
          </a:xfrm>
          <a:prstGeom prst="wedgeRoundRectCallout">
            <a:avLst>
              <a:gd name="adj1" fmla="val -236865"/>
              <a:gd name="adj2" fmla="val -5118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两个条件</a:t>
            </a:r>
            <a:endParaRPr lang="zh-CN" altLang="en-US" sz="2800" b="1">
              <a:solidFill>
                <a:srgbClr val="FF0000"/>
              </a:solidFill>
            </a:endParaRPr>
          </a:p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缺一不可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78105" y="1353820"/>
            <a:ext cx="2127250" cy="1420495"/>
          </a:xfrm>
          <a:prstGeom prst="wedgeRoundRectCallout">
            <a:avLst>
              <a:gd name="adj1" fmla="val 244477"/>
              <a:gd name="adj2" fmla="val 21703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反之</a:t>
            </a:r>
            <a:r>
              <a:rPr lang="zh-CN" altLang="en-US" sz="2800" b="1">
                <a:solidFill>
                  <a:srgbClr val="FF0000"/>
                </a:solidFill>
              </a:rPr>
              <a:t>不成立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576008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极值存在的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必要条件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80603" y="1301750"/>
          <a:ext cx="7292975" cy="1472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2" imgW="2641600" imgH="533400" progId="Equation.KSEE3">
                  <p:embed/>
                </p:oleObj>
              </mc:Choice>
              <mc:Fallback>
                <p:oleObj name="" r:id="rId2" imgW="2641600" imgH="5334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80603" y="1301750"/>
                        <a:ext cx="7292975" cy="1472565"/>
                      </a:xfrm>
                      <a:prstGeom prst="rect">
                        <a:avLst/>
                      </a:prstGeom>
                      <a:ln w="28575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35" y="4712335"/>
            <a:ext cx="11598275" cy="15259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249295"/>
            <a:ext cx="11608435" cy="124269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576008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极值存在的第一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充分条件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69721"/>
          <a:stretch>
            <a:fillRect/>
          </a:stretch>
        </p:blipFill>
        <p:spPr>
          <a:xfrm>
            <a:off x="377825" y="1344930"/>
            <a:ext cx="11656695" cy="9105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30279" b="36465"/>
          <a:stretch>
            <a:fillRect/>
          </a:stretch>
        </p:blipFill>
        <p:spPr>
          <a:xfrm>
            <a:off x="377825" y="2255520"/>
            <a:ext cx="11656695" cy="1000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63535"/>
          <a:stretch>
            <a:fillRect/>
          </a:stretch>
        </p:blipFill>
        <p:spPr>
          <a:xfrm>
            <a:off x="377825" y="3255645"/>
            <a:ext cx="11656695" cy="1096645"/>
          </a:xfrm>
          <a:prstGeom prst="rect">
            <a:avLst/>
          </a:prstGeom>
        </p:spPr>
      </p:pic>
      <p:sp>
        <p:nvSpPr>
          <p:cNvPr id="66" name="矩形标注 65"/>
          <p:cNvSpPr/>
          <p:nvPr/>
        </p:nvSpPr>
        <p:spPr>
          <a:xfrm>
            <a:off x="91440" y="5659120"/>
            <a:ext cx="3110865" cy="984250"/>
          </a:xfrm>
          <a:prstGeom prst="wedgeRectCallout">
            <a:avLst>
              <a:gd name="adj1" fmla="val -5276"/>
              <a:gd name="adj2" fmla="val -349870"/>
            </a:avLst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即函数先增后</a:t>
            </a:r>
            <a:r>
              <a:rPr lang="zh-CN" altLang="en-US" sz="2000" b="1">
                <a:solidFill>
                  <a:srgbClr val="FF0000"/>
                </a:solidFill>
              </a:rPr>
              <a:t>减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4956810" y="5659120"/>
            <a:ext cx="3110865" cy="984250"/>
          </a:xfrm>
          <a:prstGeom prst="wedgeRectCallout">
            <a:avLst>
              <a:gd name="adj1" fmla="val 2112"/>
              <a:gd name="adj2" fmla="val -240193"/>
            </a:avLst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即函数</a:t>
            </a:r>
            <a:r>
              <a:rPr lang="zh-CN" altLang="en-US" sz="2000" b="1">
                <a:solidFill>
                  <a:srgbClr val="FF0000"/>
                </a:solidFill>
              </a:rPr>
              <a:t>先减后增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576008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求极值的一般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步骤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565275"/>
            <a:ext cx="6000750" cy="723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405" y="2567940"/>
            <a:ext cx="7762875" cy="7143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455" y="3542665"/>
            <a:ext cx="10163175" cy="590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025" y="4453255"/>
            <a:ext cx="10896600" cy="136207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895350"/>
            <a:ext cx="6913880" cy="13385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r="69085" b="79811"/>
          <a:stretch>
            <a:fillRect/>
          </a:stretch>
        </p:blipFill>
        <p:spPr>
          <a:xfrm>
            <a:off x="56515" y="2075815"/>
            <a:ext cx="3725545" cy="9372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t="16947" r="80346" b="69115"/>
          <a:stretch>
            <a:fillRect/>
          </a:stretch>
        </p:blipFill>
        <p:spPr>
          <a:xfrm>
            <a:off x="56515" y="2862580"/>
            <a:ext cx="2368550" cy="6470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t="30885" b="21502"/>
          <a:stretch>
            <a:fillRect/>
          </a:stretch>
        </p:blipFill>
        <p:spPr>
          <a:xfrm>
            <a:off x="56515" y="3509645"/>
            <a:ext cx="12051030" cy="22104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t="78498"/>
          <a:stretch>
            <a:fillRect/>
          </a:stretch>
        </p:blipFill>
        <p:spPr>
          <a:xfrm>
            <a:off x="56515" y="5720080"/>
            <a:ext cx="12051030" cy="9982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30915" r="31673" b="79811"/>
          <a:stretch>
            <a:fillRect/>
          </a:stretch>
        </p:blipFill>
        <p:spPr>
          <a:xfrm>
            <a:off x="3782060" y="2075815"/>
            <a:ext cx="4508500" cy="9372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68327" r="-701" b="79811"/>
          <a:stretch>
            <a:fillRect/>
          </a:stretch>
        </p:blipFill>
        <p:spPr>
          <a:xfrm>
            <a:off x="8290560" y="2075815"/>
            <a:ext cx="3901440" cy="9372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l="19654" t="16947" b="69115"/>
          <a:stretch>
            <a:fillRect/>
          </a:stretch>
        </p:blipFill>
        <p:spPr>
          <a:xfrm>
            <a:off x="2425065" y="2862580"/>
            <a:ext cx="9682480" cy="64706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2941320" y="4672965"/>
            <a:ext cx="626745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933700" y="5158105"/>
            <a:ext cx="626745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544695" y="4672965"/>
            <a:ext cx="626745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100445" y="4672965"/>
            <a:ext cx="626745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656195" y="4672965"/>
            <a:ext cx="626745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259570" y="4672965"/>
            <a:ext cx="626745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489450" y="5158105"/>
            <a:ext cx="896620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100445" y="5158105"/>
            <a:ext cx="626745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370445" y="5158105"/>
            <a:ext cx="1031875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67190" y="5196205"/>
            <a:ext cx="626745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 animBg="1"/>
      <p:bldP spid="22" grpId="0" animBg="1"/>
      <p:bldP spid="23" grpId="0" animBg="1"/>
      <p:bldP spid="24" grpId="0" animBg="1"/>
      <p:bldP spid="28" grpId="0" animBg="1"/>
      <p:bldP spid="25" grpId="0" animBg="1"/>
      <p:bldP spid="26" grpId="0" animBg="1"/>
      <p:bldP spid="30" grpId="0" animBg="1"/>
      <p:bldP spid="27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1025"/>
          <a:stretch>
            <a:fillRect/>
          </a:stretch>
        </p:blipFill>
        <p:spPr>
          <a:xfrm>
            <a:off x="452755" y="1059815"/>
            <a:ext cx="9196070" cy="871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b="89833"/>
          <a:stretch>
            <a:fillRect/>
          </a:stretch>
        </p:blipFill>
        <p:spPr>
          <a:xfrm>
            <a:off x="683260" y="1938655"/>
            <a:ext cx="9778365" cy="4914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8197" r="63329" b="75292"/>
          <a:stretch>
            <a:fillRect/>
          </a:stretch>
        </p:blipFill>
        <p:spPr>
          <a:xfrm>
            <a:off x="683260" y="2327275"/>
            <a:ext cx="3585845" cy="7981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23131" r="63894" b="65047"/>
          <a:stretch>
            <a:fillRect/>
          </a:stretch>
        </p:blipFill>
        <p:spPr>
          <a:xfrm>
            <a:off x="683260" y="3049270"/>
            <a:ext cx="3530600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34953" b="27440"/>
          <a:stretch>
            <a:fillRect/>
          </a:stretch>
        </p:blipFill>
        <p:spPr>
          <a:xfrm>
            <a:off x="683260" y="3620770"/>
            <a:ext cx="9778365" cy="18180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72402"/>
          <a:stretch>
            <a:fillRect/>
          </a:stretch>
        </p:blipFill>
        <p:spPr>
          <a:xfrm>
            <a:off x="683260" y="5438775"/>
            <a:ext cx="9778365" cy="13341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36671" t="8197" r="38165" b="75292"/>
          <a:stretch>
            <a:fillRect/>
          </a:stretch>
        </p:blipFill>
        <p:spPr>
          <a:xfrm>
            <a:off x="4269105" y="2327275"/>
            <a:ext cx="2460625" cy="7981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61835" t="8197" b="75292"/>
          <a:stretch>
            <a:fillRect/>
          </a:stretch>
        </p:blipFill>
        <p:spPr>
          <a:xfrm>
            <a:off x="6729730" y="2327275"/>
            <a:ext cx="3731895" cy="79819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l="36106" t="24116" b="65047"/>
          <a:stretch>
            <a:fillRect/>
          </a:stretch>
        </p:blipFill>
        <p:spPr>
          <a:xfrm>
            <a:off x="4213860" y="3096895"/>
            <a:ext cx="6247765" cy="523875"/>
          </a:xfrm>
          <a:prstGeom prst="rect">
            <a:avLst/>
          </a:prstGeom>
        </p:spPr>
      </p:pic>
      <p:sp>
        <p:nvSpPr>
          <p:cNvPr id="42" name="圆角矩形 41"/>
          <p:cNvSpPr/>
          <p:nvPr/>
        </p:nvSpPr>
        <p:spPr>
          <a:xfrm>
            <a:off x="3014980" y="4549140"/>
            <a:ext cx="722630" cy="3098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圆角矩形 42"/>
          <p:cNvSpPr/>
          <p:nvPr/>
        </p:nvSpPr>
        <p:spPr>
          <a:xfrm>
            <a:off x="4299585" y="4549140"/>
            <a:ext cx="722630" cy="3098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5734685" y="4549140"/>
            <a:ext cx="722630" cy="3098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6976110" y="4549140"/>
            <a:ext cx="722630" cy="3098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圆角矩形 45"/>
          <p:cNvSpPr/>
          <p:nvPr/>
        </p:nvSpPr>
        <p:spPr>
          <a:xfrm>
            <a:off x="8327390" y="4541520"/>
            <a:ext cx="722630" cy="3098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3014980" y="4993640"/>
            <a:ext cx="722630" cy="3098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圆角矩形 47"/>
          <p:cNvSpPr/>
          <p:nvPr/>
        </p:nvSpPr>
        <p:spPr>
          <a:xfrm>
            <a:off x="4356100" y="4986020"/>
            <a:ext cx="722630" cy="3098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5728970" y="4993640"/>
            <a:ext cx="722630" cy="3098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圆角矩形 49"/>
          <p:cNvSpPr/>
          <p:nvPr/>
        </p:nvSpPr>
        <p:spPr>
          <a:xfrm>
            <a:off x="7048500" y="4938395"/>
            <a:ext cx="722630" cy="3098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8327390" y="4938395"/>
            <a:ext cx="722630" cy="3098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7" grpId="0" animBg="1"/>
      <p:bldP spid="43" grpId="0" animBg="1"/>
      <p:bldP spid="44" grpId="0" animBg="1"/>
      <p:bldP spid="49" grpId="0" animBg="1"/>
      <p:bldP spid="45" grpId="0" animBg="1"/>
      <p:bldP spid="46" grpId="0" animBg="1"/>
      <p:bldP spid="51" grpId="0" animBg="1"/>
      <p:bldP spid="48" grpId="0" animBg="1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09445" y="227516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  录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îṥḷiḋe"/>
          <p:cNvSpPr/>
          <p:nvPr>
            <p:custDataLst>
              <p:tags r:id="rId7"/>
            </p:custDataLst>
          </p:nvPr>
        </p:nvSpPr>
        <p:spPr>
          <a:xfrm>
            <a:off x="956894" y="1547662"/>
            <a:ext cx="1094172" cy="1094172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sz="2800" b="1" kern="0" dirty="0">
                <a:solidFill>
                  <a:schemeClr val="lt1"/>
                </a:solidFill>
                <a:cs typeface="+mn-ea"/>
                <a:sym typeface="+mn-lt"/>
              </a:rPr>
              <a:t>O1</a:t>
            </a:r>
            <a:endParaRPr lang="en-US" altLang="zh-CN" sz="2800" b="1" kern="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>
            <p:custDataLst>
              <p:tags r:id="rId8"/>
            </p:custDataLst>
          </p:nvPr>
        </p:nvSpPr>
        <p:spPr>
          <a:xfrm>
            <a:off x="2290445" y="1783080"/>
            <a:ext cx="502094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第一节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微分中值定理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îṡlîḓè"/>
          <p:cNvSpPr/>
          <p:nvPr>
            <p:custDataLst>
              <p:tags r:id="rId9"/>
            </p:custDataLst>
          </p:nvPr>
        </p:nvSpPr>
        <p:spPr>
          <a:xfrm>
            <a:off x="956894" y="2879959"/>
            <a:ext cx="1094172" cy="109410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O2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iS1iḓè"/>
          <p:cNvSpPr txBox="1"/>
          <p:nvPr>
            <p:custDataLst>
              <p:tags r:id="rId10"/>
            </p:custDataLst>
          </p:nvPr>
        </p:nvSpPr>
        <p:spPr>
          <a:xfrm>
            <a:off x="2290445" y="3115310"/>
            <a:ext cx="407416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第二节</a:t>
            </a:r>
            <a:r>
              <a:rPr lang="en-US" altLang="zh-CN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洛必达法则</a:t>
            </a:r>
            <a:endParaRPr lang="zh-CN" altLang="en-US" sz="3200" kern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iś1îḋe"/>
          <p:cNvSpPr/>
          <p:nvPr>
            <p:custDataLst>
              <p:tags r:id="rId11"/>
            </p:custDataLst>
          </p:nvPr>
        </p:nvSpPr>
        <p:spPr>
          <a:xfrm>
            <a:off x="956894" y="4212189"/>
            <a:ext cx="1094172" cy="1094105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O3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îṧḻiḍê"/>
          <p:cNvSpPr txBox="1"/>
          <p:nvPr>
            <p:custDataLst>
              <p:tags r:id="rId12"/>
            </p:custDataLst>
          </p:nvPr>
        </p:nvSpPr>
        <p:spPr>
          <a:xfrm>
            <a:off x="2290445" y="4447540"/>
            <a:ext cx="706120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第三节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导数在研究函数中的应用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526280" y="1119505"/>
            <a:ext cx="3308985" cy="72326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  <a:endParaRPr lang="en-US" altLang="zh-CN" sz="4800" b="1" dirty="0">
              <a:solidFill>
                <a:srgbClr val="000000">
                  <a:alpha val="1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576008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极值存在的第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二充分条件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49772"/>
          <a:stretch>
            <a:fillRect/>
          </a:stretch>
        </p:blipFill>
        <p:spPr>
          <a:xfrm>
            <a:off x="355600" y="1309370"/>
            <a:ext cx="11461750" cy="10496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44910" b="25463"/>
          <a:stretch>
            <a:fillRect/>
          </a:stretch>
        </p:blipFill>
        <p:spPr>
          <a:xfrm>
            <a:off x="355600" y="2247900"/>
            <a:ext cx="11461750" cy="619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72258"/>
          <a:stretch>
            <a:fillRect/>
          </a:stretch>
        </p:blipFill>
        <p:spPr>
          <a:xfrm>
            <a:off x="355600" y="2819400"/>
            <a:ext cx="11461750" cy="5797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960" y="3794125"/>
            <a:ext cx="11629390" cy="234124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4777" t="-351" r="34617" b="89643"/>
          <a:stretch>
            <a:fillRect/>
          </a:stretch>
        </p:blipFill>
        <p:spPr>
          <a:xfrm>
            <a:off x="435610" y="981710"/>
            <a:ext cx="9824720" cy="8807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r="65803" b="76230"/>
          <a:stretch>
            <a:fillRect/>
          </a:stretch>
        </p:blipFill>
        <p:spPr>
          <a:xfrm>
            <a:off x="836930" y="1896110"/>
            <a:ext cx="3844925" cy="8096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t="21551" r="83028" b="53281"/>
          <a:stretch>
            <a:fillRect/>
          </a:stretch>
        </p:blipFill>
        <p:spPr>
          <a:xfrm>
            <a:off x="836930" y="2632075"/>
            <a:ext cx="1908175" cy="8572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t="49292" r="77590" b="25783"/>
          <a:stretch>
            <a:fillRect/>
          </a:stretch>
        </p:blipFill>
        <p:spPr>
          <a:xfrm>
            <a:off x="836930" y="3485515"/>
            <a:ext cx="2519680" cy="84899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t="73993" r="85146"/>
          <a:stretch>
            <a:fillRect/>
          </a:stretch>
        </p:blipFill>
        <p:spPr>
          <a:xfrm>
            <a:off x="836930" y="4319270"/>
            <a:ext cx="1670050" cy="8858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34197" b="76230"/>
          <a:stretch>
            <a:fillRect/>
          </a:stretch>
        </p:blipFill>
        <p:spPr>
          <a:xfrm>
            <a:off x="4681855" y="1898015"/>
            <a:ext cx="7398385" cy="8096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rcRect l="16972" t="21551" r="62199" b="53281"/>
          <a:stretch>
            <a:fillRect/>
          </a:stretch>
        </p:blipFill>
        <p:spPr>
          <a:xfrm>
            <a:off x="2745105" y="2639695"/>
            <a:ext cx="2341880" cy="8572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 l="37236" t="21551" r="34525" b="53281"/>
          <a:stretch>
            <a:fillRect/>
          </a:stretch>
        </p:blipFill>
        <p:spPr>
          <a:xfrm>
            <a:off x="5023485" y="2628265"/>
            <a:ext cx="3175000" cy="8572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l="64910" t="21551" b="53281"/>
          <a:stretch>
            <a:fillRect/>
          </a:stretch>
        </p:blipFill>
        <p:spPr>
          <a:xfrm>
            <a:off x="8134985" y="2628265"/>
            <a:ext cx="3945255" cy="8572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 l="22410" t="49292" r="72224" b="25783"/>
          <a:stretch>
            <a:fillRect/>
          </a:stretch>
        </p:blipFill>
        <p:spPr>
          <a:xfrm>
            <a:off x="3356610" y="3505200"/>
            <a:ext cx="603250" cy="84899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rcRect l="27776" t="49292" b="25783"/>
          <a:stretch>
            <a:fillRect/>
          </a:stretch>
        </p:blipFill>
        <p:spPr>
          <a:xfrm>
            <a:off x="3959860" y="3505200"/>
            <a:ext cx="8120380" cy="84899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rcRect l="14854" t="73993" r="79284"/>
          <a:stretch>
            <a:fillRect/>
          </a:stretch>
        </p:blipFill>
        <p:spPr>
          <a:xfrm>
            <a:off x="2506980" y="4334510"/>
            <a:ext cx="659130" cy="88582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 l="20010" t="73993"/>
          <a:stretch>
            <a:fillRect/>
          </a:stretch>
        </p:blipFill>
        <p:spPr>
          <a:xfrm>
            <a:off x="3086735" y="4319270"/>
            <a:ext cx="8993505" cy="88582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2499" t="8779" r="59123" b="79112"/>
          <a:stretch>
            <a:fillRect/>
          </a:stretch>
        </p:blipFill>
        <p:spPr>
          <a:xfrm>
            <a:off x="8641715" y="1882140"/>
            <a:ext cx="3257550" cy="762000"/>
          </a:xfrm>
          <a:prstGeom prst="rect">
            <a:avLst/>
          </a:prstGeom>
        </p:spPr>
      </p:pic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2826" r="3558" b="86768"/>
          <a:stretch>
            <a:fillRect/>
          </a:stretch>
        </p:blipFill>
        <p:spPr>
          <a:xfrm>
            <a:off x="324485" y="946150"/>
            <a:ext cx="11694795" cy="10585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3299" b="88860"/>
          <a:stretch>
            <a:fillRect/>
          </a:stretch>
        </p:blipFill>
        <p:spPr>
          <a:xfrm>
            <a:off x="490220" y="2014855"/>
            <a:ext cx="8208010" cy="701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19092" b="68123"/>
          <a:stretch>
            <a:fillRect/>
          </a:stretch>
        </p:blipFill>
        <p:spPr>
          <a:xfrm>
            <a:off x="767715" y="2644140"/>
            <a:ext cx="8488045" cy="8045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36111" t="28396" r="14424" b="55086"/>
          <a:stretch>
            <a:fillRect/>
          </a:stretch>
        </p:blipFill>
        <p:spPr>
          <a:xfrm>
            <a:off x="2118360" y="3336290"/>
            <a:ext cx="4198620" cy="10394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t="44157" r="68662" b="41716"/>
          <a:stretch>
            <a:fillRect/>
          </a:stretch>
        </p:blipFill>
        <p:spPr>
          <a:xfrm>
            <a:off x="6312535" y="3451860"/>
            <a:ext cx="2660015" cy="889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t="59566" b="27750"/>
          <a:stretch>
            <a:fillRect/>
          </a:stretch>
        </p:blipFill>
        <p:spPr>
          <a:xfrm>
            <a:off x="767715" y="4344035"/>
            <a:ext cx="8488045" cy="7981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t="73401" b="13169"/>
          <a:stretch>
            <a:fillRect/>
          </a:stretch>
        </p:blipFill>
        <p:spPr>
          <a:xfrm>
            <a:off x="767715" y="5131435"/>
            <a:ext cx="8488045" cy="8451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t="86640"/>
          <a:stretch>
            <a:fillRect/>
          </a:stretch>
        </p:blipFill>
        <p:spPr>
          <a:xfrm>
            <a:off x="767715" y="5937250"/>
            <a:ext cx="8488045" cy="84074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576008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三、函数的最大值、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最小值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70336"/>
          <a:stretch>
            <a:fillRect/>
          </a:stretch>
        </p:blipFill>
        <p:spPr>
          <a:xfrm>
            <a:off x="155575" y="1292225"/>
            <a:ext cx="11884660" cy="701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29664" b="36107"/>
          <a:stretch>
            <a:fillRect/>
          </a:stretch>
        </p:blipFill>
        <p:spPr>
          <a:xfrm>
            <a:off x="155575" y="1993900"/>
            <a:ext cx="11884660" cy="809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63893"/>
          <a:stretch>
            <a:fillRect/>
          </a:stretch>
        </p:blipFill>
        <p:spPr>
          <a:xfrm>
            <a:off x="155575" y="2803525"/>
            <a:ext cx="11884660" cy="85407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576008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最值和极值的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关系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83655"/>
          <a:stretch>
            <a:fillRect/>
          </a:stretch>
        </p:blipFill>
        <p:spPr>
          <a:xfrm>
            <a:off x="84455" y="1308735"/>
            <a:ext cx="11925935" cy="7486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11797" b="72110"/>
          <a:stretch>
            <a:fillRect/>
          </a:stretch>
        </p:blipFill>
        <p:spPr>
          <a:xfrm>
            <a:off x="183515" y="1866900"/>
            <a:ext cx="11812905" cy="730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t="26658" b="57067"/>
          <a:stretch>
            <a:fillRect/>
          </a:stretch>
        </p:blipFill>
        <p:spPr>
          <a:xfrm>
            <a:off x="183515" y="2541270"/>
            <a:ext cx="11812905" cy="738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42191" b="28380"/>
          <a:stretch>
            <a:fillRect/>
          </a:stretch>
        </p:blipFill>
        <p:spPr>
          <a:xfrm>
            <a:off x="183515" y="3246120"/>
            <a:ext cx="11812905" cy="1335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t="69689"/>
          <a:stretch>
            <a:fillRect/>
          </a:stretch>
        </p:blipFill>
        <p:spPr>
          <a:xfrm>
            <a:off x="183515" y="4493895"/>
            <a:ext cx="11812905" cy="137541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576008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求最值的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步骤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1425575"/>
            <a:ext cx="12233910" cy="228917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77470" y="1771015"/>
            <a:ext cx="12054840" cy="1468120"/>
            <a:chOff x="0" y="8488"/>
            <a:chExt cx="18984" cy="231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rcRect t="21521" b="39759"/>
            <a:stretch>
              <a:fillRect/>
            </a:stretch>
          </p:blipFill>
          <p:spPr>
            <a:xfrm>
              <a:off x="0" y="8488"/>
              <a:ext cx="18985" cy="2312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252" y="8637"/>
              <a:ext cx="13375" cy="12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76805"/>
          <a:stretch>
            <a:fillRect/>
          </a:stretch>
        </p:blipFill>
        <p:spPr>
          <a:xfrm>
            <a:off x="77470" y="953770"/>
            <a:ext cx="12055475" cy="87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21521" r="58494" b="52521"/>
          <a:stretch>
            <a:fillRect/>
          </a:stretch>
        </p:blipFill>
        <p:spPr>
          <a:xfrm>
            <a:off x="77470" y="1762125"/>
            <a:ext cx="5003800" cy="984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60040" r="72125" b="14420"/>
          <a:stretch>
            <a:fillRect/>
          </a:stretch>
        </p:blipFill>
        <p:spPr>
          <a:xfrm>
            <a:off x="77470" y="3230245"/>
            <a:ext cx="3360420" cy="968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83487" r="48043" b="-301"/>
          <a:stretch>
            <a:fillRect/>
          </a:stretch>
        </p:blipFill>
        <p:spPr>
          <a:xfrm>
            <a:off x="0" y="4119245"/>
            <a:ext cx="6263640" cy="6375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40980" t="21521" r="27880" b="52521"/>
          <a:stretch>
            <a:fillRect/>
          </a:stretch>
        </p:blipFill>
        <p:spPr>
          <a:xfrm>
            <a:off x="5017770" y="1762125"/>
            <a:ext cx="3754120" cy="9842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27348" t="60040" r="54938" b="14420"/>
          <a:stretch>
            <a:fillRect/>
          </a:stretch>
        </p:blipFill>
        <p:spPr>
          <a:xfrm>
            <a:off x="3374390" y="3245485"/>
            <a:ext cx="2135505" cy="9683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l="44467" t="60040" r="44930" b="14420"/>
          <a:stretch>
            <a:fillRect/>
          </a:stretch>
        </p:blipFill>
        <p:spPr>
          <a:xfrm>
            <a:off x="5438140" y="3245485"/>
            <a:ext cx="1278255" cy="9683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 l="54675" t="60040" b="14420"/>
          <a:stretch>
            <a:fillRect/>
          </a:stretch>
        </p:blipFill>
        <p:spPr>
          <a:xfrm>
            <a:off x="6668770" y="3245485"/>
            <a:ext cx="5464175" cy="9683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rcRect l="51499" t="83822"/>
          <a:stretch>
            <a:fillRect/>
          </a:stretch>
        </p:blipFill>
        <p:spPr>
          <a:xfrm>
            <a:off x="6208395" y="4143375"/>
            <a:ext cx="5847080" cy="61341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b="45038"/>
          <a:stretch>
            <a:fillRect/>
          </a:stretch>
        </p:blipFill>
        <p:spPr>
          <a:xfrm>
            <a:off x="64770" y="1048385"/>
            <a:ext cx="12047855" cy="18884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t="53114"/>
          <a:stretch>
            <a:fillRect/>
          </a:stretch>
        </p:blipFill>
        <p:spPr>
          <a:xfrm>
            <a:off x="64770" y="2873375"/>
            <a:ext cx="12047855" cy="161099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" y="1256030"/>
            <a:ext cx="11679555" cy="499491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" name="组合 21"/>
          <p:cNvGrpSpPr/>
          <p:nvPr/>
        </p:nvGrpSpPr>
        <p:grpSpPr>
          <a:xfrm>
            <a:off x="688340" y="5286375"/>
            <a:ext cx="10894060" cy="1311910"/>
            <a:chOff x="1097" y="9862"/>
            <a:chExt cx="17156" cy="2066"/>
          </a:xfrm>
        </p:grpSpPr>
        <p:grpSp>
          <p:nvGrpSpPr>
            <p:cNvPr id="20" name="组合 19"/>
            <p:cNvGrpSpPr/>
            <p:nvPr/>
          </p:nvGrpSpPr>
          <p:grpSpPr>
            <a:xfrm>
              <a:off x="1097" y="9862"/>
              <a:ext cx="17157" cy="2066"/>
              <a:chOff x="1097" y="8325"/>
              <a:chExt cx="17157" cy="2066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1"/>
              <a:srcRect t="83240"/>
              <a:stretch>
                <a:fillRect/>
              </a:stretch>
            </p:blipFill>
            <p:spPr>
              <a:xfrm>
                <a:off x="1097" y="8325"/>
                <a:ext cx="17157" cy="2066"/>
              </a:xfrm>
              <a:prstGeom prst="rect">
                <a:avLst/>
              </a:prstGeom>
            </p:spPr>
          </p:pic>
          <p:sp>
            <p:nvSpPr>
              <p:cNvPr id="19" name="矩形 18"/>
              <p:cNvSpPr/>
              <p:nvPr/>
            </p:nvSpPr>
            <p:spPr>
              <a:xfrm>
                <a:off x="1841" y="8508"/>
                <a:ext cx="10949" cy="1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1965" y="11192"/>
              <a:ext cx="10949" cy="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r="2466" b="18798"/>
          <a:stretch>
            <a:fillRect/>
          </a:stretch>
        </p:blipFill>
        <p:spPr>
          <a:xfrm>
            <a:off x="2607310" y="194945"/>
            <a:ext cx="5030470" cy="22244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69190" b="91872"/>
          <a:stretch>
            <a:fillRect/>
          </a:stretch>
        </p:blipFill>
        <p:spPr>
          <a:xfrm>
            <a:off x="622300" y="2444750"/>
            <a:ext cx="3356610" cy="636270"/>
          </a:xfrm>
          <a:prstGeom prst="rect">
            <a:avLst/>
          </a:prstGeom>
        </p:spPr>
      </p:pic>
      <p:sp>
        <p:nvSpPr>
          <p:cNvPr id="33" name="0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45" y="935990"/>
            <a:ext cx="1212850" cy="57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83240" r="73224" b="6660"/>
          <a:stretch>
            <a:fillRect/>
          </a:stretch>
        </p:blipFill>
        <p:spPr>
          <a:xfrm>
            <a:off x="688340" y="5286375"/>
            <a:ext cx="2917190" cy="790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17290" y="259080"/>
            <a:ext cx="335280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400" b="1" i="1">
                <a:solidFill>
                  <a:srgbClr val="FF0000"/>
                </a:solidFill>
                <a:effectLst/>
                <a:latin typeface="Times New Roman" panose="02020603050405020304" charset="0"/>
              </a:rPr>
              <a:t>x</a:t>
            </a:r>
            <a:endParaRPr lang="en-US" altLang="zh-CN" sz="2400" b="1" i="1">
              <a:solidFill>
                <a:srgbClr val="FF0000"/>
              </a:solidFill>
              <a:effectLst/>
              <a:latin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30227" r="42088" b="91871"/>
          <a:stretch>
            <a:fillRect/>
          </a:stretch>
        </p:blipFill>
        <p:spPr>
          <a:xfrm>
            <a:off x="3915410" y="2444750"/>
            <a:ext cx="3016250" cy="6362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l="57912" r="4057" b="91871"/>
          <a:stretch>
            <a:fillRect/>
          </a:stretch>
        </p:blipFill>
        <p:spPr>
          <a:xfrm>
            <a:off x="6931660" y="2444750"/>
            <a:ext cx="4143375" cy="6362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t="13207" b="79094"/>
          <a:stretch>
            <a:fillRect/>
          </a:stretch>
        </p:blipFill>
        <p:spPr>
          <a:xfrm>
            <a:off x="622300" y="3478530"/>
            <a:ext cx="10894695" cy="6026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rcRect t="18785" r="51780" b="19268"/>
          <a:stretch>
            <a:fillRect/>
          </a:stretch>
        </p:blipFill>
        <p:spPr>
          <a:xfrm>
            <a:off x="1610360" y="3055620"/>
            <a:ext cx="4265295" cy="5695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 l="48220" t="18785" b="10773"/>
          <a:stretch>
            <a:fillRect/>
          </a:stretch>
        </p:blipFill>
        <p:spPr>
          <a:xfrm>
            <a:off x="5875655" y="3055620"/>
            <a:ext cx="4580255" cy="6477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 t="19689" b="72605"/>
          <a:stretch>
            <a:fillRect/>
          </a:stretch>
        </p:blipFill>
        <p:spPr>
          <a:xfrm>
            <a:off x="622300" y="3985895"/>
            <a:ext cx="10894695" cy="6032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rcRect t="25676" r="45905" b="62959"/>
          <a:stretch>
            <a:fillRect/>
          </a:stretch>
        </p:blipFill>
        <p:spPr>
          <a:xfrm>
            <a:off x="569595" y="4454525"/>
            <a:ext cx="5893435" cy="8896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rcRect l="54095" t="25676" b="62959"/>
          <a:stretch>
            <a:fillRect/>
          </a:stretch>
        </p:blipFill>
        <p:spPr>
          <a:xfrm>
            <a:off x="6463030" y="4454525"/>
            <a:ext cx="5001260" cy="8896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rcRect l="26776" t="83240" r="57265" b="6660"/>
          <a:stretch>
            <a:fillRect/>
          </a:stretch>
        </p:blipFill>
        <p:spPr>
          <a:xfrm>
            <a:off x="3605530" y="5286375"/>
            <a:ext cx="1738630" cy="7905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rcRect l="42152" t="83240" r="31765" b="5744"/>
          <a:stretch>
            <a:fillRect/>
          </a:stretch>
        </p:blipFill>
        <p:spPr>
          <a:xfrm>
            <a:off x="5280660" y="5286375"/>
            <a:ext cx="2841625" cy="86233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rcRect l="5059" t="92861"/>
          <a:stretch>
            <a:fillRect/>
          </a:stretch>
        </p:blipFill>
        <p:spPr>
          <a:xfrm>
            <a:off x="1239520" y="6039485"/>
            <a:ext cx="10343515" cy="5588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4" name="矩形 23"/>
              <p:cNvSpPr/>
              <p:nvPr/>
            </p:nvSpPr>
            <p:spPr>
              <a:xfrm>
                <a:off x="4930775" y="1073150"/>
                <a:ext cx="5170805" cy="11709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t">
                <a:no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800" b="1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charset="0"/>
                              <a:sym typeface="+mn-ea"/>
                            </a:rPr>
                            <m:t>铁路每公里货运的运费</m:t>
                          </m:r>
                        </m:num>
                        <m:den>
                          <m:r>
                            <a:rPr lang="en-US" altLang="zh-CN" sz="2800" b="1">
                              <a:solidFill>
                                <a:srgbClr val="FF0000"/>
                              </a:solidFill>
                              <a:effectLst/>
                              <a:latin typeface="Times New Roman" panose="02020603050405020304" charset="0"/>
                              <a:sym typeface="+mn-ea"/>
                            </a:rPr>
                            <m:t>公路上每公里货运的运费</m:t>
                          </m:r>
                        </m:den>
                      </m:f>
                      <m:r>
                        <a:rPr lang="en-US" altLang="zh-CN" sz="2800" b="1" i="1">
                          <a:solidFill>
                            <a:srgbClr val="FF0000"/>
                          </a:solidFill>
                          <a:effectLst/>
                          <a:latin typeface="Cambria Math" panose="02040503050406030204" charset="0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en-US" altLang="zh-CN" sz="2800" b="1">
                  <a:solidFill>
                    <a:srgbClr val="FF0000"/>
                  </a:solidFill>
                  <a:effectLst/>
                  <a:latin typeface="Times New Roman" panose="02020603050405020304" charset="0"/>
                </a:endParaRPr>
              </a:p>
            </p:txBody>
          </p:sp>
        </mc:Choice>
        <mc:Fallback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0775" y="1073150"/>
                <a:ext cx="5170805" cy="117094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矩形 25"/>
          <p:cNvSpPr/>
          <p:nvPr/>
        </p:nvSpPr>
        <p:spPr>
          <a:xfrm>
            <a:off x="9821228" y="1367155"/>
            <a:ext cx="56324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800" b="1" i="1">
                <a:solidFill>
                  <a:srgbClr val="FF0000"/>
                </a:solidFill>
                <a:effectLst/>
                <a:latin typeface="Times New Roman" panose="02020603050405020304" charset="0"/>
              </a:rPr>
              <a:t>=k</a:t>
            </a:r>
            <a:endParaRPr lang="en-US" altLang="zh-CN" sz="2800" b="1" i="1">
              <a:solidFill>
                <a:srgbClr val="FF0000"/>
              </a:solidFill>
              <a:effectLst/>
              <a:latin typeface="Times New Roman" panose="0202060305040502030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4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392639" y="1157221"/>
            <a:ext cx="479298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THREE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124460" y="2762250"/>
            <a:ext cx="10837545" cy="1215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zh-CN" altLang="en-US" sz="54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第三节</a:t>
            </a:r>
            <a:endParaRPr lang="zh-CN" altLang="en-US" sz="54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ctr"/>
            <a:r>
              <a:rPr lang="zh-CN" altLang="en-US" sz="54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导数在研究函数中的</a:t>
            </a:r>
            <a:r>
              <a:rPr lang="zh-CN" altLang="en-US" sz="54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应用</a:t>
            </a:r>
            <a:endParaRPr lang="zh-CN" altLang="en-US" sz="54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文本框 9"/>
          <p:cNvSpPr txBox="1"/>
          <p:nvPr>
            <p:custDataLst>
              <p:tags r:id="rId1"/>
            </p:custDataLst>
          </p:nvPr>
        </p:nvSpPr>
        <p:spPr>
          <a:xfrm>
            <a:off x="1112520" y="4295140"/>
            <a:ext cx="72809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导数在研究函数的性质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单调性、极值、最值、凹凸性、渐近线等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有重要的作用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 b="78732"/>
          <a:stretch>
            <a:fillRect/>
          </a:stretch>
        </p:blipFill>
        <p:spPr>
          <a:xfrm>
            <a:off x="109855" y="1068070"/>
            <a:ext cx="11836400" cy="116713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 t="21268" r="43439" b="63249"/>
          <a:stretch>
            <a:fillRect/>
          </a:stretch>
        </p:blipFill>
        <p:spPr>
          <a:xfrm>
            <a:off x="109855" y="2235200"/>
            <a:ext cx="6694805" cy="84963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rcRect t="35594" b="52407"/>
          <a:stretch>
            <a:fillRect/>
          </a:stretch>
        </p:blipFill>
        <p:spPr>
          <a:xfrm>
            <a:off x="109855" y="3021330"/>
            <a:ext cx="11836400" cy="65849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t="46586" r="59158" b="35918"/>
          <a:stretch>
            <a:fillRect/>
          </a:stretch>
        </p:blipFill>
        <p:spPr>
          <a:xfrm>
            <a:off x="109855" y="3624580"/>
            <a:ext cx="4834255" cy="96012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 t="61919" r="70359" b="20435"/>
          <a:stretch>
            <a:fillRect/>
          </a:stretch>
        </p:blipFill>
        <p:spPr>
          <a:xfrm>
            <a:off x="109855" y="4465955"/>
            <a:ext cx="3508375" cy="96837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rcRect t="78547" r="71835" b="9882"/>
          <a:stretch>
            <a:fillRect/>
          </a:stretch>
        </p:blipFill>
        <p:spPr>
          <a:xfrm>
            <a:off x="109855" y="5378450"/>
            <a:ext cx="3333750" cy="6350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rcRect t="88533"/>
          <a:stretch>
            <a:fillRect/>
          </a:stretch>
        </p:blipFill>
        <p:spPr>
          <a:xfrm>
            <a:off x="109855" y="5926455"/>
            <a:ext cx="11836400" cy="62928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rcRect l="56561" t="21268" r="22747" b="63249"/>
          <a:stretch>
            <a:fillRect/>
          </a:stretch>
        </p:blipFill>
        <p:spPr>
          <a:xfrm>
            <a:off x="6804660" y="2230120"/>
            <a:ext cx="2449195" cy="84963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rcRect l="76583" t="21268" b="63249"/>
          <a:stretch>
            <a:fillRect/>
          </a:stretch>
        </p:blipFill>
        <p:spPr>
          <a:xfrm>
            <a:off x="9220200" y="2234565"/>
            <a:ext cx="2771775" cy="84963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rcRect l="40172" t="46586" b="35918"/>
          <a:stretch>
            <a:fillRect/>
          </a:stretch>
        </p:blipFill>
        <p:spPr>
          <a:xfrm>
            <a:off x="4864735" y="3624580"/>
            <a:ext cx="7081520" cy="96012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rcRect l="29641" t="61919" b="20435"/>
          <a:stretch>
            <a:fillRect/>
          </a:stretch>
        </p:blipFill>
        <p:spPr>
          <a:xfrm>
            <a:off x="3618230" y="4465955"/>
            <a:ext cx="8328025" cy="96837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rcRect l="28165" t="78547" r="51314" b="10021"/>
          <a:stretch>
            <a:fillRect/>
          </a:stretch>
        </p:blipFill>
        <p:spPr>
          <a:xfrm>
            <a:off x="3443605" y="5378450"/>
            <a:ext cx="2428875" cy="62738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rcRect l="48149" t="78547" b="9882"/>
          <a:stretch>
            <a:fillRect/>
          </a:stretch>
        </p:blipFill>
        <p:spPr>
          <a:xfrm>
            <a:off x="5808980" y="5378450"/>
            <a:ext cx="6137275" cy="6350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576008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四、函数的凹凸性及其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判别法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74039"/>
          <a:stretch>
            <a:fillRect/>
          </a:stretch>
        </p:blipFill>
        <p:spPr>
          <a:xfrm>
            <a:off x="532765" y="1280795"/>
            <a:ext cx="10786745" cy="17024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25961" b="56038"/>
          <a:stretch>
            <a:fillRect/>
          </a:stretch>
        </p:blipFill>
        <p:spPr>
          <a:xfrm>
            <a:off x="532765" y="2983230"/>
            <a:ext cx="10786745" cy="11804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10" y="4166372"/>
            <a:ext cx="2387600" cy="24244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0510" y="4167188"/>
            <a:ext cx="2554795" cy="242280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5819775" y="4030345"/>
            <a:ext cx="6127750" cy="2816860"/>
            <a:chOff x="9165" y="6347"/>
            <a:chExt cx="9650" cy="4436"/>
          </a:xfrm>
        </p:grpSpPr>
        <p:sp>
          <p:nvSpPr>
            <p:cNvPr id="35" name="矩形 34"/>
            <p:cNvSpPr/>
            <p:nvPr/>
          </p:nvSpPr>
          <p:spPr>
            <a:xfrm>
              <a:off x="9165" y="6347"/>
              <a:ext cx="9651" cy="44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9987" y="6690"/>
              <a:ext cx="6208" cy="3810"/>
              <a:chOff x="9483" y="6536"/>
              <a:chExt cx="6208" cy="3810"/>
            </a:xfrm>
          </p:grpSpPr>
          <p:grpSp>
            <p:nvGrpSpPr>
              <p:cNvPr id="15" name="组合 14"/>
              <p:cNvGrpSpPr/>
              <p:nvPr/>
            </p:nvGrpSpPr>
            <p:grpSpPr>
              <a:xfrm rot="0">
                <a:off x="9483" y="6536"/>
                <a:ext cx="6209" cy="3810"/>
                <a:chOff x="1017" y="6405"/>
                <a:chExt cx="4465" cy="3901"/>
              </a:xfrm>
            </p:grpSpPr>
            <p:cxnSp>
              <p:nvCxnSpPr>
                <p:cNvPr id="8" name="直接箭头连接符 7"/>
                <p:cNvCxnSpPr/>
                <p:nvPr/>
              </p:nvCxnSpPr>
              <p:spPr>
                <a:xfrm>
                  <a:off x="1017" y="9699"/>
                  <a:ext cx="4071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直接箭头连接符 8"/>
                <p:cNvCxnSpPr/>
                <p:nvPr/>
              </p:nvCxnSpPr>
              <p:spPr>
                <a:xfrm flipV="1">
                  <a:off x="1563" y="6581"/>
                  <a:ext cx="0" cy="3515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sp>
              <p:nvSpPr>
                <p:cNvPr id="10" name="文本框 9"/>
                <p:cNvSpPr txBox="1"/>
                <p:nvPr/>
              </p:nvSpPr>
              <p:spPr>
                <a:xfrm>
                  <a:off x="4822" y="9482"/>
                  <a:ext cx="660" cy="767"/>
                </a:xfrm>
                <a:prstGeom prst="rect">
                  <a:avLst/>
                </a:prstGeom>
              </p:spPr>
              <p:txBody>
                <a:bodyPr>
                  <a:noAutofit/>
                  <a:extLst>
                    <a:ext uri="{4A0BC546-FE56-4ADE-93B0-CB8AF2F6F144}">
                      <wpsdc:textFrameExt xmlns:wpsdc="http://www.wps.cn/officeDocument/2022/drawingmlCustomData" type="text"/>
                    </a:ext>
                  </a:extLst>
                </a:bodyPr>
                <a:p>
                  <a:pPr algn="l"/>
                  <a:r>
                    <a:rPr lang="en-US" altLang="zh-CN" sz="2400" i="1">
                      <a:latin typeface="Times New Roman" panose="02020603050405020304" charset="0"/>
                      <a:ea typeface="微软雅黑" panose="020B0503020204020204" charset="-122"/>
                      <a:cs typeface="Times New Roman" panose="02020603050405020304" charset="0"/>
                    </a:rPr>
                    <a:t>x</a:t>
                  </a:r>
                  <a:endParaRPr lang="en-US" altLang="zh-CN" sz="2400" i="1">
                    <a:latin typeface="Times New Roman" panose="02020603050405020304" charset="0"/>
                    <a:ea typeface="微软雅黑" panose="020B0503020204020204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1231" y="6405"/>
                  <a:ext cx="660" cy="767"/>
                </a:xfrm>
                <a:prstGeom prst="rect">
                  <a:avLst/>
                </a:prstGeom>
              </p:spPr>
              <p:txBody>
                <a:bodyPr>
                  <a:noAutofit/>
                  <a:extLst>
                    <a:ext uri="{4A0BC546-FE56-4ADE-93B0-CB8AF2F6F144}">
                      <wpsdc:textFrameExt xmlns:wpsdc="http://www.wps.cn/officeDocument/2022/drawingmlCustomData" type="text"/>
                    </a:ext>
                  </a:extLst>
                </a:bodyPr>
                <a:p>
                  <a:pPr algn="l"/>
                  <a:r>
                    <a:rPr lang="en-US" altLang="zh-CN" sz="2400" i="1">
                      <a:latin typeface="Times New Roman" panose="02020603050405020304" charset="0"/>
                      <a:ea typeface="微软雅黑" panose="020B0503020204020204" charset="-122"/>
                      <a:cs typeface="Times New Roman" panose="02020603050405020304" charset="0"/>
                    </a:rPr>
                    <a:t>y</a:t>
                  </a:r>
                  <a:endParaRPr lang="en-US" altLang="zh-CN" sz="2400" i="1">
                    <a:latin typeface="Times New Roman" panose="02020603050405020304" charset="0"/>
                    <a:ea typeface="微软雅黑" panose="020B0503020204020204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2" name="文本框 11"/>
                <p:cNvSpPr txBox="1"/>
                <p:nvPr/>
              </p:nvSpPr>
              <p:spPr>
                <a:xfrm>
                  <a:off x="1174" y="9539"/>
                  <a:ext cx="660" cy="767"/>
                </a:xfrm>
                <a:prstGeom prst="rect">
                  <a:avLst/>
                </a:prstGeom>
              </p:spPr>
              <p:txBody>
                <a:bodyPr>
                  <a:noAutofit/>
                  <a:extLst>
                    <a:ext uri="{4A0BC546-FE56-4ADE-93B0-CB8AF2F6F144}">
                      <wpsdc:textFrameExt xmlns:wpsdc="http://www.wps.cn/officeDocument/2022/drawingmlCustomData" type="text"/>
                    </a:ext>
                  </a:extLst>
                </a:bodyPr>
                <a:p>
                  <a:pPr algn="l"/>
                  <a:r>
                    <a:rPr lang="en-US" altLang="zh-CN" sz="2400" i="1">
                      <a:latin typeface="Times New Roman" panose="02020603050405020304" charset="0"/>
                      <a:ea typeface="微软雅黑" panose="020B0503020204020204" charset="-122"/>
                      <a:cs typeface="Times New Roman" panose="02020603050405020304" charset="0"/>
                    </a:rPr>
                    <a:t>O</a:t>
                  </a:r>
                  <a:endParaRPr lang="en-US" altLang="zh-CN" sz="2400" i="1">
                    <a:latin typeface="Times New Roman" panose="02020603050405020304" charset="0"/>
                    <a:ea typeface="微软雅黑" panose="020B0503020204020204" charset="-122"/>
                    <a:cs typeface="Times New Roman" panose="02020603050405020304" charset="0"/>
                  </a:endParaRPr>
                </a:p>
              </p:txBody>
            </p:sp>
          </p:grpSp>
          <p:sp>
            <p:nvSpPr>
              <p:cNvPr id="24" name="任意多边形 23"/>
              <p:cNvSpPr/>
              <p:nvPr/>
            </p:nvSpPr>
            <p:spPr>
              <a:xfrm>
                <a:off x="10076" y="7639"/>
                <a:ext cx="4369" cy="1573"/>
              </a:xfrm>
              <a:custGeom>
                <a:avLst/>
                <a:gdLst>
                  <a:gd name="connisteX0" fmla="*/ 0 w 2259965"/>
                  <a:gd name="connsiteY0" fmla="*/ 845911 h 845911"/>
                  <a:gd name="connisteX1" fmla="*/ 390525 w 2259965"/>
                  <a:gd name="connsiteY1" fmla="*/ 158206 h 845911"/>
                  <a:gd name="connisteX2" fmla="*/ 911225 w 2259965"/>
                  <a:gd name="connsiteY2" fmla="*/ 762091 h 845911"/>
                  <a:gd name="connisteX3" fmla="*/ 1459865 w 2259965"/>
                  <a:gd name="connsiteY3" fmla="*/ 91 h 845911"/>
                  <a:gd name="connisteX4" fmla="*/ 2259965 w 2259965"/>
                  <a:gd name="connsiteY4" fmla="*/ 809081 h 845911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</a:cxnLst>
                <a:rect l="l" t="t" r="r" b="b"/>
                <a:pathLst>
                  <a:path w="2259965" h="845911">
                    <a:moveTo>
                      <a:pt x="0" y="845911"/>
                    </a:moveTo>
                    <a:cubicBezTo>
                      <a:pt x="67945" y="696051"/>
                      <a:pt x="208280" y="174716"/>
                      <a:pt x="390525" y="158206"/>
                    </a:cubicBezTo>
                    <a:cubicBezTo>
                      <a:pt x="572770" y="141696"/>
                      <a:pt x="697230" y="793841"/>
                      <a:pt x="911225" y="762091"/>
                    </a:cubicBezTo>
                    <a:cubicBezTo>
                      <a:pt x="1125220" y="730341"/>
                      <a:pt x="1189990" y="-9434"/>
                      <a:pt x="1459865" y="91"/>
                    </a:cubicBezTo>
                    <a:cubicBezTo>
                      <a:pt x="1729740" y="9616"/>
                      <a:pt x="2110740" y="631916"/>
                      <a:pt x="2259965" y="809081"/>
                    </a:cubicBez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7346315" y="4696460"/>
            <a:ext cx="1216660" cy="1140460"/>
            <a:chOff x="11569" y="7396"/>
            <a:chExt cx="1916" cy="1796"/>
          </a:xfrm>
        </p:grpSpPr>
        <p:sp>
          <p:nvSpPr>
            <p:cNvPr id="26" name="文本框 25"/>
            <p:cNvSpPr txBox="1"/>
            <p:nvPr/>
          </p:nvSpPr>
          <p:spPr>
            <a:xfrm>
              <a:off x="11569" y="7518"/>
              <a:ext cx="655" cy="1674"/>
            </a:xfrm>
            <a:prstGeom prst="rect">
              <a:avLst/>
            </a:prstGeom>
          </p:spPr>
          <p:txBody>
            <a:bodyPr>
              <a:no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6000" i="1">
                  <a:solidFill>
                    <a:srgbClr val="7030A0"/>
                  </a:solidFill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.</a:t>
              </a:r>
              <a:endParaRPr lang="en-US" altLang="zh-CN" sz="6000" i="1">
                <a:solidFill>
                  <a:srgbClr val="7030A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2567" y="7396"/>
              <a:ext cx="918" cy="1641"/>
            </a:xfrm>
            <a:prstGeom prst="rect">
              <a:avLst/>
            </a:prstGeom>
          </p:spPr>
          <p:txBody>
            <a:bodyPr>
              <a:no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6000" i="1">
                  <a:solidFill>
                    <a:srgbClr val="7030A0"/>
                  </a:solidFill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.</a:t>
              </a:r>
              <a:endParaRPr lang="en-US" altLang="zh-CN" sz="6000" i="1">
                <a:solidFill>
                  <a:srgbClr val="7030A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531100" y="4352290"/>
            <a:ext cx="3952240" cy="1118870"/>
            <a:chOff x="11860" y="6854"/>
            <a:chExt cx="6224" cy="1762"/>
          </a:xfrm>
        </p:grpSpPr>
        <p:sp>
          <p:nvSpPr>
            <p:cNvPr id="29" name="圆角矩形 28"/>
            <p:cNvSpPr/>
            <p:nvPr/>
          </p:nvSpPr>
          <p:spPr>
            <a:xfrm>
              <a:off x="16560" y="6854"/>
              <a:ext cx="1525" cy="939"/>
            </a:xfrm>
            <a:prstGeom prst="roundRect">
              <a:avLst/>
            </a:prstGeom>
            <a:noFill/>
            <a:ln w="190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>
                  <a:solidFill>
                    <a:srgbClr val="FF0000"/>
                  </a:solidFill>
                </a:rPr>
                <a:t>拐点</a:t>
              </a:r>
              <a:endParaRPr lang="zh-CN" altLang="en-US" sz="2400" b="1">
                <a:solidFill>
                  <a:srgbClr val="FF0000"/>
                </a:solidFill>
              </a:endParaRPr>
            </a:p>
          </p:txBody>
        </p:sp>
        <p:cxnSp>
          <p:nvCxnSpPr>
            <p:cNvPr id="30" name="直接箭头连接符 29"/>
            <p:cNvCxnSpPr>
              <a:endCxn id="29" idx="1"/>
            </p:cNvCxnSpPr>
            <p:nvPr/>
          </p:nvCxnSpPr>
          <p:spPr>
            <a:xfrm flipV="1">
              <a:off x="11860" y="7324"/>
              <a:ext cx="4700" cy="1293"/>
            </a:xfrm>
            <a:prstGeom prst="straightConnector1">
              <a:avLst/>
            </a:prstGeom>
            <a:ln>
              <a:solidFill>
                <a:srgbClr val="FF0000"/>
              </a:solidFill>
              <a:headEnd type="arrow" w="med" len="med"/>
              <a:tailEnd type="non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>
              <a:endCxn id="29" idx="1"/>
            </p:cNvCxnSpPr>
            <p:nvPr/>
          </p:nvCxnSpPr>
          <p:spPr>
            <a:xfrm flipV="1">
              <a:off x="12914" y="7324"/>
              <a:ext cx="3646" cy="1249"/>
            </a:xfrm>
            <a:prstGeom prst="straightConnector1">
              <a:avLst/>
            </a:prstGeom>
            <a:ln>
              <a:solidFill>
                <a:srgbClr val="FF0000"/>
              </a:solidFill>
              <a:headEnd type="arrow" w="med" len="med"/>
              <a:tailEnd type="non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b="80375"/>
          <a:stretch>
            <a:fillRect/>
          </a:stretch>
        </p:blipFill>
        <p:spPr>
          <a:xfrm>
            <a:off x="-72390" y="1290955"/>
            <a:ext cx="12363450" cy="7835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t="19625" b="58413"/>
          <a:stretch>
            <a:fillRect/>
          </a:stretch>
        </p:blipFill>
        <p:spPr>
          <a:xfrm>
            <a:off x="-72390" y="2047875"/>
            <a:ext cx="12363450" cy="8769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t="38104" b="42335"/>
          <a:stretch>
            <a:fillRect/>
          </a:stretch>
        </p:blipFill>
        <p:spPr>
          <a:xfrm>
            <a:off x="-72390" y="2812415"/>
            <a:ext cx="12363450" cy="7810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t="57665"/>
          <a:stretch>
            <a:fillRect/>
          </a:stretch>
        </p:blipFill>
        <p:spPr>
          <a:xfrm>
            <a:off x="-72390" y="3593465"/>
            <a:ext cx="12363450" cy="169037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932430" y="5459730"/>
            <a:ext cx="589915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归结到底就是与二阶导数有关！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87569"/>
          <a:stretch>
            <a:fillRect/>
          </a:stretch>
        </p:blipFill>
        <p:spPr>
          <a:xfrm>
            <a:off x="17780" y="1007110"/>
            <a:ext cx="12157075" cy="6838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11346" b="78497"/>
          <a:stretch>
            <a:fillRect/>
          </a:stretch>
        </p:blipFill>
        <p:spPr>
          <a:xfrm>
            <a:off x="17780" y="1631315"/>
            <a:ext cx="12157075" cy="558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8652" r="60909" b="68883"/>
          <a:stretch>
            <a:fillRect/>
          </a:stretch>
        </p:blipFill>
        <p:spPr>
          <a:xfrm>
            <a:off x="34925" y="2033270"/>
            <a:ext cx="4752340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28948" b="60422"/>
          <a:stretch>
            <a:fillRect/>
          </a:stretch>
        </p:blipFill>
        <p:spPr>
          <a:xfrm>
            <a:off x="0" y="2599690"/>
            <a:ext cx="12157075" cy="5848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37339" b="19887"/>
          <a:stretch>
            <a:fillRect/>
          </a:stretch>
        </p:blipFill>
        <p:spPr>
          <a:xfrm>
            <a:off x="34925" y="3061335"/>
            <a:ext cx="12157075" cy="23533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t="78624"/>
          <a:stretch>
            <a:fillRect/>
          </a:stretch>
        </p:blipFill>
        <p:spPr>
          <a:xfrm>
            <a:off x="34925" y="5332730"/>
            <a:ext cx="12157075" cy="11760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39206" t="18652" r="36291" b="68883"/>
          <a:stretch>
            <a:fillRect/>
          </a:stretch>
        </p:blipFill>
        <p:spPr>
          <a:xfrm>
            <a:off x="4787265" y="2033270"/>
            <a:ext cx="2978785" cy="685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63735" t="18652" b="68883"/>
          <a:stretch>
            <a:fillRect/>
          </a:stretch>
        </p:blipFill>
        <p:spPr>
          <a:xfrm>
            <a:off x="7766050" y="2033270"/>
            <a:ext cx="4408805" cy="6858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839335" y="4342130"/>
            <a:ext cx="528320" cy="35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04660" y="4342130"/>
            <a:ext cx="528320" cy="35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816340" y="4342130"/>
            <a:ext cx="528320" cy="35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787265" y="4848225"/>
            <a:ext cx="528320" cy="35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435725" y="4867275"/>
            <a:ext cx="1383665" cy="35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939530" y="4863465"/>
            <a:ext cx="528320" cy="35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7" grpId="0" animBg="1"/>
      <p:bldP spid="21" grpId="0" animBg="1"/>
      <p:bldP spid="23" grpId="0" animBg="1"/>
      <p:bldP spid="2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b="86516"/>
          <a:stretch>
            <a:fillRect/>
          </a:stretch>
        </p:blipFill>
        <p:spPr>
          <a:xfrm>
            <a:off x="-96520" y="1004570"/>
            <a:ext cx="12539345" cy="1463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b="82760"/>
          <a:stretch>
            <a:fillRect/>
          </a:stretch>
        </p:blipFill>
        <p:spPr>
          <a:xfrm>
            <a:off x="17780" y="2465070"/>
            <a:ext cx="12192000" cy="6559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t="13117" r="52724" b="57310"/>
          <a:stretch>
            <a:fillRect/>
          </a:stretch>
        </p:blipFill>
        <p:spPr>
          <a:xfrm>
            <a:off x="0" y="2964180"/>
            <a:ext cx="5763895" cy="11252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t="39436" r="51953" b="32460"/>
          <a:stretch>
            <a:fillRect/>
          </a:stretch>
        </p:blipFill>
        <p:spPr>
          <a:xfrm>
            <a:off x="17780" y="3965575"/>
            <a:ext cx="5857875" cy="10693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t="64436"/>
          <a:stretch>
            <a:fillRect/>
          </a:stretch>
        </p:blipFill>
        <p:spPr>
          <a:xfrm>
            <a:off x="17780" y="4923155"/>
            <a:ext cx="12192000" cy="135318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47276" t="13117" b="57310"/>
          <a:stretch>
            <a:fillRect/>
          </a:stretch>
        </p:blipFill>
        <p:spPr>
          <a:xfrm>
            <a:off x="5763895" y="2964180"/>
            <a:ext cx="6428105" cy="11252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rcRect l="47130" t="39436" b="32460"/>
          <a:stretch>
            <a:fillRect/>
          </a:stretch>
        </p:blipFill>
        <p:spPr>
          <a:xfrm>
            <a:off x="5763895" y="3965575"/>
            <a:ext cx="6445885" cy="106934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30260"/>
          <a:stretch>
            <a:fillRect/>
          </a:stretch>
        </p:blipFill>
        <p:spPr>
          <a:xfrm>
            <a:off x="563404" y="904875"/>
            <a:ext cx="11008995" cy="4260850"/>
          </a:xfrm>
          <a:prstGeom prst="rect">
            <a:avLst/>
          </a:prstGeom>
        </p:spPr>
      </p:pic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579" y="5102225"/>
            <a:ext cx="10494645" cy="17100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86000" y="2216785"/>
            <a:ext cx="846455" cy="53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4750" y="2216785"/>
            <a:ext cx="846455" cy="53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43500" y="2216785"/>
            <a:ext cx="846455" cy="53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25540" y="2216785"/>
            <a:ext cx="846455" cy="53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58100" y="2216785"/>
            <a:ext cx="846455" cy="53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39200" y="2216785"/>
            <a:ext cx="846455" cy="53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65080" y="2216785"/>
            <a:ext cx="846455" cy="53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13000" y="2976245"/>
            <a:ext cx="846455" cy="53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86000" y="4039235"/>
            <a:ext cx="846455" cy="53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14750" y="3106420"/>
            <a:ext cx="846455" cy="53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714750" y="4034790"/>
            <a:ext cx="846455" cy="680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016500" y="3106420"/>
            <a:ext cx="846455" cy="53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016500" y="4185285"/>
            <a:ext cx="846455" cy="53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318250" y="2975610"/>
            <a:ext cx="846455" cy="661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318250" y="3865245"/>
            <a:ext cx="819150" cy="996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527925" y="3106420"/>
            <a:ext cx="846455" cy="53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737600" y="3106420"/>
            <a:ext cx="846455" cy="53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039350" y="3106420"/>
            <a:ext cx="846455" cy="53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592695" y="4185285"/>
            <a:ext cx="846455" cy="53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839200" y="4185285"/>
            <a:ext cx="846455" cy="53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039350" y="4185285"/>
            <a:ext cx="846455" cy="53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6675" y="165100"/>
            <a:ext cx="9518650" cy="65278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7" grpId="0" animBg="1"/>
      <p:bldP spid="19" grpId="0" animBg="1"/>
      <p:bldP spid="21" grpId="0" animBg="1"/>
      <p:bldP spid="22" grpId="0" animBg="1"/>
      <p:bldP spid="23" grpId="0" animBg="1"/>
      <p:bldP spid="14" grpId="0" animBg="1"/>
      <p:bldP spid="16" grpId="0" animBg="1"/>
      <p:bldP spid="18" grpId="0" animBg="1"/>
      <p:bldP spid="20" grpId="0" animBg="1"/>
      <p:bldP spid="24" grpId="0" animBg="1"/>
      <p:bldP spid="26" grpId="0" animBg="1"/>
      <p:bldP spid="2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955" y="1075055"/>
            <a:ext cx="11365230" cy="535559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984" t="647" r="17339" b="82628"/>
          <a:stretch>
            <a:fillRect/>
          </a:stretch>
        </p:blipFill>
        <p:spPr>
          <a:xfrm>
            <a:off x="-8890" y="1005205"/>
            <a:ext cx="10122535" cy="1365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r="4712" b="79542"/>
          <a:stretch>
            <a:fillRect/>
          </a:stretch>
        </p:blipFill>
        <p:spPr>
          <a:xfrm>
            <a:off x="-136525" y="2398395"/>
            <a:ext cx="12331065" cy="542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t="16798" r="62825" b="45516"/>
          <a:stretch>
            <a:fillRect/>
          </a:stretch>
        </p:blipFill>
        <p:spPr>
          <a:xfrm>
            <a:off x="-136525" y="2854325"/>
            <a:ext cx="4810760" cy="10001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t="50704" r="4712" b="4790"/>
          <a:stretch>
            <a:fillRect/>
          </a:stretch>
        </p:blipFill>
        <p:spPr>
          <a:xfrm>
            <a:off x="-139065" y="3751580"/>
            <a:ext cx="12331065" cy="1181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37195" t="16798" r="4712" b="45516"/>
          <a:stretch>
            <a:fillRect/>
          </a:stretch>
        </p:blipFill>
        <p:spPr>
          <a:xfrm>
            <a:off x="4674235" y="2854325"/>
            <a:ext cx="7517765" cy="100012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984" t="-116" r="17339" b="82628"/>
          <a:stretch>
            <a:fillRect/>
          </a:stretch>
        </p:blipFill>
        <p:spPr>
          <a:xfrm>
            <a:off x="-8890" y="950595"/>
            <a:ext cx="10122535" cy="14274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6146" t="15924" r="33287" b="76028"/>
          <a:stretch>
            <a:fillRect/>
          </a:stretch>
        </p:blipFill>
        <p:spPr>
          <a:xfrm>
            <a:off x="599440" y="1743710"/>
            <a:ext cx="7491095" cy="65468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4930" y="2482850"/>
            <a:ext cx="11861800" cy="1085850"/>
            <a:chOff x="118" y="3910"/>
            <a:chExt cx="18680" cy="17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rcRect b="71120"/>
            <a:stretch>
              <a:fillRect/>
            </a:stretch>
          </p:blipFill>
          <p:spPr>
            <a:xfrm>
              <a:off x="118" y="3910"/>
              <a:ext cx="18681" cy="171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" y="4082"/>
              <a:ext cx="990" cy="76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27191" b="19811"/>
          <a:stretch>
            <a:fillRect/>
          </a:stretch>
        </p:blipFill>
        <p:spPr>
          <a:xfrm>
            <a:off x="74930" y="3505200"/>
            <a:ext cx="11862435" cy="19926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t="75545"/>
          <a:stretch>
            <a:fillRect/>
          </a:stretch>
        </p:blipFill>
        <p:spPr>
          <a:xfrm>
            <a:off x="74930" y="5323205"/>
            <a:ext cx="11862435" cy="91948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764095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五、函数的渐近线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(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水平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/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垂直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/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斜渐近线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)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1405" b="67612"/>
          <a:stretch>
            <a:fillRect/>
          </a:stretch>
        </p:blipFill>
        <p:spPr>
          <a:xfrm>
            <a:off x="426720" y="1830705"/>
            <a:ext cx="11200130" cy="10712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7610" y="2849880"/>
            <a:ext cx="4467225" cy="40265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" y="2904490"/>
            <a:ext cx="7179945" cy="2088515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792480" y="1243330"/>
            <a:ext cx="2642870" cy="682625"/>
          </a:xfrm>
          <a:prstGeom prst="roundRect">
            <a:avLst/>
          </a:prstGeom>
          <a:solidFill>
            <a:srgbClr val="FFFE87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 b="1">
                <a:solidFill>
                  <a:srgbClr val="FF0000"/>
                </a:solidFill>
              </a:rPr>
              <a:t>1.</a:t>
            </a:r>
            <a:r>
              <a:rPr lang="zh-CN" altLang="en-US" sz="2800" b="1">
                <a:solidFill>
                  <a:srgbClr val="FF0000"/>
                </a:solidFill>
              </a:rPr>
              <a:t>水平渐近线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标题 3"/>
          <p:cNvSpPr txBox="1"/>
          <p:nvPr/>
        </p:nvSpPr>
        <p:spPr>
          <a:xfrm>
            <a:off x="1549400" y="713740"/>
            <a:ext cx="7378065" cy="1215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学习目标：</a:t>
            </a:r>
            <a:endParaRPr lang="zh-CN" altLang="en-US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5220" y="2121535"/>
            <a:ext cx="10358120" cy="286131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1.掌握函数单调性的判定方法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2.理解函数极值的概念，并掌握其求法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3.掌握函数最值的求法及简单应用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4.了解曲线的凹凸性和拐点的含义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5.了解函数作图的主要步骤.</a:t>
            </a:r>
            <a:endParaRPr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40348" b="39042"/>
          <a:stretch>
            <a:fillRect/>
          </a:stretch>
        </p:blipFill>
        <p:spPr>
          <a:xfrm>
            <a:off x="426720" y="1957705"/>
            <a:ext cx="11200130" cy="1052195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792480" y="1243330"/>
            <a:ext cx="2642870" cy="682625"/>
          </a:xfrm>
          <a:prstGeom prst="roundRect">
            <a:avLst/>
          </a:prstGeom>
          <a:solidFill>
            <a:srgbClr val="FFFE87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2800" b="1">
                <a:solidFill>
                  <a:srgbClr val="FF0000"/>
                </a:solidFill>
              </a:rPr>
              <a:t>2.</a:t>
            </a:r>
            <a:r>
              <a:rPr lang="zh-CN" altLang="en-US" sz="2800" b="1">
                <a:solidFill>
                  <a:srgbClr val="FF0000"/>
                </a:solidFill>
              </a:rPr>
              <a:t>垂直渐近线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52425"/>
            <a:ext cx="764095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五、函数的渐近线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(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水平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/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垂直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/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斜渐近线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)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" y="3279140"/>
            <a:ext cx="6289040" cy="21031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7595" y="2811780"/>
            <a:ext cx="3051810" cy="390652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71244"/>
          <a:stretch>
            <a:fillRect/>
          </a:stretch>
        </p:blipFill>
        <p:spPr>
          <a:xfrm>
            <a:off x="426720" y="1898650"/>
            <a:ext cx="11200130" cy="1468120"/>
          </a:xfrm>
          <a:prstGeom prst="rect">
            <a:avLst/>
          </a:prstGeom>
        </p:spPr>
      </p:pic>
      <p:sp>
        <p:nvSpPr>
          <p:cNvPr id="5" name="íSľïḑe"/>
          <p:cNvSpPr txBox="1"/>
          <p:nvPr/>
        </p:nvSpPr>
        <p:spPr>
          <a:xfrm>
            <a:off x="1044575" y="352425"/>
            <a:ext cx="764095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五、函数的渐近线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(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水平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/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垂直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/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斜渐近线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)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92480" y="1243330"/>
            <a:ext cx="2642870" cy="682625"/>
          </a:xfrm>
          <a:prstGeom prst="roundRect">
            <a:avLst/>
          </a:prstGeom>
          <a:solidFill>
            <a:srgbClr val="FFFE87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2800" b="1">
                <a:solidFill>
                  <a:srgbClr val="FF0000"/>
                </a:solidFill>
              </a:rPr>
              <a:t>3.</a:t>
            </a:r>
            <a:r>
              <a:rPr lang="zh-CN" altLang="en-US" sz="2800" b="1">
                <a:solidFill>
                  <a:srgbClr val="FF0000"/>
                </a:solidFill>
              </a:rPr>
              <a:t>斜渐近线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855" y="3262630"/>
            <a:ext cx="7092950" cy="3425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6805" y="2911475"/>
            <a:ext cx="3225800" cy="381825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685" y="782955"/>
            <a:ext cx="7891145" cy="2080260"/>
          </a:xfrm>
          <a:prstGeom prst="rect">
            <a:avLst/>
          </a:prstGeom>
        </p:spPr>
      </p:pic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b="79057"/>
          <a:stretch>
            <a:fillRect/>
          </a:stretch>
        </p:blipFill>
        <p:spPr>
          <a:xfrm>
            <a:off x="730885" y="2882265"/>
            <a:ext cx="10696575" cy="6432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t="17800" r="78272" b="34091"/>
          <a:stretch>
            <a:fillRect/>
          </a:stretch>
        </p:blipFill>
        <p:spPr>
          <a:xfrm>
            <a:off x="730885" y="3429000"/>
            <a:ext cx="2324100" cy="14776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t="62808" r="65657"/>
          <a:stretch>
            <a:fillRect/>
          </a:stretch>
        </p:blipFill>
        <p:spPr>
          <a:xfrm>
            <a:off x="730885" y="4811395"/>
            <a:ext cx="3673475" cy="1142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21728" t="17800" r="58385" b="34091"/>
          <a:stretch>
            <a:fillRect/>
          </a:stretch>
        </p:blipFill>
        <p:spPr>
          <a:xfrm>
            <a:off x="3054985" y="3429000"/>
            <a:ext cx="2127250" cy="14776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41615" t="17800" b="34091"/>
          <a:stretch>
            <a:fillRect/>
          </a:stretch>
        </p:blipFill>
        <p:spPr>
          <a:xfrm>
            <a:off x="5182235" y="3429000"/>
            <a:ext cx="6245225" cy="14776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33749" t="62808"/>
          <a:stretch>
            <a:fillRect/>
          </a:stretch>
        </p:blipFill>
        <p:spPr>
          <a:xfrm>
            <a:off x="4340860" y="4811395"/>
            <a:ext cx="7086600" cy="114236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685" y="782955"/>
            <a:ext cx="7891145" cy="2080260"/>
          </a:xfrm>
          <a:prstGeom prst="rect">
            <a:avLst/>
          </a:prstGeom>
        </p:spPr>
      </p:pic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b="74567"/>
          <a:stretch>
            <a:fillRect/>
          </a:stretch>
        </p:blipFill>
        <p:spPr>
          <a:xfrm>
            <a:off x="735965" y="2863215"/>
            <a:ext cx="11339195" cy="8210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25433" r="67861" b="37195"/>
          <a:stretch>
            <a:fillRect/>
          </a:stretch>
        </p:blipFill>
        <p:spPr>
          <a:xfrm>
            <a:off x="735965" y="3684270"/>
            <a:ext cx="3644265" cy="1206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62805"/>
          <a:stretch>
            <a:fillRect/>
          </a:stretch>
        </p:blipFill>
        <p:spPr>
          <a:xfrm>
            <a:off x="735965" y="4890770"/>
            <a:ext cx="11339195" cy="12007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32139" t="25433" b="37195"/>
          <a:stretch>
            <a:fillRect/>
          </a:stretch>
        </p:blipFill>
        <p:spPr>
          <a:xfrm>
            <a:off x="4380230" y="3684270"/>
            <a:ext cx="7694930" cy="12065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575" y="352425"/>
            <a:ext cx="764095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六、函数图像的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描绘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548005" y="1581150"/>
            <a:ext cx="11080115" cy="2369820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函数作图的一般步骤：</a:t>
            </a:r>
            <a:endParaRPr lang="zh-CN" altLang="en-US" sz="32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求出函数的定义域；</a:t>
            </a:r>
            <a:endParaRPr lang="zh-CN" altLang="en-US" sz="3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分析函数的单调性、凹凸性、极值、最值；</a:t>
            </a:r>
            <a:endParaRPr lang="zh-CN" altLang="en-US" sz="3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求出函数的水平渐近线和垂直渐近线；</a:t>
            </a:r>
            <a:endParaRPr lang="zh-CN" altLang="en-US" sz="3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79101"/>
          <a:stretch>
            <a:fillRect/>
          </a:stretch>
        </p:blipFill>
        <p:spPr>
          <a:xfrm>
            <a:off x="332105" y="1122680"/>
            <a:ext cx="11527790" cy="1029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9611" b="66216"/>
          <a:stretch>
            <a:fillRect/>
          </a:stretch>
        </p:blipFill>
        <p:spPr>
          <a:xfrm>
            <a:off x="332105" y="2089150"/>
            <a:ext cx="11527790" cy="698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32650" b="44157"/>
          <a:stretch>
            <a:fillRect/>
          </a:stretch>
        </p:blipFill>
        <p:spPr>
          <a:xfrm>
            <a:off x="332105" y="2731770"/>
            <a:ext cx="11527790" cy="1143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t="54555" b="20964"/>
          <a:stretch>
            <a:fillRect/>
          </a:stretch>
        </p:blipFill>
        <p:spPr>
          <a:xfrm>
            <a:off x="332105" y="3811270"/>
            <a:ext cx="11527790" cy="1206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79036"/>
          <a:stretch>
            <a:fillRect/>
          </a:stretch>
        </p:blipFill>
        <p:spPr>
          <a:xfrm>
            <a:off x="332105" y="5017770"/>
            <a:ext cx="11527790" cy="103314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79101"/>
          <a:stretch>
            <a:fillRect/>
          </a:stretch>
        </p:blipFill>
        <p:spPr>
          <a:xfrm>
            <a:off x="332105" y="1061720"/>
            <a:ext cx="11527790" cy="10299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28" y="2647950"/>
            <a:ext cx="12031345" cy="327533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007235" y="4264025"/>
            <a:ext cx="944245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6610" y="4264025"/>
            <a:ext cx="944245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78730" y="4264025"/>
            <a:ext cx="944245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72225" y="4264025"/>
            <a:ext cx="619760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74610" y="4264025"/>
            <a:ext cx="944245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063355" y="4264025"/>
            <a:ext cx="944245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611485" y="4264025"/>
            <a:ext cx="944245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896110" y="4740275"/>
            <a:ext cx="944245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67735" y="4787900"/>
            <a:ext cx="944245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801235" y="4787900"/>
            <a:ext cx="944245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428740" y="4787900"/>
            <a:ext cx="944245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674610" y="4787900"/>
            <a:ext cx="944245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119235" y="4787900"/>
            <a:ext cx="944245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611485" y="4740275"/>
            <a:ext cx="944245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896110" y="5269865"/>
            <a:ext cx="944245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356610" y="5281295"/>
            <a:ext cx="944245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952365" y="5269865"/>
            <a:ext cx="944245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293485" y="5273675"/>
            <a:ext cx="944245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802245" y="5273675"/>
            <a:ext cx="944245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07500" y="5272405"/>
            <a:ext cx="944245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0612755" y="5281295"/>
            <a:ext cx="944245" cy="396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9" grpId="0" animBg="1"/>
      <p:bldP spid="31" grpId="0" animBg="1"/>
      <p:bldP spid="26" grpId="0" animBg="1"/>
      <p:bldP spid="28" grpId="0" animBg="1"/>
      <p:bldP spid="3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79101"/>
          <a:stretch>
            <a:fillRect/>
          </a:stretch>
        </p:blipFill>
        <p:spPr>
          <a:xfrm>
            <a:off x="332105" y="1122680"/>
            <a:ext cx="11527790" cy="10299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65" y="2190115"/>
            <a:ext cx="11682095" cy="26009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b="55269"/>
          <a:stretch>
            <a:fillRect/>
          </a:stretch>
        </p:blipFill>
        <p:spPr>
          <a:xfrm>
            <a:off x="501015" y="4791075"/>
            <a:ext cx="10078720" cy="10661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t="38151" b="16505"/>
          <a:stretch>
            <a:fillRect/>
          </a:stretch>
        </p:blipFill>
        <p:spPr>
          <a:xfrm>
            <a:off x="490220" y="5700395"/>
            <a:ext cx="10078720" cy="108077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79101"/>
          <a:stretch>
            <a:fillRect/>
          </a:stretch>
        </p:blipFill>
        <p:spPr>
          <a:xfrm>
            <a:off x="332105" y="1122680"/>
            <a:ext cx="11527790" cy="1029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4870" y="2033270"/>
            <a:ext cx="6873875" cy="48367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025" y="2388870"/>
            <a:ext cx="4496435" cy="90741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20397"/>
          <a:stretch>
            <a:fillRect/>
          </a:stretch>
        </p:blipFill>
        <p:spPr>
          <a:xfrm>
            <a:off x="258445" y="916305"/>
            <a:ext cx="11675110" cy="18586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b="71108"/>
          <a:stretch>
            <a:fillRect/>
          </a:stretch>
        </p:blipFill>
        <p:spPr>
          <a:xfrm>
            <a:off x="521970" y="2715260"/>
            <a:ext cx="11148060" cy="11677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28892" r="54739" b="48610"/>
          <a:stretch>
            <a:fillRect/>
          </a:stretch>
        </p:blipFill>
        <p:spPr>
          <a:xfrm>
            <a:off x="521970" y="3883025"/>
            <a:ext cx="5045710" cy="9093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t="51390" b="26614"/>
          <a:stretch>
            <a:fillRect/>
          </a:stretch>
        </p:blipFill>
        <p:spPr>
          <a:xfrm>
            <a:off x="521970" y="4792345"/>
            <a:ext cx="11148060" cy="889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t="69788" r="70848" b="10463"/>
          <a:stretch>
            <a:fillRect/>
          </a:stretch>
        </p:blipFill>
        <p:spPr>
          <a:xfrm>
            <a:off x="521970" y="5535930"/>
            <a:ext cx="3249930" cy="7981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t="86991"/>
          <a:stretch>
            <a:fillRect/>
          </a:stretch>
        </p:blipFill>
        <p:spPr>
          <a:xfrm>
            <a:off x="521970" y="6231255"/>
            <a:ext cx="11148060" cy="5257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45546" t="28892" b="48610"/>
          <a:stretch>
            <a:fillRect/>
          </a:stretch>
        </p:blipFill>
        <p:spPr>
          <a:xfrm>
            <a:off x="5567680" y="3883025"/>
            <a:ext cx="6070600" cy="9093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29152" t="69788" r="38055" b="10463"/>
          <a:stretch>
            <a:fillRect/>
          </a:stretch>
        </p:blipFill>
        <p:spPr>
          <a:xfrm>
            <a:off x="3771900" y="5535930"/>
            <a:ext cx="3655695" cy="7981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61455" t="69788" b="10463"/>
          <a:stretch>
            <a:fillRect/>
          </a:stretch>
        </p:blipFill>
        <p:spPr>
          <a:xfrm>
            <a:off x="7372985" y="5535930"/>
            <a:ext cx="4297045" cy="79819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16496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一、函数的单调性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r="-531" b="36540"/>
          <a:stretch>
            <a:fillRect/>
          </a:stretch>
        </p:blipFill>
        <p:spPr>
          <a:xfrm>
            <a:off x="92075" y="1278890"/>
            <a:ext cx="11781155" cy="17468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58062" r="-531"/>
          <a:stretch>
            <a:fillRect/>
          </a:stretch>
        </p:blipFill>
        <p:spPr>
          <a:xfrm>
            <a:off x="92075" y="2877185"/>
            <a:ext cx="11781155" cy="115443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45795" y="4076383"/>
            <a:ext cx="2959735" cy="2466340"/>
            <a:chOff x="1017" y="6427"/>
            <a:chExt cx="4661" cy="3884"/>
          </a:xfrm>
        </p:grpSpPr>
        <p:cxnSp>
          <p:nvCxnSpPr>
            <p:cNvPr id="7" name="直接箭头连接符 6"/>
            <p:cNvCxnSpPr/>
            <p:nvPr/>
          </p:nvCxnSpPr>
          <p:spPr>
            <a:xfrm>
              <a:off x="1017" y="9699"/>
              <a:ext cx="4071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 flipV="1">
              <a:off x="1563" y="6581"/>
              <a:ext cx="0" cy="351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5018" y="9390"/>
              <a:ext cx="660" cy="767"/>
            </a:xfrm>
            <a:prstGeom prst="rect">
              <a:avLst/>
            </a:prstGeom>
          </p:spPr>
          <p:txBody>
            <a:bodyPr>
              <a:no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400" i="1"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x</a:t>
              </a:r>
              <a:endParaRPr lang="en-US" altLang="zh-CN" sz="2400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85" y="6427"/>
              <a:ext cx="660" cy="767"/>
            </a:xfrm>
            <a:prstGeom prst="rect">
              <a:avLst/>
            </a:prstGeom>
          </p:spPr>
          <p:txBody>
            <a:bodyPr>
              <a:no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400" i="1"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y</a:t>
              </a:r>
              <a:endParaRPr lang="en-US" altLang="zh-CN" sz="2400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29" y="9147"/>
              <a:ext cx="660" cy="767"/>
            </a:xfrm>
            <a:prstGeom prst="rect">
              <a:avLst/>
            </a:prstGeom>
          </p:spPr>
          <p:txBody>
            <a:bodyPr>
              <a:no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400" i="1"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O</a:t>
              </a:r>
              <a:endParaRPr lang="en-US" altLang="zh-CN" sz="2400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  <p:cxnSp>
          <p:nvCxnSpPr>
            <p:cNvPr id="12" name="直接箭头连接符 11"/>
            <p:cNvCxnSpPr/>
            <p:nvPr/>
          </p:nvCxnSpPr>
          <p:spPr>
            <a:xfrm flipV="1">
              <a:off x="2127" y="8069"/>
              <a:ext cx="0" cy="1644"/>
            </a:xfrm>
            <a:prstGeom prst="straightConnector1">
              <a:avLst/>
            </a:prstGeom>
            <a:ln w="6350" cap="flat" cmpd="sng" algn="ctr">
              <a:solidFill>
                <a:schemeClr val="accent1"/>
              </a:solidFill>
              <a:prstDash val="dash"/>
              <a:miter lim="800000"/>
              <a:headEnd type="none"/>
              <a:tailEnd type="none" w="med" len="med"/>
            </a:ln>
          </p:spPr>
          <p:style>
            <a:lnRef idx="0">
              <a:schemeClr val="accent2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 flipV="1">
              <a:off x="4311" y="6865"/>
              <a:ext cx="0" cy="2778"/>
            </a:xfrm>
            <a:prstGeom prst="straightConnector1">
              <a:avLst/>
            </a:prstGeom>
            <a:ln w="6350" cap="flat" cmpd="sng" algn="ctr">
              <a:solidFill>
                <a:schemeClr val="accent1"/>
              </a:solidFill>
              <a:prstDash val="dash"/>
              <a:miter lim="800000"/>
              <a:headEnd type="none"/>
              <a:tailEnd type="none" w="med" len="med"/>
            </a:ln>
          </p:spPr>
          <p:style>
            <a:lnRef idx="0">
              <a:schemeClr val="accent2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1797" y="9545"/>
              <a:ext cx="2986" cy="767"/>
            </a:xfrm>
            <a:prstGeom prst="rect">
              <a:avLst/>
            </a:prstGeom>
          </p:spPr>
          <p:txBody>
            <a:bodyPr>
              <a:no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400" i="1"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a                 b</a:t>
              </a:r>
              <a:endParaRPr lang="en-US" altLang="zh-CN" sz="2400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19290" y="4076383"/>
            <a:ext cx="2959735" cy="2466975"/>
            <a:chOff x="1017" y="6427"/>
            <a:chExt cx="4661" cy="3885"/>
          </a:xfrm>
        </p:grpSpPr>
        <p:cxnSp>
          <p:nvCxnSpPr>
            <p:cNvPr id="17" name="直接箭头连接符 16"/>
            <p:cNvCxnSpPr/>
            <p:nvPr/>
          </p:nvCxnSpPr>
          <p:spPr>
            <a:xfrm>
              <a:off x="1017" y="9699"/>
              <a:ext cx="4071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V="1">
              <a:off x="1563" y="6581"/>
              <a:ext cx="0" cy="351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5018" y="9390"/>
              <a:ext cx="660" cy="767"/>
            </a:xfrm>
            <a:prstGeom prst="rect">
              <a:avLst/>
            </a:prstGeom>
          </p:spPr>
          <p:txBody>
            <a:bodyPr>
              <a:no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400" i="1"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x</a:t>
              </a:r>
              <a:endParaRPr lang="en-US" altLang="zh-CN" sz="2400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85" y="6427"/>
              <a:ext cx="660" cy="767"/>
            </a:xfrm>
            <a:prstGeom prst="rect">
              <a:avLst/>
            </a:prstGeom>
          </p:spPr>
          <p:txBody>
            <a:bodyPr>
              <a:no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400" i="1"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y</a:t>
              </a:r>
              <a:endParaRPr lang="en-US" altLang="zh-CN" sz="2400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29" y="9147"/>
              <a:ext cx="660" cy="767"/>
            </a:xfrm>
            <a:prstGeom prst="rect">
              <a:avLst/>
            </a:prstGeom>
          </p:spPr>
          <p:txBody>
            <a:bodyPr>
              <a:no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400" i="1"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O</a:t>
              </a:r>
              <a:endParaRPr lang="en-US" altLang="zh-CN" sz="2400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  <p:cxnSp>
          <p:nvCxnSpPr>
            <p:cNvPr id="25" name="直接箭头连接符 24"/>
            <p:cNvCxnSpPr/>
            <p:nvPr/>
          </p:nvCxnSpPr>
          <p:spPr>
            <a:xfrm flipV="1">
              <a:off x="2127" y="6837"/>
              <a:ext cx="0" cy="2835"/>
            </a:xfrm>
            <a:prstGeom prst="straightConnector1">
              <a:avLst/>
            </a:prstGeom>
            <a:ln w="6350" cap="flat" cmpd="sng" algn="ctr">
              <a:solidFill>
                <a:schemeClr val="accent1"/>
              </a:solidFill>
              <a:prstDash val="dash"/>
              <a:miter lim="800000"/>
              <a:headEnd type="none"/>
              <a:tailEnd type="none" w="med" len="med"/>
            </a:ln>
          </p:spPr>
          <p:style>
            <a:lnRef idx="0">
              <a:schemeClr val="accent2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 flipV="1">
              <a:off x="4311" y="7985"/>
              <a:ext cx="0" cy="1701"/>
            </a:xfrm>
            <a:prstGeom prst="straightConnector1">
              <a:avLst/>
            </a:prstGeom>
            <a:ln w="6350" cap="flat" cmpd="sng" algn="ctr">
              <a:solidFill>
                <a:schemeClr val="accent1"/>
              </a:solidFill>
              <a:prstDash val="dash"/>
              <a:miter lim="800000"/>
              <a:headEnd type="none"/>
              <a:tailEnd type="none" w="med" len="med"/>
            </a:ln>
          </p:spPr>
          <p:style>
            <a:lnRef idx="0">
              <a:schemeClr val="accent2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1797" y="9545"/>
              <a:ext cx="2986" cy="767"/>
            </a:xfrm>
            <a:prstGeom prst="rect">
              <a:avLst/>
            </a:prstGeom>
          </p:spPr>
          <p:txBody>
            <a:bodyPr>
              <a:no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400" i="1"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a                 b</a:t>
              </a:r>
              <a:endParaRPr lang="en-US" altLang="zh-CN" sz="2400" i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355725" y="4354830"/>
            <a:ext cx="1385570" cy="935990"/>
            <a:chOff x="2135" y="6858"/>
            <a:chExt cx="2182" cy="1474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41" y="7752"/>
              <a:ext cx="810" cy="580"/>
            </a:xfrm>
            <a:prstGeom prst="rect">
              <a:avLst/>
            </a:prstGeom>
          </p:spPr>
        </p:pic>
        <p:sp>
          <p:nvSpPr>
            <p:cNvPr id="30" name="任意多边形 29"/>
            <p:cNvSpPr/>
            <p:nvPr/>
          </p:nvSpPr>
          <p:spPr>
            <a:xfrm>
              <a:off x="2135" y="6858"/>
              <a:ext cx="2182" cy="1305"/>
            </a:xfrm>
            <a:custGeom>
              <a:avLst/>
              <a:gdLst>
                <a:gd name="connisteX0" fmla="*/ 0 w 1385570"/>
                <a:gd name="connsiteY0" fmla="*/ 800100 h 800100"/>
                <a:gd name="connisteX1" fmla="*/ 697865 w 1385570"/>
                <a:gd name="connsiteY1" fmla="*/ 502285 h 800100"/>
                <a:gd name="connisteX2" fmla="*/ 1385570 w 1385570"/>
                <a:gd name="connsiteY2" fmla="*/ 0 h 8001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1385570" h="800100">
                  <a:moveTo>
                    <a:pt x="0" y="800100"/>
                  </a:moveTo>
                  <a:cubicBezTo>
                    <a:pt x="125730" y="750570"/>
                    <a:pt x="421005" y="662305"/>
                    <a:pt x="697865" y="502285"/>
                  </a:cubicBezTo>
                  <a:cubicBezTo>
                    <a:pt x="974725" y="342265"/>
                    <a:pt x="1261745" y="94615"/>
                    <a:pt x="1385570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735570" y="4355465"/>
            <a:ext cx="1375410" cy="991870"/>
            <a:chOff x="12812" y="6859"/>
            <a:chExt cx="2166" cy="156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14" y="7841"/>
              <a:ext cx="810" cy="580"/>
            </a:xfrm>
            <a:prstGeom prst="rect">
              <a:avLst/>
            </a:prstGeom>
          </p:spPr>
        </p:pic>
        <p:sp>
          <p:nvSpPr>
            <p:cNvPr id="32" name="任意多边形 31"/>
            <p:cNvSpPr/>
            <p:nvPr/>
          </p:nvSpPr>
          <p:spPr>
            <a:xfrm>
              <a:off x="12812" y="6859"/>
              <a:ext cx="2166" cy="1165"/>
            </a:xfrm>
            <a:custGeom>
              <a:avLst/>
              <a:gdLst>
                <a:gd name="connisteX0" fmla="*/ 0 w 1366520"/>
                <a:gd name="connsiteY0" fmla="*/ 0 h 781685"/>
                <a:gd name="connisteX1" fmla="*/ 371475 w 1366520"/>
                <a:gd name="connsiteY1" fmla="*/ 586105 h 781685"/>
                <a:gd name="connisteX2" fmla="*/ 1366520 w 1366520"/>
                <a:gd name="connsiteY2" fmla="*/ 781685 h 78168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1366520" h="781685">
                  <a:moveTo>
                    <a:pt x="0" y="0"/>
                  </a:moveTo>
                  <a:cubicBezTo>
                    <a:pt x="54610" y="113030"/>
                    <a:pt x="98425" y="429895"/>
                    <a:pt x="371475" y="586105"/>
                  </a:cubicBezTo>
                  <a:cubicBezTo>
                    <a:pt x="644525" y="742315"/>
                    <a:pt x="1174750" y="754380"/>
                    <a:pt x="1366520" y="781685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7" name="矩形标注 36"/>
          <p:cNvSpPr/>
          <p:nvPr/>
        </p:nvSpPr>
        <p:spPr>
          <a:xfrm>
            <a:off x="3150870" y="4076700"/>
            <a:ext cx="1553210" cy="567055"/>
          </a:xfrm>
          <a:prstGeom prst="wedgeRectCallout">
            <a:avLst>
              <a:gd name="adj1" fmla="val -90883"/>
              <a:gd name="adj2" fmla="val 44512"/>
            </a:avLst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单调递增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矩形标注 37"/>
              <p:cNvSpPr/>
              <p:nvPr/>
            </p:nvSpPr>
            <p:spPr>
              <a:xfrm>
                <a:off x="3430905" y="4809490"/>
                <a:ext cx="2132330" cy="567055"/>
              </a:xfrm>
              <a:prstGeom prst="wedgeRectCallout">
                <a:avLst>
                  <a:gd name="adj1" fmla="val -95707"/>
                  <a:gd name="adj2" fmla="val 5095"/>
                </a:avLst>
              </a:prstGeom>
              <a:noFill/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14:m>
                  <m:oMath xmlns:m="http://schemas.openxmlformats.org/officeDocument/2006/math"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𝒇</m:t>
                    </m:r>
                    <m:d>
                      <m:d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dPr>
                      <m:e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𝒙</m:t>
                        </m:r>
                      </m:e>
                    </m:d>
                    <m:r>
                      <a:rPr lang="zh-CN" altLang="en-US" sz="24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为</m:t>
                    </m:r>
                  </m:oMath>
                </a14:m>
                <a:r>
                  <a:rPr lang="zh-CN" altLang="en-US" sz="2400" b="1">
                    <a:solidFill>
                      <a:srgbClr val="FF0000"/>
                    </a:solidFill>
                  </a:rPr>
                  <a:t>增函数</a:t>
                </a:r>
                <a:endParaRPr lang="zh-CN" altLang="en-US" sz="2400" b="1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8" name="矩形标注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0905" y="4809490"/>
                <a:ext cx="2132330" cy="567055"/>
              </a:xfrm>
              <a:prstGeom prst="wedgeRectCallout">
                <a:avLst>
                  <a:gd name="adj1" fmla="val -95707"/>
                  <a:gd name="adj2" fmla="val 5095"/>
                </a:avLst>
              </a:prstGeom>
              <a:blipFill rotWithShape="1">
                <a:blip r:embed="rId4"/>
                <a:stretch>
                  <a:fillRect l="-49285" t="-1680" r="-447" b="-1680"/>
                </a:stretch>
              </a:blipFill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9" name="矩形标注 38"/>
              <p:cNvSpPr/>
              <p:nvPr/>
            </p:nvSpPr>
            <p:spPr>
              <a:xfrm>
                <a:off x="3754755" y="6290945"/>
                <a:ext cx="3432810" cy="567055"/>
              </a:xfrm>
              <a:prstGeom prst="wedgeRectCallout">
                <a:avLst>
                  <a:gd name="adj1" fmla="val -77334"/>
                  <a:gd name="adj2" fmla="val -42609"/>
                </a:avLst>
              </a:prstGeom>
              <a:noFill/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zh-CN" altLang="en-US" sz="24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dPr>
                      <m:e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𝒂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,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𝒃</m:t>
                        </m:r>
                      </m:e>
                    </m:d>
                    <m:r>
                      <a:rPr lang="zh-CN" altLang="en-US" sz="24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为</m:t>
                    </m:r>
                  </m:oMath>
                </a14:m>
                <a:r>
                  <a:rPr lang="zh-CN" altLang="en-US" sz="2400" b="1">
                    <a:solidFill>
                      <a:srgbClr val="FF0000"/>
                    </a:solidFill>
                  </a:rPr>
                  <a:t>单调递增</a:t>
                </a:r>
                <a:r>
                  <a:rPr lang="zh-CN" altLang="en-US" sz="2400" b="1">
                    <a:solidFill>
                      <a:srgbClr val="FF0000"/>
                    </a:solidFill>
                  </a:rPr>
                  <a:t>区间</a:t>
                </a:r>
                <a:endParaRPr lang="zh-CN" altLang="en-US" sz="2400" b="1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9" name="矩形标注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4755" y="6290945"/>
                <a:ext cx="3432810" cy="567055"/>
              </a:xfrm>
              <a:prstGeom prst="wedgeRectCallout">
                <a:avLst>
                  <a:gd name="adj1" fmla="val -77334"/>
                  <a:gd name="adj2" fmla="val -42609"/>
                </a:avLst>
              </a:prstGeom>
              <a:blipFill rotWithShape="1">
                <a:blip r:embed="rId5"/>
                <a:stretch>
                  <a:fillRect l="-29560" t="-1680" r="-277" b="-1680"/>
                </a:stretch>
              </a:blipFill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矩形标注 39"/>
          <p:cNvSpPr/>
          <p:nvPr/>
        </p:nvSpPr>
        <p:spPr>
          <a:xfrm>
            <a:off x="9979025" y="3567430"/>
            <a:ext cx="1553210" cy="567055"/>
          </a:xfrm>
          <a:prstGeom prst="wedgeRectCallout">
            <a:avLst>
              <a:gd name="adj1" fmla="val -175919"/>
              <a:gd name="adj2" fmla="val 141377"/>
            </a:avLst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单调递</a:t>
            </a:r>
            <a:r>
              <a:rPr lang="zh-CN" altLang="en-US" sz="2400" b="1">
                <a:solidFill>
                  <a:srgbClr val="FF0000"/>
                </a:solidFill>
              </a:rPr>
              <a:t>减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1" name="矩形标注 40"/>
              <p:cNvSpPr/>
              <p:nvPr/>
            </p:nvSpPr>
            <p:spPr>
              <a:xfrm>
                <a:off x="10027920" y="4244975"/>
                <a:ext cx="2132330" cy="567055"/>
              </a:xfrm>
              <a:prstGeom prst="wedgeRectCallout">
                <a:avLst>
                  <a:gd name="adj1" fmla="val -112298"/>
                  <a:gd name="adj2" fmla="val 116629"/>
                </a:avLst>
              </a:prstGeom>
              <a:noFill/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14:m>
                  <m:oMath xmlns:m="http://schemas.openxmlformats.org/officeDocument/2006/math"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𝒇</m:t>
                    </m:r>
                    <m:d>
                      <m:d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dPr>
                      <m:e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𝒙</m:t>
                        </m:r>
                      </m:e>
                    </m:d>
                    <m:r>
                      <a:rPr lang="zh-CN" altLang="en-US" sz="2400" b="1">
                        <a:solidFill>
                          <a:srgbClr val="FF0000"/>
                        </a:solidFill>
                        <a:latin typeface="Cambria Math" panose="02040503050406030204" charset="0"/>
                      </a:rPr>
                      <m:t>为</m:t>
                    </m:r>
                  </m:oMath>
                </a14:m>
                <a:r>
                  <a:rPr lang="zh-CN" altLang="en-US" sz="2400" b="1">
                    <a:solidFill>
                      <a:srgbClr val="FF0000"/>
                    </a:solidFill>
                  </a:rPr>
                  <a:t>减函数</a:t>
                </a:r>
                <a:endParaRPr lang="zh-CN" altLang="en-US" sz="2400" b="1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1" name="矩形标注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27920" y="4244975"/>
                <a:ext cx="2132330" cy="567055"/>
              </a:xfrm>
              <a:prstGeom prst="wedgeRectCallout">
                <a:avLst>
                  <a:gd name="adj1" fmla="val -112298"/>
                  <a:gd name="adj2" fmla="val 116629"/>
                </a:avLst>
              </a:prstGeom>
              <a:blipFill rotWithShape="1">
                <a:blip r:embed="rId6"/>
                <a:stretch>
                  <a:fillRect l="-65873" t="-1680" r="-447" b="-70437"/>
                </a:stretch>
              </a:blipFill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2" name="矩形标注 41"/>
              <p:cNvSpPr/>
              <p:nvPr/>
            </p:nvSpPr>
            <p:spPr>
              <a:xfrm>
                <a:off x="8806815" y="6293485"/>
                <a:ext cx="3432810" cy="567055"/>
              </a:xfrm>
              <a:prstGeom prst="wedgeRectCallout">
                <a:avLst>
                  <a:gd name="adj1" fmla="val -77334"/>
                  <a:gd name="adj2" fmla="val -42609"/>
                </a:avLst>
              </a:prstGeom>
              <a:noFill/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zh-CN" altLang="en-US" sz="24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dPr>
                      <m:e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𝒂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,</m:t>
                        </m:r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𝒃</m:t>
                        </m:r>
                      </m:e>
                    </m:d>
                    <m:r>
                      <a:rPr lang="zh-CN" altLang="en-US" sz="2400" b="1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为</m:t>
                    </m:r>
                  </m:oMath>
                </a14:m>
                <a:r>
                  <a:rPr lang="zh-CN" altLang="en-US" sz="2400" b="1">
                    <a:solidFill>
                      <a:srgbClr val="FF0000"/>
                    </a:solidFill>
                  </a:rPr>
                  <a:t>单调递</a:t>
                </a:r>
                <a:r>
                  <a:rPr lang="zh-CN" altLang="en-US" sz="2400" b="1">
                    <a:solidFill>
                      <a:srgbClr val="FF0000"/>
                    </a:solidFill>
                  </a:rPr>
                  <a:t>减区间</a:t>
                </a:r>
                <a:endParaRPr lang="zh-CN" altLang="en-US" sz="2400" b="1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2" name="矩形标注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6815" y="6293485"/>
                <a:ext cx="3432810" cy="567055"/>
              </a:xfrm>
              <a:prstGeom prst="wedgeRectCallout">
                <a:avLst>
                  <a:gd name="adj1" fmla="val -77334"/>
                  <a:gd name="adj2" fmla="val -42609"/>
                </a:avLst>
              </a:prstGeom>
              <a:blipFill rotWithShape="1">
                <a:blip r:embed="rId7"/>
                <a:stretch>
                  <a:fillRect l="-29560" t="-1680" r="-277" b="-1680"/>
                </a:stretch>
              </a:blipFill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圆角矩形 42"/>
          <p:cNvSpPr/>
          <p:nvPr/>
        </p:nvSpPr>
        <p:spPr>
          <a:xfrm>
            <a:off x="5838190" y="1370330"/>
            <a:ext cx="1701800" cy="58610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785" y="5072380"/>
            <a:ext cx="7154545" cy="1003300"/>
          </a:xfrm>
          <a:prstGeom prst="rect">
            <a:avLst/>
          </a:prstGeom>
        </p:spPr>
      </p:pic>
      <p:sp>
        <p:nvSpPr>
          <p:cNvPr id="33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r="89485" b="71108"/>
          <a:stretch>
            <a:fillRect/>
          </a:stretch>
        </p:blipFill>
        <p:spPr>
          <a:xfrm>
            <a:off x="521970" y="2715260"/>
            <a:ext cx="1172210" cy="11677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t="26063"/>
          <a:stretch>
            <a:fillRect/>
          </a:stretch>
        </p:blipFill>
        <p:spPr>
          <a:xfrm>
            <a:off x="832485" y="2266950"/>
            <a:ext cx="5212080" cy="50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rcRect b="81719"/>
          <a:stretch>
            <a:fillRect/>
          </a:stretch>
        </p:blipFill>
        <p:spPr>
          <a:xfrm>
            <a:off x="1044575" y="2625725"/>
            <a:ext cx="6311265" cy="76708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rcRect l="2426" t="17008" r="2614" b="61063"/>
          <a:stretch>
            <a:fillRect/>
          </a:stretch>
        </p:blipFill>
        <p:spPr>
          <a:xfrm>
            <a:off x="521970" y="3397885"/>
            <a:ext cx="5956935" cy="914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rcRect l="2689" t="36717" r="8049" b="41578"/>
          <a:stretch>
            <a:fillRect/>
          </a:stretch>
        </p:blipFill>
        <p:spPr>
          <a:xfrm>
            <a:off x="6466840" y="3413125"/>
            <a:ext cx="5725160" cy="92583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rcRect t="57514" b="20868"/>
          <a:stretch>
            <a:fillRect/>
          </a:stretch>
        </p:blipFill>
        <p:spPr>
          <a:xfrm>
            <a:off x="258445" y="4325620"/>
            <a:ext cx="6436360" cy="92519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8445" y="5932170"/>
            <a:ext cx="8425180" cy="89916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8140" y="282956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谢谢</a:t>
            </a:r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聆听</a:t>
            </a:r>
            <a:endParaRPr lang="zh-CN" altLang="en-US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8345" y="1646555"/>
            <a:ext cx="5636260" cy="4290060"/>
            <a:chOff x="1147" y="2593"/>
            <a:chExt cx="8876" cy="6756"/>
          </a:xfrm>
        </p:grpSpPr>
        <p:grpSp>
          <p:nvGrpSpPr>
            <p:cNvPr id="5" name="组合 4"/>
            <p:cNvGrpSpPr/>
            <p:nvPr/>
          </p:nvGrpSpPr>
          <p:grpSpPr>
            <a:xfrm>
              <a:off x="1147" y="2593"/>
              <a:ext cx="8877" cy="6672"/>
              <a:chOff x="139" y="4735"/>
              <a:chExt cx="8862" cy="5736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39" y="4735"/>
                <a:ext cx="8862" cy="5296"/>
                <a:chOff x="987" y="6427"/>
                <a:chExt cx="4511" cy="3910"/>
              </a:xfrm>
            </p:grpSpPr>
            <p:cxnSp>
              <p:nvCxnSpPr>
                <p:cNvPr id="7" name="直接箭头连接符 6"/>
                <p:cNvCxnSpPr/>
                <p:nvPr/>
              </p:nvCxnSpPr>
              <p:spPr>
                <a:xfrm>
                  <a:off x="1017" y="9699"/>
                  <a:ext cx="4071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直接箭头连接符 7"/>
                <p:cNvCxnSpPr/>
                <p:nvPr/>
              </p:nvCxnSpPr>
              <p:spPr>
                <a:xfrm flipV="1">
                  <a:off x="1563" y="6581"/>
                  <a:ext cx="0" cy="3515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sp>
              <p:nvSpPr>
                <p:cNvPr id="9" name="文本框 8"/>
                <p:cNvSpPr txBox="1"/>
                <p:nvPr/>
              </p:nvSpPr>
              <p:spPr>
                <a:xfrm>
                  <a:off x="4838" y="9570"/>
                  <a:ext cx="660" cy="767"/>
                </a:xfrm>
                <a:prstGeom prst="rect">
                  <a:avLst/>
                </a:prstGeom>
              </p:spPr>
              <p:txBody>
                <a:bodyPr>
                  <a:noAutofit/>
                  <a:extLst>
                    <a:ext uri="{4A0BC546-FE56-4ADE-93B0-CB8AF2F6F144}">
                      <wpsdc:textFrameExt xmlns:wpsdc="http://www.wps.cn/officeDocument/2022/drawingmlCustomData" type="text"/>
                    </a:ext>
                  </a:extLst>
                </a:bodyPr>
                <a:p>
                  <a:pPr algn="l"/>
                  <a:r>
                    <a:rPr lang="en-US" altLang="zh-CN" sz="2400" i="1">
                      <a:latin typeface="Times New Roman" panose="02020603050405020304" charset="0"/>
                      <a:ea typeface="微软雅黑" panose="020B0503020204020204" charset="-122"/>
                      <a:cs typeface="Times New Roman" panose="02020603050405020304" charset="0"/>
                    </a:rPr>
                    <a:t>x</a:t>
                  </a:r>
                  <a:endParaRPr lang="en-US" altLang="zh-CN" sz="2400" i="1">
                    <a:latin typeface="Times New Roman" panose="02020603050405020304" charset="0"/>
                    <a:ea typeface="微软雅黑" panose="020B0503020204020204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1375" y="6427"/>
                  <a:ext cx="660" cy="767"/>
                </a:xfrm>
                <a:prstGeom prst="rect">
                  <a:avLst/>
                </a:prstGeom>
              </p:spPr>
              <p:txBody>
                <a:bodyPr>
                  <a:noAutofit/>
                  <a:extLst>
                    <a:ext uri="{4A0BC546-FE56-4ADE-93B0-CB8AF2F6F144}">
                      <wpsdc:textFrameExt xmlns:wpsdc="http://www.wps.cn/officeDocument/2022/drawingmlCustomData" type="text"/>
                    </a:ext>
                  </a:extLst>
                </a:bodyPr>
                <a:p>
                  <a:pPr algn="l"/>
                  <a:r>
                    <a:rPr lang="en-US" altLang="zh-CN" sz="2400" i="1">
                      <a:latin typeface="Times New Roman" panose="02020603050405020304" charset="0"/>
                      <a:ea typeface="微软雅黑" panose="020B0503020204020204" charset="-122"/>
                      <a:cs typeface="Times New Roman" panose="02020603050405020304" charset="0"/>
                    </a:rPr>
                    <a:t>y</a:t>
                  </a:r>
                  <a:endParaRPr lang="en-US" altLang="zh-CN" sz="2400" i="1">
                    <a:latin typeface="Times New Roman" panose="02020603050405020304" charset="0"/>
                    <a:ea typeface="微软雅黑" panose="020B0503020204020204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1364" y="9413"/>
                  <a:ext cx="660" cy="767"/>
                </a:xfrm>
                <a:prstGeom prst="rect">
                  <a:avLst/>
                </a:prstGeom>
              </p:spPr>
              <p:txBody>
                <a:bodyPr>
                  <a:noAutofit/>
                  <a:extLst>
                    <a:ext uri="{4A0BC546-FE56-4ADE-93B0-CB8AF2F6F144}">
                      <wpsdc:textFrameExt xmlns:wpsdc="http://www.wps.cn/officeDocument/2022/drawingmlCustomData" type="text"/>
                    </a:ext>
                  </a:extLst>
                </a:bodyPr>
                <a:p>
                  <a:pPr algn="l"/>
                  <a:r>
                    <a:rPr lang="en-US" altLang="zh-CN" sz="2400" i="1">
                      <a:latin typeface="Times New Roman" panose="02020603050405020304" charset="0"/>
                      <a:ea typeface="微软雅黑" panose="020B0503020204020204" charset="-122"/>
                      <a:cs typeface="Times New Roman" panose="02020603050405020304" charset="0"/>
                    </a:rPr>
                    <a:t>O</a:t>
                  </a:r>
                  <a:endParaRPr lang="en-US" altLang="zh-CN" sz="2400" i="1">
                    <a:latin typeface="Times New Roman" panose="02020603050405020304" charset="0"/>
                    <a:ea typeface="微软雅黑" panose="020B0503020204020204" charset="-122"/>
                    <a:cs typeface="Times New Roman" panose="02020603050405020304" charset="0"/>
                  </a:endParaRPr>
                </a:p>
              </p:txBody>
            </p:sp>
            <p:cxnSp>
              <p:nvCxnSpPr>
                <p:cNvPr id="12" name="直接箭头连接符 11"/>
                <p:cNvCxnSpPr/>
                <p:nvPr/>
              </p:nvCxnSpPr>
              <p:spPr>
                <a:xfrm flipV="1">
                  <a:off x="1122" y="9133"/>
                  <a:ext cx="0" cy="569"/>
                </a:xfrm>
                <a:prstGeom prst="straightConnector1">
                  <a:avLst/>
                </a:prstGeom>
                <a:ln w="6350" cap="flat" cmpd="sng" algn="ctr">
                  <a:solidFill>
                    <a:schemeClr val="accent1"/>
                  </a:solidFill>
                  <a:prstDash val="dash"/>
                  <a:miter lim="800000"/>
                  <a:headEnd type="none"/>
                  <a:tailEnd type="none" w="med" len="med"/>
                </a:ln>
              </p:spPr>
              <p:style>
                <a:lnRef idx="0">
                  <a:schemeClr val="accent2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箭头连接符 12"/>
                <p:cNvCxnSpPr/>
                <p:nvPr/>
              </p:nvCxnSpPr>
              <p:spPr>
                <a:xfrm flipV="1">
                  <a:off x="2020" y="7923"/>
                  <a:ext cx="0" cy="1793"/>
                </a:xfrm>
                <a:prstGeom prst="straightConnector1">
                  <a:avLst/>
                </a:prstGeom>
                <a:ln w="6350" cap="flat" cmpd="sng" algn="ctr">
                  <a:solidFill>
                    <a:schemeClr val="accent1"/>
                  </a:solidFill>
                  <a:prstDash val="dash"/>
                  <a:miter lim="800000"/>
                  <a:headEnd type="none"/>
                  <a:tailEnd type="none" w="med" len="med"/>
                </a:ln>
              </p:spPr>
              <p:style>
                <a:lnRef idx="0">
                  <a:schemeClr val="accent2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sp>
              <p:nvSpPr>
                <p:cNvPr id="14" name="文本框 13"/>
                <p:cNvSpPr txBox="1"/>
                <p:nvPr/>
              </p:nvSpPr>
              <p:spPr>
                <a:xfrm>
                  <a:off x="987" y="9678"/>
                  <a:ext cx="2986" cy="631"/>
                </a:xfrm>
                <a:prstGeom prst="rect">
                  <a:avLst/>
                </a:prstGeom>
              </p:spPr>
              <p:txBody>
                <a:bodyPr>
                  <a:noAutofit/>
                  <a:extLst>
                    <a:ext uri="{4A0BC546-FE56-4ADE-93B0-CB8AF2F6F144}">
                      <wpsdc:textFrameExt xmlns:wpsdc="http://www.wps.cn/officeDocument/2022/drawingmlCustomData" type="text"/>
                    </a:ext>
                  </a:extLst>
                </a:bodyPr>
                <a:p>
                  <a:pPr algn="l"/>
                  <a:r>
                    <a:rPr lang="en-US" altLang="zh-CN" sz="2400">
                      <a:latin typeface="Times New Roman" panose="02020603050405020304" charset="0"/>
                      <a:ea typeface="微软雅黑" panose="020B0503020204020204" charset="-122"/>
                      <a:cs typeface="Times New Roman" panose="02020603050405020304" charset="0"/>
                    </a:rPr>
                    <a:t>-1           1       2            4</a:t>
                  </a:r>
                  <a:endParaRPr lang="en-US" altLang="zh-CN" sz="2400">
                    <a:latin typeface="Times New Roman" panose="02020603050405020304" charset="0"/>
                    <a:ea typeface="微软雅黑" panose="020B0503020204020204" charset="-122"/>
                    <a:cs typeface="Times New Roman" panose="02020603050405020304" charset="0"/>
                  </a:endParaRPr>
                </a:p>
              </p:txBody>
            </p:sp>
          </p:grpSp>
          <p:cxnSp>
            <p:nvCxnSpPr>
              <p:cNvPr id="2" name="直接箭头连接符 1"/>
              <p:cNvCxnSpPr/>
              <p:nvPr/>
            </p:nvCxnSpPr>
            <p:spPr>
              <a:xfrm flipV="1">
                <a:off x="3174" y="9167"/>
                <a:ext cx="0" cy="1304"/>
              </a:xfrm>
              <a:prstGeom prst="straightConnector1">
                <a:avLst/>
              </a:prstGeom>
              <a:ln w="6350" cap="flat" cmpd="sng" algn="ctr">
                <a:solidFill>
                  <a:schemeClr val="accent1"/>
                </a:solidFill>
                <a:prstDash val="dash"/>
                <a:miter lim="800000"/>
                <a:headEnd type="none"/>
                <a:tailEnd type="none" w="med" len="med"/>
              </a:ln>
            </p:spPr>
            <p:style>
              <a:lnRef idx="0">
                <a:schemeClr val="accent2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3" name="直接箭头连接符 2"/>
              <p:cNvCxnSpPr/>
              <p:nvPr/>
            </p:nvCxnSpPr>
            <p:spPr>
              <a:xfrm flipV="1">
                <a:off x="4897" y="6723"/>
                <a:ext cx="0" cy="2324"/>
              </a:xfrm>
              <a:prstGeom prst="straightConnector1">
                <a:avLst/>
              </a:prstGeom>
              <a:ln w="6350" cap="flat" cmpd="sng" algn="ctr">
                <a:solidFill>
                  <a:schemeClr val="accent1"/>
                </a:solidFill>
                <a:prstDash val="dash"/>
                <a:miter lim="800000"/>
                <a:headEnd type="none"/>
                <a:tailEnd type="none" w="med" len="med"/>
              </a:ln>
            </p:spPr>
            <p:style>
              <a:lnRef idx="0">
                <a:schemeClr val="accent2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</p:grpSp>
        <p:sp>
          <p:nvSpPr>
            <p:cNvPr id="6" name="任意多边形 5"/>
            <p:cNvSpPr/>
            <p:nvPr/>
          </p:nvSpPr>
          <p:spPr>
            <a:xfrm>
              <a:off x="1418" y="4897"/>
              <a:ext cx="4496" cy="4452"/>
            </a:xfrm>
            <a:custGeom>
              <a:avLst/>
              <a:gdLst>
                <a:gd name="connisteX0" fmla="*/ 0 w 2854960"/>
                <a:gd name="connsiteY0" fmla="*/ 1236980 h 2827146"/>
                <a:gd name="connisteX1" fmla="*/ 1208405 w 2854960"/>
                <a:gd name="connsiteY1" fmla="*/ 102235 h 2827146"/>
                <a:gd name="connisteX2" fmla="*/ 1766570 w 2854960"/>
                <a:gd name="connsiteY2" fmla="*/ 2827020 h 2827146"/>
                <a:gd name="connisteX3" fmla="*/ 2854960 w 2854960"/>
                <a:gd name="connsiteY3" fmla="*/ 0 h 282714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2854960" h="2827147">
                  <a:moveTo>
                    <a:pt x="0" y="1236980"/>
                  </a:moveTo>
                  <a:cubicBezTo>
                    <a:pt x="230505" y="955675"/>
                    <a:pt x="855345" y="-215900"/>
                    <a:pt x="1208405" y="102235"/>
                  </a:cubicBezTo>
                  <a:cubicBezTo>
                    <a:pt x="1561465" y="420370"/>
                    <a:pt x="1437005" y="2847340"/>
                    <a:pt x="1766570" y="2827020"/>
                  </a:cubicBezTo>
                  <a:cubicBezTo>
                    <a:pt x="2096135" y="2806700"/>
                    <a:pt x="2648585" y="619760"/>
                    <a:pt x="2854960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17975" y="1275715"/>
          <a:ext cx="7723505" cy="273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2260600" imgH="800100" progId="Equation.KSEE3">
                  <p:embed/>
                </p:oleObj>
              </mc:Choice>
              <mc:Fallback>
                <p:oleObj name="" r:id="rId2" imgW="2260600" imgH="800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17975" y="1275715"/>
                        <a:ext cx="7723505" cy="273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10073640" y="1302385"/>
            <a:ext cx="7118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kern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rPr>
              <a:t>增</a:t>
            </a:r>
            <a:endParaRPr lang="zh-CN" altLang="en-US" sz="3600" b="1" kern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80450" y="2247265"/>
            <a:ext cx="7118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kern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rPr>
              <a:t>减</a:t>
            </a:r>
            <a:endParaRPr lang="zh-CN" altLang="en-US" sz="3600" b="1" kern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438390" y="3183255"/>
            <a:ext cx="26269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kern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rPr>
              <a:t>单调</a:t>
            </a:r>
            <a:r>
              <a:rPr lang="zh-CN" altLang="en-US" sz="3600" b="1" kern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rPr>
              <a:t>递增</a:t>
            </a:r>
            <a:endParaRPr lang="zh-CN" altLang="en-US" sz="3600" b="1" kern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514413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函数单调性的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判定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1262380"/>
            <a:ext cx="11449050" cy="2085975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913505" y="1892935"/>
            <a:ext cx="1822450" cy="734695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9768840" y="1892935"/>
            <a:ext cx="1822450" cy="734695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3924935" y="2695575"/>
            <a:ext cx="1822450" cy="734695"/>
          </a:xfrm>
          <a:prstGeom prst="round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9780270" y="2704465"/>
            <a:ext cx="1822450" cy="734695"/>
          </a:xfrm>
          <a:prstGeom prst="round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" y="981710"/>
            <a:ext cx="11552555" cy="5710555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1570355" y="3063240"/>
            <a:ext cx="6974840" cy="63246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7201535" y="5259705"/>
            <a:ext cx="2411095" cy="66230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5505450" y="5260975"/>
            <a:ext cx="1016000" cy="6635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r="6378" b="81848"/>
          <a:stretch>
            <a:fillRect/>
          </a:stretch>
        </p:blipFill>
        <p:spPr>
          <a:xfrm>
            <a:off x="67945" y="1070610"/>
            <a:ext cx="11971020" cy="7518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3496" t="14554" r="47038" b="70191"/>
          <a:stretch>
            <a:fillRect/>
          </a:stretch>
        </p:blipFill>
        <p:spPr>
          <a:xfrm>
            <a:off x="173355" y="1832610"/>
            <a:ext cx="6223000" cy="6216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4097" t="29918" r="62781" b="49187"/>
          <a:stretch>
            <a:fillRect/>
          </a:stretch>
        </p:blipFill>
        <p:spPr>
          <a:xfrm>
            <a:off x="248920" y="2458720"/>
            <a:ext cx="4166870" cy="8515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3496" t="50673" r="69363" b="21700"/>
          <a:stretch>
            <a:fillRect/>
          </a:stretch>
        </p:blipFill>
        <p:spPr>
          <a:xfrm>
            <a:off x="173355" y="3304540"/>
            <a:ext cx="3414395" cy="11258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5641" t="73750" r="73729" b="-224"/>
          <a:stretch>
            <a:fillRect/>
          </a:stretch>
        </p:blipFill>
        <p:spPr>
          <a:xfrm>
            <a:off x="490220" y="4234815"/>
            <a:ext cx="2595245" cy="10788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52518" t="14554" r="20205" b="67916"/>
          <a:stretch>
            <a:fillRect/>
          </a:stretch>
        </p:blipFill>
        <p:spPr>
          <a:xfrm>
            <a:off x="6340475" y="1832610"/>
            <a:ext cx="3431540" cy="7143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37143" t="29809" r="32769" b="49187"/>
          <a:stretch>
            <a:fillRect/>
          </a:stretch>
        </p:blipFill>
        <p:spPr>
          <a:xfrm>
            <a:off x="4406265" y="2454275"/>
            <a:ext cx="3785235" cy="8559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30637" t="51701" r="58349" b="26125"/>
          <a:stretch>
            <a:fillRect/>
          </a:stretch>
        </p:blipFill>
        <p:spPr>
          <a:xfrm>
            <a:off x="3587750" y="3340735"/>
            <a:ext cx="1385570" cy="9036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41651" t="51062" r="2185" b="21700"/>
          <a:stretch>
            <a:fillRect/>
          </a:stretch>
        </p:blipFill>
        <p:spPr>
          <a:xfrm>
            <a:off x="4973320" y="3350895"/>
            <a:ext cx="7065645" cy="11099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26270" t="75277" r="61530" b="-83"/>
          <a:stretch>
            <a:fillRect/>
          </a:stretch>
        </p:blipFill>
        <p:spPr>
          <a:xfrm>
            <a:off x="3085465" y="4274820"/>
            <a:ext cx="1534795" cy="10109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8470" t="73657" r="2559" b="-769"/>
          <a:stretch>
            <a:fillRect/>
          </a:stretch>
        </p:blipFill>
        <p:spPr>
          <a:xfrm>
            <a:off x="4620260" y="4274820"/>
            <a:ext cx="7418705" cy="1104900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414655" y="5807075"/>
            <a:ext cx="1254760" cy="736600"/>
            <a:chOff x="653" y="9145"/>
            <a:chExt cx="1976" cy="1160"/>
          </a:xfrm>
        </p:grpSpPr>
        <p:sp>
          <p:nvSpPr>
            <p:cNvPr id="17" name="流程图: 过程 16"/>
            <p:cNvSpPr/>
            <p:nvPr/>
          </p:nvSpPr>
          <p:spPr>
            <a:xfrm>
              <a:off x="653" y="9145"/>
              <a:ext cx="1977" cy="1098"/>
            </a:xfrm>
            <a:prstGeom prst="flowChartProcess">
              <a:avLst/>
            </a:prstGeom>
            <a:noFill/>
            <a:ln w="190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000" b="1">
                <a:solidFill>
                  <a:srgbClr val="FF0000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53" y="9271"/>
              <a:ext cx="1977" cy="1035"/>
            </a:xfrm>
            <a:prstGeom prst="rect">
              <a:avLst/>
            </a:prstGeom>
          </p:spPr>
          <p:txBody>
            <a:bodyPr>
              <a:no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ctr"/>
              <a:r>
                <a:rPr lang="zh-CN" altLang="en-US" sz="2000" b="1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求</a:t>
              </a:r>
              <a:r>
                <a:rPr lang="zh-CN" altLang="en-US" sz="2000" b="1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定义域</a:t>
              </a:r>
              <a:endPara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755775" y="5807075"/>
            <a:ext cx="1711960" cy="736600"/>
            <a:chOff x="2765" y="9145"/>
            <a:chExt cx="2696" cy="1160"/>
          </a:xfrm>
        </p:grpSpPr>
        <p:grpSp>
          <p:nvGrpSpPr>
            <p:cNvPr id="41" name="组合 40"/>
            <p:cNvGrpSpPr/>
            <p:nvPr/>
          </p:nvGrpSpPr>
          <p:grpSpPr>
            <a:xfrm>
              <a:off x="3485" y="9145"/>
              <a:ext cx="1976" cy="1160"/>
              <a:chOff x="3953" y="9145"/>
              <a:chExt cx="1976" cy="1160"/>
            </a:xfrm>
          </p:grpSpPr>
          <p:sp>
            <p:nvSpPr>
              <p:cNvPr id="21" name="流程图: 过程 20"/>
              <p:cNvSpPr/>
              <p:nvPr/>
            </p:nvSpPr>
            <p:spPr>
              <a:xfrm>
                <a:off x="3953" y="9145"/>
                <a:ext cx="1977" cy="1098"/>
              </a:xfrm>
              <a:prstGeom prst="flowChartProcess">
                <a:avLst/>
              </a:prstGeom>
              <a:noFill/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>
                  <a:solidFill>
                    <a:srgbClr val="FF0000"/>
                  </a:solidFill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36" name="文本框 35"/>
                  <p:cNvSpPr txBox="1"/>
                  <p:nvPr/>
                </p:nvSpPr>
                <p:spPr>
                  <a:xfrm>
                    <a:off x="3953" y="9271"/>
                    <a:ext cx="1977" cy="1035"/>
                  </a:xfrm>
                  <a:prstGeom prst="rect">
                    <a:avLst/>
                  </a:prstGeom>
                </p:spPr>
                <p:txBody>
                  <a:bodyPr>
                    <a:noAutofit/>
                    <a:extLst>
                      <a:ext uri="{4A0BC546-FE56-4ADE-93B0-CB8AF2F6F144}">
                        <wpsdc:textFrameExt xmlns:wpsdc="http://www.wps.cn/officeDocument/2022/drawingmlCustomData" type="text"/>
                      </a:ext>
                    </a:extLst>
                  </a:bodyPr>
                  <a:p>
                    <a:pPr algn="ctr"/>
                    <a:r>
                      <a:rPr lang="zh-CN" altLang="en-US" sz="20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rPr>
                      <a:t>求导</a:t>
                    </a:r>
                    <a14:m>
                      <m:oMath xmlns:m="http://schemas.openxmlformats.org/officeDocument/2006/math">
                        <m:sSup>
                          <m:sSupPr>
                            <m:ctrl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微软雅黑" panose="020B0503020204020204" charset="-122"/>
                                <a:cs typeface="Cambria Math" panose="02040503050406030204" charset="0"/>
                              </a:rPr>
                            </m:ctrlPr>
                          </m:sSup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微软雅黑" panose="020B0503020204020204" charset="-122"/>
                                <a:cs typeface="Cambria Math" panose="02040503050406030204" charset="0"/>
                              </a:rPr>
                              <m:t>𝒇</m:t>
                            </m:r>
                          </m:e>
                          <m:sup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微软雅黑" panose="020B0503020204020204" charset="-122"/>
                                <a:cs typeface="Cambria Math" panose="02040503050406030204" charset="0"/>
                              </a:rPr>
                              <m:t>’</m:t>
                            </m:r>
                          </m:sup>
                        </m:sSup>
                        <m:d>
                          <m:dPr>
                            <m:ctrl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微软雅黑" panose="020B0503020204020204" charset="-122"/>
                                <a:cs typeface="Cambria Math" panose="02040503050406030204" charset="0"/>
                              </a:rPr>
                            </m:ctrlPr>
                          </m:d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微软雅黑" panose="020B0503020204020204" charset="-122"/>
                                <a:cs typeface="Cambria Math" panose="02040503050406030204" charset="0"/>
                              </a:rPr>
                              <m:t>𝒙</m:t>
                            </m:r>
                          </m:e>
                        </m:d>
                      </m:oMath>
                    </a14:m>
                    <a:endParaRPr lang="zh-CN" altLang="en-US" sz="2000" b="1">
                      <a:solidFill>
                        <a:srgbClr val="FF0000"/>
                      </a:solidFill>
                      <a:latin typeface="Arial" panose="020B0604020202020204" pitchFamily="34" charset="0"/>
                      <a:ea typeface="微软雅黑" panose="020B0503020204020204" charset="-122"/>
                    </a:endParaRPr>
                  </a:p>
                </p:txBody>
              </p:sp>
            </mc:Choice>
            <mc:Fallback>
              <p:sp>
                <p:nvSpPr>
                  <p:cNvPr id="36" name="文本框 3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53" y="9271"/>
                    <a:ext cx="1977" cy="1035"/>
                  </a:xfrm>
                  <a:prstGeom prst="rect">
                    <a:avLst/>
                  </a:prstGeom>
                  <a:blipFill rotWithShape="1">
                    <a:blip r:embed="rId3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45" name="右箭头 44"/>
            <p:cNvSpPr/>
            <p:nvPr/>
          </p:nvSpPr>
          <p:spPr>
            <a:xfrm>
              <a:off x="2765" y="9620"/>
              <a:ext cx="600" cy="162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544570" y="5807075"/>
            <a:ext cx="3227705" cy="736600"/>
            <a:chOff x="5582" y="9145"/>
            <a:chExt cx="5083" cy="1160"/>
          </a:xfrm>
        </p:grpSpPr>
        <p:grpSp>
          <p:nvGrpSpPr>
            <p:cNvPr id="42" name="组合 41"/>
            <p:cNvGrpSpPr/>
            <p:nvPr/>
          </p:nvGrpSpPr>
          <p:grpSpPr>
            <a:xfrm>
              <a:off x="6317" y="9145"/>
              <a:ext cx="4348" cy="1160"/>
              <a:chOff x="7121" y="9145"/>
              <a:chExt cx="4348" cy="1160"/>
            </a:xfrm>
          </p:grpSpPr>
          <p:sp>
            <p:nvSpPr>
              <p:cNvPr id="22" name="流程图: 过程 21"/>
              <p:cNvSpPr/>
              <p:nvPr/>
            </p:nvSpPr>
            <p:spPr>
              <a:xfrm>
                <a:off x="7121" y="9145"/>
                <a:ext cx="4348" cy="1098"/>
              </a:xfrm>
              <a:prstGeom prst="flowChartProcess">
                <a:avLst/>
              </a:prstGeom>
              <a:noFill/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>
                  <a:solidFill>
                    <a:srgbClr val="FF0000"/>
                  </a:solidFill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37" name="文本框 36"/>
                  <p:cNvSpPr txBox="1"/>
                  <p:nvPr/>
                </p:nvSpPr>
                <p:spPr>
                  <a:xfrm>
                    <a:off x="7413" y="9271"/>
                    <a:ext cx="3765" cy="1035"/>
                  </a:xfrm>
                  <a:prstGeom prst="rect">
                    <a:avLst/>
                  </a:prstGeom>
                </p:spPr>
                <p:txBody>
                  <a:bodyPr>
                    <a:noAutofit/>
                    <a:extLst>
                      <a:ext uri="{4A0BC546-FE56-4ADE-93B0-CB8AF2F6F144}">
                        <wpsdc:textFrameExt xmlns:wpsdc="http://www.wps.cn/officeDocument/2022/drawingmlCustomData" type="text"/>
                      </a:ext>
                    </a:extLst>
                  </a:bodyPr>
                  <a:p>
                    <a:pPr algn="ctr"/>
                    <a:r>
                      <a:rPr lang="zh-CN" altLang="en-US" sz="20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rPr>
                      <a:t>令</a:t>
                    </a:r>
                    <a14:m>
                      <m:oMath xmlns:m="http://schemas.openxmlformats.org/officeDocument/2006/math">
                        <m:sSup>
                          <m:sSupPr>
                            <m:ctrl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微软雅黑" panose="020B0503020204020204" charset="-122"/>
                                <a:cs typeface="Cambria Math" panose="02040503050406030204" charset="0"/>
                              </a:rPr>
                            </m:ctrlPr>
                          </m:sSup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微软雅黑" panose="020B0503020204020204" charset="-122"/>
                                <a:cs typeface="Cambria Math" panose="02040503050406030204" charset="0"/>
                              </a:rPr>
                              <m:t>𝒇</m:t>
                            </m:r>
                          </m:e>
                          <m:sup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微软雅黑" panose="020B0503020204020204" charset="-122"/>
                                <a:cs typeface="Cambria Math" panose="02040503050406030204" charset="0"/>
                              </a:rPr>
                              <m:t>’</m:t>
                            </m:r>
                          </m:sup>
                        </m:sSup>
                        <m:d>
                          <m:dPr>
                            <m:ctrl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微软雅黑" panose="020B0503020204020204" charset="-122"/>
                                <a:cs typeface="Cambria Math" panose="02040503050406030204" charset="0"/>
                              </a:rPr>
                            </m:ctrlPr>
                          </m:d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微软雅黑" panose="020B0503020204020204" charset="-122"/>
                                <a:cs typeface="Cambria Math" panose="02040503050406030204" charset="0"/>
                              </a:rPr>
                              <m:t>𝒙</m:t>
                            </m:r>
                          </m:e>
                        </m:d>
                      </m:oMath>
                    </a14:m>
                    <a:r>
                      <a:rPr lang="en-US" altLang="zh-CN" sz="20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rPr>
                      <a:t>=0,</a:t>
                    </a:r>
                    <a:r>
                      <a:rPr lang="zh-CN" altLang="en-US" sz="20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rPr>
                      <a:t>找</a:t>
                    </a:r>
                    <a:r>
                      <a:rPr lang="zh-CN" altLang="en-US" sz="20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rPr>
                      <a:t>稳定点</a:t>
                    </a:r>
                    <a:endParaRPr lang="zh-CN" altLang="en-US" sz="2000" b="1">
                      <a:solidFill>
                        <a:srgbClr val="FF0000"/>
                      </a:solidFill>
                      <a:latin typeface="Arial" panose="020B0604020202020204" pitchFamily="34" charset="0"/>
                      <a:ea typeface="微软雅黑" panose="020B0503020204020204" charset="-122"/>
                    </a:endParaRPr>
                  </a:p>
                </p:txBody>
              </p:sp>
            </mc:Choice>
            <mc:Fallback>
              <p:sp>
                <p:nvSpPr>
                  <p:cNvPr id="37" name="文本框 3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413" y="9271"/>
                    <a:ext cx="3765" cy="1035"/>
                  </a:xfrm>
                  <a:prstGeom prst="rect">
                    <a:avLst/>
                  </a:prstGeom>
                  <a:blipFill rotWithShape="1">
                    <a:blip r:embed="rId4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46" name="右箭头 45"/>
            <p:cNvSpPr/>
            <p:nvPr/>
          </p:nvSpPr>
          <p:spPr>
            <a:xfrm>
              <a:off x="5582" y="9620"/>
              <a:ext cx="600" cy="162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858635" y="5807075"/>
            <a:ext cx="2787650" cy="697230"/>
            <a:chOff x="10801" y="9145"/>
            <a:chExt cx="4390" cy="1098"/>
          </a:xfrm>
        </p:grpSpPr>
        <p:grpSp>
          <p:nvGrpSpPr>
            <p:cNvPr id="43" name="组合 42"/>
            <p:cNvGrpSpPr/>
            <p:nvPr/>
          </p:nvGrpSpPr>
          <p:grpSpPr>
            <a:xfrm>
              <a:off x="11521" y="9145"/>
              <a:ext cx="3670" cy="1098"/>
              <a:chOff x="11833" y="9145"/>
              <a:chExt cx="3670" cy="1098"/>
            </a:xfrm>
          </p:grpSpPr>
          <p:sp>
            <p:nvSpPr>
              <p:cNvPr id="23" name="流程图: 过程 22"/>
              <p:cNvSpPr/>
              <p:nvPr/>
            </p:nvSpPr>
            <p:spPr>
              <a:xfrm>
                <a:off x="11833" y="9145"/>
                <a:ext cx="3670" cy="1098"/>
              </a:xfrm>
              <a:prstGeom prst="flowChartProcess">
                <a:avLst/>
              </a:prstGeom>
              <a:noFill/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>
                  <a:solidFill>
                    <a:srgbClr val="FF0000"/>
                  </a:solidFill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38" name="文本框 37"/>
                  <p:cNvSpPr txBox="1"/>
                  <p:nvPr/>
                </p:nvSpPr>
                <p:spPr>
                  <a:xfrm>
                    <a:off x="12062" y="9203"/>
                    <a:ext cx="3213" cy="1035"/>
                  </a:xfrm>
                  <a:prstGeom prst="rect">
                    <a:avLst/>
                  </a:prstGeom>
                </p:spPr>
                <p:txBody>
                  <a:bodyPr>
                    <a:noAutofit/>
                    <a:extLst>
                      <a:ext uri="{4A0BC546-FE56-4ADE-93B0-CB8AF2F6F144}">
                        <wpsdc:textFrameExt xmlns:wpsdc="http://www.wps.cn/officeDocument/2022/drawingmlCustomData" type="text"/>
                      </a:ext>
                    </a:extLst>
                  </a:bodyPr>
                  <a:p>
                    <a:pPr algn="ctr"/>
                    <a14:m>
                      <m:oMath xmlns:m="http://schemas.openxmlformats.org/officeDocument/2006/math">
                        <m:r>
                          <a:rPr lang="zh-CN" altLang="en-US" sz="2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charset="-122"/>
                            <a:cs typeface="Cambria Math" panose="02040503050406030204" charset="0"/>
                          </a:rPr>
                          <m:t>分析</m:t>
                        </m:r>
                        <m:sSup>
                          <m:sSupPr>
                            <m:ctrl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微软雅黑" panose="020B0503020204020204" charset="-122"/>
                                <a:cs typeface="Cambria Math" panose="02040503050406030204" charset="0"/>
                              </a:rPr>
                            </m:ctrlPr>
                          </m:sSup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微软雅黑" panose="020B0503020204020204" charset="-122"/>
                                <a:cs typeface="Cambria Math" panose="02040503050406030204" charset="0"/>
                              </a:rPr>
                              <m:t>𝒇</m:t>
                            </m:r>
                          </m:e>
                          <m:sup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微软雅黑" panose="020B0503020204020204" charset="-122"/>
                                <a:cs typeface="Cambria Math" panose="02040503050406030204" charset="0"/>
                              </a:rPr>
                              <m:t>’</m:t>
                            </m:r>
                          </m:sup>
                        </m:sSup>
                        <m:d>
                          <m:dPr>
                            <m:ctrl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微软雅黑" panose="020B0503020204020204" charset="-122"/>
                                <a:cs typeface="Cambria Math" panose="02040503050406030204" charset="0"/>
                              </a:rPr>
                            </m:ctrlPr>
                          </m:d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微软雅黑" panose="020B0503020204020204" charset="-122"/>
                                <a:cs typeface="Cambria Math" panose="02040503050406030204" charset="0"/>
                              </a:rPr>
                              <m:t>𝒙</m:t>
                            </m:r>
                          </m:e>
                        </m:d>
                      </m:oMath>
                    </a14:m>
                    <a:r>
                      <a:rPr lang="zh-CN" altLang="en-US" sz="2000">
                        <a:solidFill>
                          <a:srgbClr val="FF0000"/>
                        </a:solidFill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a:t>的</a:t>
                    </a:r>
                    <a:r>
                      <a:rPr lang="zh-CN" altLang="en-US" sz="2000">
                        <a:solidFill>
                          <a:srgbClr val="FF0000"/>
                        </a:solidFill>
                        <a:latin typeface="Cambria Math" panose="02040503050406030204" charset="0"/>
                        <a:ea typeface="微软雅黑" panose="020B0503020204020204" charset="-122"/>
                        <a:cs typeface="Cambria Math" panose="02040503050406030204" charset="0"/>
                      </a:rPr>
                      <a:t>符号</a:t>
                    </a:r>
                    <a:endParaRPr lang="zh-CN" altLang="en-US" sz="2000">
                      <a:solidFill>
                        <a:srgbClr val="FF0000"/>
                      </a:solidFill>
                      <a:latin typeface="Cambria Math" panose="02040503050406030204" charset="0"/>
                      <a:ea typeface="微软雅黑" panose="020B0503020204020204" charset="-122"/>
                      <a:cs typeface="Cambria Math" panose="02040503050406030204" charset="0"/>
                    </a:endParaRPr>
                  </a:p>
                </p:txBody>
              </p:sp>
            </mc:Choice>
            <mc:Fallback>
              <p:sp>
                <p:nvSpPr>
                  <p:cNvPr id="38" name="文本框 3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2062" y="9203"/>
                    <a:ext cx="3213" cy="1035"/>
                  </a:xfrm>
                  <a:prstGeom prst="rect">
                    <a:avLst/>
                  </a:prstGeom>
                  <a:blipFill rotWithShape="1">
                    <a:blip r:embed="rId5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47" name="右箭头 46"/>
            <p:cNvSpPr/>
            <p:nvPr/>
          </p:nvSpPr>
          <p:spPr>
            <a:xfrm>
              <a:off x="10801" y="9620"/>
              <a:ext cx="600" cy="162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727565" y="5807075"/>
            <a:ext cx="1717040" cy="697230"/>
            <a:chOff x="15319" y="9145"/>
            <a:chExt cx="2704" cy="1098"/>
          </a:xfrm>
        </p:grpSpPr>
        <p:grpSp>
          <p:nvGrpSpPr>
            <p:cNvPr id="44" name="组合 43"/>
            <p:cNvGrpSpPr/>
            <p:nvPr/>
          </p:nvGrpSpPr>
          <p:grpSpPr>
            <a:xfrm>
              <a:off x="16047" y="9145"/>
              <a:ext cx="1977" cy="1098"/>
              <a:chOff x="16046" y="9145"/>
              <a:chExt cx="1977" cy="1098"/>
            </a:xfrm>
          </p:grpSpPr>
          <p:sp>
            <p:nvSpPr>
              <p:cNvPr id="24" name="流程图: 过程 23"/>
              <p:cNvSpPr/>
              <p:nvPr/>
            </p:nvSpPr>
            <p:spPr>
              <a:xfrm>
                <a:off x="16046" y="9145"/>
                <a:ext cx="1977" cy="1098"/>
              </a:xfrm>
              <a:prstGeom prst="flowChartProcess">
                <a:avLst/>
              </a:prstGeom>
              <a:noFill/>
              <a:ln w="190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16228" y="9329"/>
                <a:ext cx="1613" cy="828"/>
              </a:xfrm>
              <a:prstGeom prst="rect">
                <a:avLst/>
              </a:prstGeom>
            </p:spPr>
            <p:txBody>
              <a:bodyPr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algn="ctr"/>
                <a:r>
                  <a:rPr lang="zh-CN" altLang="en-US" sz="2000" b="1">
                    <a:solidFill>
                      <a:srgbClr val="FF0000"/>
                    </a:solidFill>
                    <a:latin typeface="Cambria Math" panose="02040503050406030204" charset="0"/>
                    <a:ea typeface="微软雅黑" panose="020B0503020204020204" charset="-122"/>
                    <a:cs typeface="Cambria Math" panose="02040503050406030204" charset="0"/>
                  </a:rPr>
                  <a:t>下结论</a:t>
                </a:r>
                <a:endParaRPr lang="zh-CN" altLang="en-US" sz="2000" b="1">
                  <a:solidFill>
                    <a:srgbClr val="FF0000"/>
                  </a:solidFill>
                  <a:latin typeface="Cambria Math" panose="02040503050406030204" charset="0"/>
                  <a:ea typeface="微软雅黑" panose="020B0503020204020204" charset="-122"/>
                  <a:cs typeface="Cambria Math" panose="02040503050406030204" charset="0"/>
                </a:endParaRPr>
              </a:p>
            </p:txBody>
          </p:sp>
        </p:grpSp>
        <p:sp>
          <p:nvSpPr>
            <p:cNvPr id="48" name="右箭头 47"/>
            <p:cNvSpPr/>
            <p:nvPr/>
          </p:nvSpPr>
          <p:spPr>
            <a:xfrm>
              <a:off x="15319" y="9620"/>
              <a:ext cx="600" cy="162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3" name="矩形标注 52"/>
          <p:cNvSpPr/>
          <p:nvPr/>
        </p:nvSpPr>
        <p:spPr>
          <a:xfrm>
            <a:off x="1067435" y="1770380"/>
            <a:ext cx="5208270" cy="818515"/>
          </a:xfrm>
          <a:prstGeom prst="wedgeRectCallout">
            <a:avLst>
              <a:gd name="adj1" fmla="val -50292"/>
              <a:gd name="adj2" fmla="val 440768"/>
            </a:avLst>
          </a:prstGeom>
          <a:noFill/>
          <a:ln w="28575">
            <a:solidFill>
              <a:schemeClr val="bg2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4" name="矩形标注 53"/>
          <p:cNvSpPr/>
          <p:nvPr/>
        </p:nvSpPr>
        <p:spPr>
          <a:xfrm>
            <a:off x="6340475" y="1822450"/>
            <a:ext cx="3387090" cy="818515"/>
          </a:xfrm>
          <a:prstGeom prst="wedgeRectCallout">
            <a:avLst>
              <a:gd name="adj1" fmla="val -148050"/>
              <a:gd name="adj2" fmla="val 427114"/>
            </a:avLst>
          </a:prstGeom>
          <a:noFill/>
          <a:ln w="28575">
            <a:solidFill>
              <a:schemeClr val="bg2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矩形标注 54"/>
          <p:cNvSpPr/>
          <p:nvPr/>
        </p:nvSpPr>
        <p:spPr>
          <a:xfrm>
            <a:off x="414655" y="2532380"/>
            <a:ext cx="7179945" cy="818515"/>
          </a:xfrm>
          <a:prstGeom prst="wedgeRectCallout">
            <a:avLst>
              <a:gd name="adj1" fmla="val 16277"/>
              <a:gd name="adj2" fmla="val 348758"/>
            </a:avLst>
          </a:prstGeom>
          <a:noFill/>
          <a:ln w="28575">
            <a:solidFill>
              <a:schemeClr val="bg2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6" name="矩形标注 55"/>
          <p:cNvSpPr/>
          <p:nvPr/>
        </p:nvSpPr>
        <p:spPr>
          <a:xfrm>
            <a:off x="490220" y="3655060"/>
            <a:ext cx="4240530" cy="1414780"/>
          </a:xfrm>
          <a:prstGeom prst="wedgeRectCallout">
            <a:avLst>
              <a:gd name="adj1" fmla="val 136897"/>
              <a:gd name="adj2" fmla="val 103007"/>
            </a:avLst>
          </a:prstGeom>
          <a:noFill/>
          <a:ln w="28575">
            <a:solidFill>
              <a:schemeClr val="bg2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矩形标注 56"/>
          <p:cNvSpPr/>
          <p:nvPr/>
        </p:nvSpPr>
        <p:spPr>
          <a:xfrm>
            <a:off x="5097145" y="3556635"/>
            <a:ext cx="7017385" cy="1729740"/>
          </a:xfrm>
          <a:prstGeom prst="wedgeRectCallout">
            <a:avLst>
              <a:gd name="adj1" fmla="val 31069"/>
              <a:gd name="adj2" fmla="val 79588"/>
            </a:avLst>
          </a:prstGeom>
          <a:noFill/>
          <a:ln w="28575">
            <a:solidFill>
              <a:schemeClr val="bg2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3" grpId="1" animBg="1"/>
      <p:bldP spid="55" grpId="0" animBg="1"/>
      <p:bldP spid="54" grpId="1" animBg="1"/>
      <p:bldP spid="56" grpId="0" animBg="1"/>
      <p:bldP spid="55" grpId="1" animBg="1"/>
      <p:bldP spid="57" grpId="0" animBg="1"/>
      <p:bldP spid="56" grpId="1" animBg="1"/>
      <p:bldP spid="57" grpId="1" animBg="1"/>
    </p:bldLst>
  </p:timing>
</p:sld>
</file>

<file path=ppt/tags/tag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1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2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4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5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6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7.xml><?xml version="1.0" encoding="utf-8"?>
<p:tagLst xmlns:p="http://schemas.openxmlformats.org/presentationml/2006/main">
  <p:tag name="PA" val="v5.1.0"/>
</p:tagLst>
</file>

<file path=ppt/tags/tag1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4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5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6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commondata" val="eyJoZGlkIjoiMDJiNWIzNzI3NmQ5Yjk5NGQ2ZmM1NjVmMTFmOGVkODcifQ=="/>
</p:tagLst>
</file>

<file path=ppt/tags/tag7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8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9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837</Words>
  <Application>WPS 演示</Application>
  <PresentationFormat>宽屏</PresentationFormat>
  <Paragraphs>180</Paragraphs>
  <Slides>51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51</vt:i4>
      </vt:variant>
    </vt:vector>
  </HeadingPairs>
  <TitlesOfParts>
    <vt:vector size="70" baseType="lpstr">
      <vt:lpstr>Arial</vt:lpstr>
      <vt:lpstr>宋体</vt:lpstr>
      <vt:lpstr>Wingdings</vt:lpstr>
      <vt:lpstr>思源黑体 CN Heavy</vt:lpstr>
      <vt:lpstr>黑体</vt:lpstr>
      <vt:lpstr>方正兰亭大黑_GBK</vt:lpstr>
      <vt:lpstr>Source Han Sans CN Bold</vt:lpstr>
      <vt:lpstr>思源黑体 CN Light</vt:lpstr>
      <vt:lpstr>Times New Roman</vt:lpstr>
      <vt:lpstr>微软雅黑</vt:lpstr>
      <vt:lpstr>Cambria Math</vt:lpstr>
      <vt:lpstr>思源黑体 CN</vt:lpstr>
      <vt:lpstr>Arial Unicode MS</vt:lpstr>
      <vt:lpstr>Calibri</vt:lpstr>
      <vt:lpstr>1_Office 主题​​</vt:lpstr>
      <vt:lpstr>2_Office 主题​​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半夏时光</cp:lastModifiedBy>
  <cp:revision>63</cp:revision>
  <dcterms:created xsi:type="dcterms:W3CDTF">2023-11-08T11:26:00Z</dcterms:created>
  <dcterms:modified xsi:type="dcterms:W3CDTF">2024-09-20T06:44:36Z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2052-12.1.0.18276</vt:lpwstr>
  </property>
</Properties>
</file>