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310" r:id="rId6"/>
    <p:sldId id="262" r:id="rId7"/>
    <p:sldId id="260" r:id="rId8"/>
    <p:sldId id="261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311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8" r:id="rId33"/>
    <p:sldId id="313" r:id="rId34"/>
    <p:sldId id="286" r:id="rId35"/>
    <p:sldId id="312" r:id="rId36"/>
    <p:sldId id="287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fc4b97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111484-69B3-4BE4-B28C-3966551B1B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溶解度曲线及应用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fc4b97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1EAC3AF-556F-4544-83B7-F83D133E2A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baa12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8f419c3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e3baa1282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18f419c37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溶解度曲线及应用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fc4b97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BBBFC6F-8CB8-4F98-B18A-C28CC9C041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baa12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8f419c3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e3baa1282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18f419c37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溶解度曲线及应用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7b8d9f000a079c5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3820366-39F6-EB3E-F42A-2624854E6A6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C9DD5C8-9F09-4166-9A31-85A4976EBD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2A82078-E55C-41F4-98A8-4AAC1D46DC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baa12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8f419c3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e3baa1282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18f419c37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D58FA05-2EF0-43BA-BCC1-9FBE2E4A93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baa12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8f419c3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e3baa1282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18f419c37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png"/><Relationship Id="rId4" Type="http://schemas.openxmlformats.org/officeDocument/2006/relationships/image" Target="../media/image2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_1#6401f701c?sp=1&amp;vaa=1&amp;vcp=1&amp;vis=1&amp;pid=b23e0aa84&amp;color=0,0,0&amp;vtp=1&amp;vaab=1&amp;bt=1&amp;bbb=1"/>
          <p:cNvSpPr/>
          <p:nvPr/>
        </p:nvSpPr>
        <p:spPr>
          <a:xfrm>
            <a:off x="539496" y="6809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图3是甲、乙、丙三种物质的溶解度曲线，请回答下列问题。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8_2#6401f701c?iti=6&amp;htil=6&amp;vaa=1&amp;vcp=1&amp;vis=1&amp;pid=b23e0aa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7968" y="1362551"/>
            <a:ext cx="274320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8_3#6401f701c?iti=6&amp;htil=6&amp;vaa=1&amp;vcp=1&amp;vis=1&amp;pid=b23e0aa84&amp;color=0,0,0&amp;vtp=1&amp;vaab=1&amp;bbb=1"/>
          <p:cNvSpPr/>
          <p:nvPr/>
        </p:nvSpPr>
        <p:spPr>
          <a:xfrm>
            <a:off x="9952387" y="371840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9_1#076fdc5b5?htil=6&amp;vaa=1&amp;vcp=1&amp;vis=1&amp;pid=6401f701c&amp;color=0,0,0&amp;vtp=1&amp;vaab=1&amp;bbb=1&amp;hb=1&amp;hs=1"/>
              <p:cNvSpPr/>
              <p:nvPr/>
            </p:nvSpPr>
            <p:spPr>
              <a:xfrm>
                <a:off x="539496" y="1235551"/>
                <a:ext cx="823874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时，甲、乙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、丙三种物质中溶解度最大的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9_1#076fdc5b5?htil=6&amp;vaa=1&amp;vcp=1&amp;vis=1&amp;pid=6401f701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5551"/>
                <a:ext cx="823874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076fdc5b5.blank?vaa=1&amp;vcp=1&amp;vis=1&amp;pid=6401f701c&amp;color=0,0,0&amp;vpa=3&amp;vtp=1&amp;vaab=1"/>
          <p:cNvSpPr/>
          <p:nvPr/>
        </p:nvSpPr>
        <p:spPr>
          <a:xfrm>
            <a:off x="905415" y="183181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1_1#41d09096d?htil=6&amp;vaa=1&amp;vcp=1&amp;vis=1&amp;pid=6401f701c&amp;color=0,0,0&amp;vtp=1&amp;vaab=1&amp;bbb=1&amp;hb=1&amp;hs=1"/>
              <p:cNvSpPr/>
              <p:nvPr/>
            </p:nvSpPr>
            <p:spPr>
              <a:xfrm>
                <a:off x="539496" y="2449036"/>
                <a:ext cx="823874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（2）点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的含义是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11_1#41d09096d?htil=6&amp;vaa=1&amp;vcp=1&amp;vis=1&amp;pid=6401f701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9036"/>
                <a:ext cx="8238744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40" r="-1942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2_1#41d09096d.blank?vaa=1&amp;vcp=1&amp;vis=1&amp;pid=6401f701c&amp;color=0,0,0&amp;vpa=4&amp;vtp=1&amp;vaab=1&amp;bbb=1&amp;hb=1"/>
              <p:cNvSpPr/>
              <p:nvPr/>
            </p:nvSpPr>
            <p:spPr>
              <a:xfrm>
                <a:off x="539496" y="2410936"/>
                <a:ext cx="8238744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、丙两物质的溶解度相等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8_AN.2_1#41d09096d.blank?vaa=1&amp;vcp=1&amp;vis=1&amp;pid=6401f701c&amp;color=0,0,0&amp;vpa=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0936"/>
                <a:ext cx="8238744" cy="1220407"/>
              </a:xfrm>
              <a:prstGeom prst="rect">
                <a:avLst/>
              </a:prstGeom>
              <a:blipFill rotWithShape="1">
                <a:blip r:embed="rId6"/>
                <a:stretch>
                  <a:fillRect l="-5" t="-39" b="-6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BD.13_1#a3a6f2c18?htil=6&amp;vaa=1&amp;vcp=1&amp;vis=1&amp;pid=6401f701c&amp;color=0,0,0&amp;vtp=1&amp;vaab=1&amp;bbb=1&amp;hb=1"/>
          <p:cNvSpPr/>
          <p:nvPr/>
        </p:nvSpPr>
        <p:spPr>
          <a:xfrm>
            <a:off x="539496" y="3735609"/>
            <a:ext cx="82387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（3）若甲中含有少量乙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，则可以采用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方法提纯甲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8_AN.3_1#a3a6f2c18.blank?vaa=1&amp;vcp=1&amp;vis=1&amp;pid=6401f701c&amp;color=0,0,0&amp;vpa=5&amp;vtp=1&amp;vaab=1&amp;bbb=1&amp;hb=1"/>
          <p:cNvSpPr/>
          <p:nvPr/>
        </p:nvSpPr>
        <p:spPr>
          <a:xfrm>
            <a:off x="539496" y="3705129"/>
            <a:ext cx="823874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降温结晶（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或冷却热饱和溶液）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BD.15_1#3bd33f132?htil=6&amp;vaa=1&amp;vcp=1&amp;vis=1&amp;pid=6401f701c&amp;color=0,0,0&amp;vtp=1&amp;vaab=1&amp;bbb=1&amp;hb=1&amp;hs=1"/>
              <p:cNvSpPr/>
              <p:nvPr/>
            </p:nvSpPr>
            <p:spPr>
              <a:xfrm>
                <a:off x="539496" y="493950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水中充分溶解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，所得溶液中溶质和溶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剂的质量比是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1" name="QB_8_BD.15_1#3bd33f132?htil=6&amp;vaa=1&amp;vcp=1&amp;vis=1&amp;pid=6401f701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39506"/>
                <a:ext cx="11109960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8_AN.16_1#3bd33f132.blank?vaa=1&amp;vcp=1&amp;vis=1&amp;pid=6401f701c&amp;color=0,0,0&amp;vpa=6&amp;vtp=1&amp;vaab=1&amp;bbb=1"/>
              <p:cNvSpPr/>
              <p:nvPr/>
            </p:nvSpPr>
            <p:spPr>
              <a:xfrm>
                <a:off x="2760408" y="5662706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3∶5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8_AN.16_1#3bd33f132.blank?vaa=1&amp;vcp=1&amp;vis=1&amp;pid=6401f701c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408" y="5662706"/>
                <a:ext cx="727583" cy="402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_1#5fbe3fa90?iti=7&amp;htil=7&amp;vaa=1&amp;vcp=1&amp;vis=1&amp;pid=6401f701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1778" y="756126"/>
            <a:ext cx="287121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_2#5fbe3fa90?iti=7&amp;htil=7&amp;vaa=1&amp;vcp=1&amp;vis=1&amp;pid=6401f701c&amp;color=0,0,0&amp;vtp=1&amp;vaab=1&amp;bbb=1"/>
          <p:cNvSpPr/>
          <p:nvPr/>
        </p:nvSpPr>
        <p:spPr>
          <a:xfrm>
            <a:off x="9730205" y="32015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C_8_BD.17_3#5fbe3fa90?htil=7&amp;vaa=1&amp;vcp=1&amp;vis=1&amp;pid=6401f701c&amp;color=0,0,0&amp;vtp=1&amp;vaab=1&amp;bt=1&amp;bbb=1"/>
          <p:cNvSpPr/>
          <p:nvPr/>
        </p:nvSpPr>
        <p:spPr>
          <a:xfrm>
            <a:off x="539496" y="618966"/>
            <a:ext cx="81107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）下列说法不正确的是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5" name="QC_8_AN.18_1#5fbe3fa90.blank?vaa=1&amp;vcp=1&amp;vis=1&amp;pid=6401f701c&amp;color=0,0,0&amp;vpa=7&amp;vtp=1&amp;vaab=1"/>
          <p:cNvSpPr/>
          <p:nvPr/>
        </p:nvSpPr>
        <p:spPr>
          <a:xfrm>
            <a:off x="4613815" y="5675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7_4#5fbe3fa90.choices?htil=7&amp;vaa=1&amp;vcp=1&amp;vis=1&amp;pid=6401f701c&amp;color=0,0,0&amp;vtp=1&amp;vaab=1&amp;bbb=1&amp;hb=1"/>
              <p:cNvSpPr/>
              <p:nvPr/>
            </p:nvSpPr>
            <p:spPr>
              <a:xfrm>
                <a:off x="539496" y="1178147"/>
                <a:ext cx="8110728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时，甲和丙的溶解度相等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.将甲溶液由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，一定有晶体析出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.将三种物质的饱和溶液从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溶液溶质质量分数的大小为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甲）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（丙）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时，分别将等质量的甲、乙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、丙三种固体配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制成饱和溶液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，所需水的质量大小为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（丙）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7_4#5fbe3fa90.choices?htil=7&amp;vaa=1&amp;vcp=1&amp;vis=1&amp;pid=6401f701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8147"/>
                <a:ext cx="8110728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3" b="-1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10e73f0?vcp=1&amp;pid=e3baa128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溶解度数据表的应用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9_1#6d199c39f?vaa=1&amp;vcp=1&amp;vis=1&amp;pid=8010e73f0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（2024·四川内江·中考）下表是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在不同温度下的溶解度。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下列理解正确的是(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9_1#6d199c39f?vaa=1&amp;vcp=1&amp;vis=1&amp;pid=8010e73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3649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C_6_BD.19_2#6d199c39f?colgroup=5,3,3,3,3,3,3&amp;vaa=1&amp;vcp=1&amp;vis=1&amp;pid=8010e73f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64240" cy="1142238"/>
            </p:xfrm>
            <a:graphic>
              <a:graphicData uri="http://schemas.openxmlformats.org/drawingml/2006/table">
                <a:tbl>
                  <a:tblPr/>
                  <a:tblGrid>
                    <a:gridCol w="2011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C_6_BD.19_2#6d199c39f?colgroup=5,3,3,3,3,3,3&amp;vaa=1&amp;vcp=1&amp;vis=1&amp;pid=8010e73f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64240" cy="1142238"/>
            </p:xfrm>
            <a:graphic>
              <a:graphicData uri="http://schemas.openxmlformats.org/drawingml/2006/table">
                <a:tbl>
                  <a:tblPr/>
                  <a:tblGrid>
                    <a:gridCol w="2011680"/>
                    <a:gridCol w="1508760"/>
                    <a:gridCol w="1508760"/>
                    <a:gridCol w="1508760"/>
                    <a:gridCol w="1508760"/>
                    <a:gridCol w="1508760"/>
                    <a:gridCol w="1508760"/>
                  </a:tblGrid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9_3#6d199c39f.choices?vaa=1&amp;vcp=1&amp;vis=1&amp;pid=8010e73f0&amp;color=0,0,0&amp;vtp=1&amp;vaab=1&amp;bbb=1"/>
              <p:cNvSpPr/>
              <p:nvPr/>
            </p:nvSpPr>
            <p:spPr>
              <a:xfrm>
                <a:off x="539496" y="3871386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的溶解度随温度的升高而增大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.稀溶液一定是不饱和溶液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饱和溶液的溶质质量分数一定比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不饱和溶液的大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31.6%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9_3#6d199c39f.choices?vaa=1&amp;vcp=1&amp;vis=1&amp;pid=8010e73f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71386"/>
                <a:ext cx="11109960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6d199c39f?vaa=1&amp;vcp=1&amp;vis=1&amp;pid=8010e73f0&amp;color=0,0,0&amp;vtp=1&amp;vaab=1&amp;bt=1&amp;bbb=1&amp;hb=1"/>
              <p:cNvSpPr/>
              <p:nvPr/>
            </p:nvSpPr>
            <p:spPr>
              <a:xfrm>
                <a:off x="539496" y="1409160"/>
                <a:ext cx="11109960" cy="32320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在不同温度下的溶解度数据可知，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温度的升高而增大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；溶液是否饱和与溶液的浓稀没有必然联系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，稀溶液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不一定是不饱和溶液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；没有指明温度，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饱和溶液的溶质质量分数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不一定比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不饱和溶液的大；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时，硝酸钾的溶解度为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饱和溶液的溶质质量分数为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31.6 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31.6 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×100%&lt;31.6%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6d199c39f?vaa=1&amp;vcp=1&amp;vis=1&amp;pid=8010e73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09160"/>
                <a:ext cx="11109960" cy="3232023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243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6d199c39f?vaa=1&amp;vcp=1&amp;vis=1&amp;pid=8010e73f0&amp;color=0,0,0&amp;vtp=1&amp;vaab=1&amp;bbb=1"/>
          <p:cNvSpPr/>
          <p:nvPr/>
        </p:nvSpPr>
        <p:spPr>
          <a:xfrm>
            <a:off x="539496" y="46461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6d199c39f?vaa=1&amp;vcp=1&amp;vis=1&amp;pid=8010e73f0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解答数据表型试题的技巧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快速浏览数据表的横标目和纵标目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表格数据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可以略过具体数据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阅读试题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根据问题返回表格查找需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要的数据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根据试题要求选择合适的方法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如直接查找数据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单计算或数据比较等方法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d00bca0?vcp=1&amp;pid=8010e73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24_1#466a36a40?sp=1&amp;vaa=1&amp;vcp=1&amp;vis=1&amp;pid=07d00bca0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（2024·江苏宿迁·中考）氯化钠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、硝酸钾在不同温度时的溶解度如下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QC_7_BD.24_2#466a36a40?colgroup=11,2,2,2,2,2,2,2&amp;vaa=1&amp;vcp=1&amp;vis=1&amp;pid=07d00bca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18520" cy="1713357"/>
            </p:xfrm>
            <a:graphic>
              <a:graphicData uri="http://schemas.openxmlformats.org/drawingml/2006/table">
                <a:tbl>
                  <a:tblPr/>
                  <a:tblGrid>
                    <a:gridCol w="2368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56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23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23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2354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2354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326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326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33856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QC_7_BD.24_2#466a36a40?colgroup=11,2,2,2,2,2,2,2&amp;vaa=1&amp;vcp=1&amp;vis=1&amp;pid=07d00bca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18520" cy="1713357"/>
            </p:xfrm>
            <a:graphic>
              <a:graphicData uri="http://schemas.openxmlformats.org/drawingml/2006/table">
                <a:tbl>
                  <a:tblPr/>
                  <a:tblGrid>
                    <a:gridCol w="2368296"/>
                    <a:gridCol w="1956816"/>
                    <a:gridCol w="923544"/>
                    <a:gridCol w="923544"/>
                    <a:gridCol w="923544"/>
                    <a:gridCol w="923544"/>
                    <a:gridCol w="932688"/>
                    <a:gridCol w="932688"/>
                    <a:gridCol w="113385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6_1#466a36a40.choices?vaa=1&amp;vcp=1&amp;vis=1&amp;pid=07d00bca0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氯化钠固体加入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水中充分溶解，可得到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.氯化钠中混有少量的硝酸钾，可采用降温结晶的方法提纯氯化钠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，硝酸钾溶液的溶质质量分数一定比氯化钠溶液的溶质质量分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.通过加水、升温等方式能将硝酸钾饱和溶液转化为不饱和溶液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26_1#466a36a40.choices?vaa=1&amp;vcp=1&amp;vis=1&amp;pid=07d00bca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585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5_1#466a36a40.bracket?vaa=1&amp;vcp=1&amp;vis=1&amp;pid=07d00bca0&amp;color=0,0,0&amp;vpa=9&amp;vtp=1&amp;vaab=1&amp;answeroption=D"/>
          <p:cNvSpPr txBox="1"/>
          <p:nvPr/>
        </p:nvSpPr>
        <p:spPr>
          <a:xfrm>
            <a:off x="412496" y="4749451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bb13a3fa5?vaa=1&amp;vcp=1&amp;vis=1&amp;pid=07d00bca0&amp;color=0,0,0&amp;vtp=1&amp;vaab=1&amp;bt=1&amp;bbb=1"/>
          <p:cNvSpPr/>
          <p:nvPr/>
        </p:nvSpPr>
        <p:spPr>
          <a:xfrm>
            <a:off x="539496" y="12723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（2024·天津·中考）溶液与人类的生产、生活密切相关。</a:t>
            </a:r>
            <a:endParaRPr lang="en-US" altLang="zh-CN" sz="2800" dirty="0"/>
          </a:p>
        </p:txBody>
      </p:sp>
      <p:sp>
        <p:nvSpPr>
          <p:cNvPr id="3" name="QC_8_BD.28_1#9379fdb40?vaa=1&amp;vcp=1&amp;vis=1&amp;pid=bb13a3fa5&amp;color=0,0,0&amp;vtp=1&amp;vaab=1&amp;bbb=1"/>
          <p:cNvSpPr/>
          <p:nvPr/>
        </p:nvSpPr>
        <p:spPr>
          <a:xfrm>
            <a:off x="539496" y="18922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（1）将下列物质分别放入水中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，能形成溶液的是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C_8_AN.1_1#9379fdb40.blank?vaa=1&amp;vcp=1&amp;vis=1&amp;pid=bb13a3fa5&amp;color=0,0,0&amp;vpa=10&amp;vtp=1&amp;vaab=1"/>
          <p:cNvSpPr/>
          <p:nvPr/>
        </p:nvSpPr>
        <p:spPr>
          <a:xfrm>
            <a:off x="8157114" y="18408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8_2#9379fdb40.choices?vaa=1&amp;vcp=1&amp;vis=1&amp;pid=bb13a3fa5&amp;color=0,0,0&amp;vtp=1&amp;vaab=1&amp;bbb=1"/>
          <p:cNvSpPr/>
          <p:nvPr/>
        </p:nvSpPr>
        <p:spPr>
          <a:xfrm>
            <a:off x="539496" y="2513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7960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B.面粉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.泥沙</a:t>
            </a:r>
            <a:endParaRPr lang="en-US" altLang="zh-CN" sz="2800" dirty="0"/>
          </a:p>
        </p:txBody>
      </p:sp>
      <p:sp>
        <p:nvSpPr>
          <p:cNvPr id="6" name="QO_8_BD.30_1#26c6f0f9a?sp=1&amp;vaa=1&amp;vcp=1&amp;vis=1&amp;pid=bb13a3fa5&amp;color=0,0,0&amp;vtp=1&amp;vaab=1&amp;bbb=1"/>
          <p:cNvSpPr/>
          <p:nvPr/>
        </p:nvSpPr>
        <p:spPr>
          <a:xfrm>
            <a:off x="539496" y="31355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（2）氯化铵和硝酸钾在不同温度时的溶解度如下表。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QO_8_BD.30_2#26c6f0f9a?colgroup=7,2,2,2,2,2,2,2&amp;vaa=1&amp;vcp=1&amp;vis=1&amp;pid=bb13a3fa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818953"/>
              <a:ext cx="11009376" cy="1713357"/>
            </p:xfrm>
            <a:graphic>
              <a:graphicData uri="http://schemas.openxmlformats.org/drawingml/2006/table">
                <a:tbl>
                  <a:tblPr/>
                  <a:tblGrid>
                    <a:gridCol w="1225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27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55.2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QO_8_BD.30_2#26c6f0f9a?colgroup=7,2,2,2,2,2,2,2&amp;vaa=1&amp;vcp=1&amp;vis=1&amp;pid=bb13a3fa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818953"/>
              <a:ext cx="11009376" cy="1713357"/>
            </p:xfrm>
            <a:graphic>
              <a:graphicData uri="http://schemas.openxmlformats.org/drawingml/2006/table">
                <a:tbl>
                  <a:tblPr/>
                  <a:tblGrid>
                    <a:gridCol w="1225296"/>
                    <a:gridCol w="1527048"/>
                    <a:gridCol w="1179576"/>
                    <a:gridCol w="1179576"/>
                    <a:gridCol w="1179576"/>
                    <a:gridCol w="1179576"/>
                    <a:gridCol w="1179576"/>
                    <a:gridCol w="1179576"/>
                    <a:gridCol w="117957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55.2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31_1#dd6e9eb7c?vaa=1&amp;vcp=1&amp;vis=1&amp;pid=26c6f0f9a&amp;color=0,0,0&amp;mp=1&amp;vtp=1&amp;vaab=1&amp;bt=1&amp;bbb=1"/>
              <p:cNvSpPr/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，氯化铵的溶解度为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氯化铵加入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，充分搅拌后所得溶液为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填“饱和”或“不饱和”）溶液。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硝酸钾加入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水中，充分溶解后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，所得溶液的质量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31_1#dd6e9eb7c?vaa=1&amp;vcp=1&amp;vis=1&amp;pid=26c6f0f9a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439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585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_1#dd6e9eb7c.blank?vaa=1&amp;vcp=1&amp;vis=1&amp;pid=26c6f0f9a&amp;color=0,0,0&amp;mp=1&amp;vpa=11&amp;vtp=1&amp;vaab=1&amp;bbb=1"/>
          <p:cNvSpPr/>
          <p:nvPr/>
        </p:nvSpPr>
        <p:spPr>
          <a:xfrm>
            <a:off x="5217065" y="1853914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33.3</a:t>
            </a:r>
            <a:endParaRPr lang="en-US" altLang="zh-CN" sz="2800" dirty="0"/>
          </a:p>
        </p:txBody>
      </p:sp>
      <p:sp>
        <p:nvSpPr>
          <p:cNvPr id="5" name="QB_9_AN.2_1#dd6e9eb7c.blank?vaa=1&amp;vcp=1&amp;vis=1&amp;pid=26c6f0f9a&amp;color=0,0,0&amp;vpa=12&amp;vtp=1&amp;vaab=1&amp;bbb=1&amp;hb=1"/>
          <p:cNvSpPr/>
          <p:nvPr/>
        </p:nvSpPr>
        <p:spPr>
          <a:xfrm>
            <a:off x="539496" y="250161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不饱和</a:t>
            </a:r>
            <a:endParaRPr lang="en-US" altLang="zh-CN" sz="2800" dirty="0"/>
          </a:p>
        </p:txBody>
      </p:sp>
      <p:sp>
        <p:nvSpPr>
          <p:cNvPr id="7" name="QB_9_AN.36_1#dd6e9eb7c.blank?vaa=1&amp;vcp=1&amp;vis=1&amp;pid=26c6f0f9a&amp;color=0,0,0&amp;vpa=13&amp;vtp=1&amp;vaab=1&amp;bbb=1"/>
          <p:cNvSpPr/>
          <p:nvPr/>
        </p:nvSpPr>
        <p:spPr>
          <a:xfrm>
            <a:off x="905415" y="4423759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37_1#386048b05?vaa=1&amp;vcp=1&amp;vis=1&amp;pid=26c6f0f9a&amp;color=0,0,0&amp;mp=1&amp;vtp=1&amp;vaab=1&amp;bt=1&amp;bbb=1&amp;hb=1"/>
              <p:cNvSpPr/>
              <p:nvPr/>
            </p:nvSpPr>
            <p:spPr>
              <a:xfrm>
                <a:off x="539496" y="189557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质量相同的氯化铵饱和溶液和硝酸钾饱和溶液分别降温至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，析出晶体的质量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：氯化铵溶液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填“大于”“等于”或“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硝酸钾溶液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37_1#386048b05?vaa=1&amp;vcp=1&amp;vis=1&amp;pid=26c6f0f9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557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2986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_1#386048b05.blank?vaa=1&amp;vcp=1&amp;vis=1&amp;pid=26c6f0f9a&amp;color=0,0,0&amp;mp=1&amp;vpa=14&amp;vtp=1&amp;vaab=1&amp;bbb=1"/>
          <p:cNvSpPr/>
          <p:nvPr/>
        </p:nvSpPr>
        <p:spPr>
          <a:xfrm>
            <a:off x="6321965" y="251279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39_1#2c7f4c386?vaa=1&amp;vcp=1&amp;vis=1&amp;pid=26c6f0f9a&amp;color=0,0,0&amp;vtp=1&amp;vaab=1&amp;bbb=1&amp;hb=1"/>
              <p:cNvSpPr/>
              <p:nvPr/>
            </p:nvSpPr>
            <p:spPr>
              <a:xfrm>
                <a:off x="539496" y="375535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⑤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时，向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的硝酸钾溶液中加入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，完全溶解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，所得溶液中溶质的质量分数为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9_BD.39_1#2c7f4c386?vaa=1&amp;vcp=1&amp;vis=1&amp;pid=26c6f0f9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5358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N.40_1#2c7f4c386.blank?vaa=1&amp;vcp=1&amp;vis=1&amp;pid=26c6f0f9a&amp;color=0,0,0&amp;vpa=15&amp;vtp=1&amp;vaab=1&amp;bbb=1"/>
              <p:cNvSpPr/>
              <p:nvPr/>
            </p:nvSpPr>
            <p:spPr>
              <a:xfrm>
                <a:off x="8005507" y="4475511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9_AN.40_1#2c7f4c386.blank?vaa=1&amp;vcp=1&amp;vis=1&amp;pid=26c6f0f9a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5507" y="4475511"/>
                <a:ext cx="8905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8" r="43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7c1b6cb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77c1b6cb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77c1b6cb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a6c3499?vcp=1&amp;pid=e3baa128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溶解度曲线与数据表的综合应用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41_1#3cdc32ae5?vaa=1&amp;vcp=1&amp;vis=1&amp;pid=41a6c3499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（2024·江苏镇江·中考）下表为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的溶解度表，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它们的溶解度曲线如图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41_1#3cdc32ae5?vaa=1&amp;vcp=1&amp;vis=1&amp;pid=41a6c349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QC_6_BD.41_2#3cdc32ae5?colgroup=8,3,3,3,3,3,3&amp;vaa=1&amp;vcp=1&amp;vis=1&amp;pid=41a6c349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45952" cy="1713357"/>
            </p:xfrm>
            <a:graphic>
              <a:graphicData uri="http://schemas.openxmlformats.org/drawingml/2006/table">
                <a:tbl>
                  <a:tblPr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19.5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48.8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47.5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QC_6_BD.41_2#3cdc32ae5?colgroup=8,3,3,3,3,3,3&amp;vaa=1&amp;vcp=1&amp;vis=1&amp;pid=41a6c349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45952" cy="1713357"/>
            </p:xfrm>
            <a:graphic>
              <a:graphicData uri="http://schemas.openxmlformats.org/drawingml/2006/table">
                <a:tbl>
                  <a:tblPr/>
                  <a:tblGrid>
                    <a:gridCol w="1371600"/>
                    <a:gridCol w="1773936"/>
                    <a:gridCol w="1316736"/>
                    <a:gridCol w="1316736"/>
                    <a:gridCol w="1316736"/>
                    <a:gridCol w="1316736"/>
                    <a:gridCol w="1316736"/>
                    <a:gridCol w="131673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19.5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48.8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47.5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43_1#3cdc32ae5?iti=8&amp;htil=8&amp;vaa=1&amp;vcp=1&amp;vis=1&amp;pid=41a6c34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1303" y="1233646"/>
            <a:ext cx="349300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3_2#3cdc32ae5?iti=8&amp;htil=8&amp;vaa=1&amp;vcp=1&amp;vis=1&amp;pid=41a6c3499&amp;color=0,0,0&amp;vtp=1&amp;vaab=1&amp;bbb=1"/>
          <p:cNvSpPr/>
          <p:nvPr/>
        </p:nvSpPr>
        <p:spPr>
          <a:xfrm>
            <a:off x="9540626" y="368322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3_3#3cdc32ae5.choices?htil=8&amp;vaa=1&amp;vcp=1&amp;vis=1&amp;pid=41a6c3499&amp;color=0,0,0&amp;vtp=1&amp;vaab=1&amp;bt=1&amp;bbb=1&amp;hb=1"/>
              <p:cNvSpPr/>
              <p:nvPr/>
            </p:nvSpPr>
            <p:spPr>
              <a:xfrm>
                <a:off x="539496" y="1206214"/>
                <a:ext cx="747979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A.甲表示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应介于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.甲、乙的饱和溶液从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质量分数变化为甲溶液变大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、乙溶液变小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.等质量的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，要使两溶液再次达到饱和状态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43_3#3cdc32ae5.choices?htil=8&amp;vaa=1&amp;vcp=1&amp;vis=1&amp;pid=41a6c349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6214"/>
                <a:ext cx="747979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477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3cdc32ae5?iti=9&amp;htil=9&amp;vaa=1&amp;vcp=1&amp;vis=1&amp;pid=41a6c349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4783" y="920496"/>
            <a:ext cx="3300984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3cdc32ae5?iti=9&amp;htil=9&amp;vaa=1&amp;vcp=1&amp;vis=1&amp;pid=41a6c3499&amp;color=0,0,0&amp;vtp=1&amp;vaab=1&amp;bbb=1"/>
          <p:cNvSpPr/>
          <p:nvPr/>
        </p:nvSpPr>
        <p:spPr>
          <a:xfrm>
            <a:off x="9608094" y="324205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AS.1_1#3cdc32ae5?htil=9&amp;vaa=1&amp;vcp=1&amp;vis=1&amp;pid=41a6c3499&amp;color=0,0,0&amp;vtp=1&amp;vaab=1&amp;bt=1&amp;bbb=1&amp;hb=1&amp;hs=1"/>
              <p:cNvSpPr/>
              <p:nvPr/>
            </p:nvSpPr>
            <p:spPr>
              <a:xfrm>
                <a:off x="539496" y="902208"/>
                <a:ext cx="76718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由两物质的溶解度表可知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，氯化钠的溶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解度受温度的影响不大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，硫酸钠的溶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解度随着温度的升高而增大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，当温度高于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硫酸钠的溶解度随着温度的升高而减小，则曲线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甲表示硫酸钠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时氯化钠的溶解度大于硫酸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AS.1_1#3cdc32ae5?htil=9&amp;vaa=1&amp;vcp=1&amp;vis=1&amp;pid=41a6c349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2208"/>
                <a:ext cx="76718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2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3cdc32ae5?htil=9&amp;vaa=1&amp;vcp=1&amp;vis=1&amp;pid=41a6c3499&amp;color=0,0,0&amp;vtp=1&amp;vaab=1&amp;bt=1&amp;bbb=1&amp;hb=1&amp;hs=1"/>
              <p:cNvSpPr/>
              <p:nvPr/>
            </p:nvSpPr>
            <p:spPr>
              <a:xfrm>
                <a:off x="539496" y="4035552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时氯化钠的溶解度小于硫酸钠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，故氯化钠和硫酸钠的溶解度相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等的温度范围为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应介于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降温到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，甲的溶解度增大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，但溶液的组成没有发生改变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，溶质的质量分数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3cdc32ae5?htil=9&amp;vaa=1&amp;vcp=1&amp;vis=1&amp;pid=41a6c349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35552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7" r="-830" b="-32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3cdc32ae5?htil=9&amp;vaa=1&amp;vcp=1&amp;vis=1&amp;pid=41a6c3499&amp;color=0,0,0&amp;vtp=1&amp;vaab=1&amp;bt=1&amp;bbb=1&amp;hb=1&amp;hs=1&amp;htil=1"/>
              <p:cNvSpPr/>
              <p:nvPr/>
            </p:nvSpPr>
            <p:spPr>
              <a:xfrm>
                <a:off x="539496" y="941768"/>
                <a:ext cx="7663688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；乙的溶解度减小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，有晶体析出，溶质质量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溶剂质量不变，则溶质的质量分数减小。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时氯化钠和硫酸钠的溶解度相等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酸钠的溶解度大于氯化钠的溶解度，等质量的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两溶液再次达到饱和状态，需加入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3cdc32ae5?htil=9&amp;vaa=1&amp;vcp=1&amp;vis=1&amp;pid=41a6c3499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1768"/>
                <a:ext cx="7663688" cy="4439857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3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_1#3cdc32ae5?vaa=1&amp;vcp=1&amp;vis=1&amp;pid=41a6c3499&amp;color=0,0,0&amp;vtp=1&amp;vaab=1&amp;bbb=1&amp;htil=1&amp;hs=1"/>
          <p:cNvSpPr/>
          <p:nvPr/>
        </p:nvSpPr>
        <p:spPr>
          <a:xfrm>
            <a:off x="539995" y="534924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AS.1_1#3cdc32ae5?iti=39&amp;htil=9&amp;vaa=1&amp;vcp=1&amp;vis=1&amp;pid=41a6c349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277" y="1082312"/>
            <a:ext cx="3300984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S.1_1#3cdc32ae5?iti=39&amp;htil=9&amp;vaa=1&amp;vcp=1&amp;vis=1&amp;pid=41a6c3499&amp;color=0,0,0&amp;vtp=1&amp;vaab=1&amp;bbb=1"/>
          <p:cNvSpPr/>
          <p:nvPr/>
        </p:nvSpPr>
        <p:spPr>
          <a:xfrm>
            <a:off x="9613588" y="340387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25bdfd3?vcp=1&amp;pid=41a6c349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46_1#b6e3206b3?sp=1&amp;vaa=1&amp;vcp=1&amp;vis=1&amp;pid=f825bdfd3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（2024·广西灵山·模拟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）下表是碳酸钠和氯化钠在不同温度时的溶解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。请回答下列问题。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O_7_BD.46_2#b6e3206b3?colgroup=9,3,3,3,3,3&amp;vaa=1&amp;vcp=1&amp;vis=1&amp;pid=f825bdfd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48.8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O_7_BD.46_2#b6e3206b3?colgroup=9,3,3,3,3,3&amp;vaa=1&amp;vcp=1&amp;vis=1&amp;pid=f825bdfd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1554480"/>
                    <a:gridCol w="1965960"/>
                    <a:gridCol w="1508760"/>
                    <a:gridCol w="1508760"/>
                    <a:gridCol w="1508760"/>
                    <a:gridCol w="1508760"/>
                    <a:gridCol w="1508760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48.8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47_1#4cb9d7888?iti=10&amp;htil=10&amp;vaa=1&amp;vcp=1&amp;vis=1&amp;pid=b6e3206b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3607" y="1833848"/>
            <a:ext cx="3374136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47_2#4cb9d7888?iti=10&amp;htil=10&amp;vaa=1&amp;vcp=1&amp;vis=1&amp;pid=b6e3206b3&amp;color=0,0,0&amp;vtp=1&amp;vaab=1&amp;bbb=1"/>
          <p:cNvSpPr/>
          <p:nvPr/>
        </p:nvSpPr>
        <p:spPr>
          <a:xfrm>
            <a:off x="9633494" y="447316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7_3#4cb9d7888?htil=10&amp;vaa=1&amp;vcp=1&amp;vis=1&amp;pid=b6e3206b3&amp;color=0,0,0&amp;vtp=1&amp;vaab=1&amp;bt=1&amp;bbb=1&amp;hb=1"/>
              <p:cNvSpPr/>
              <p:nvPr/>
            </p:nvSpPr>
            <p:spPr>
              <a:xfrm>
                <a:off x="539496" y="1806416"/>
                <a:ext cx="760780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填“饱和”或“不饱和”）溶液。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47_3#4cb9d7888?htil=10&amp;vaa=1&amp;vcp=1&amp;vis=1&amp;pid=b6e3206b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6416"/>
                <a:ext cx="7607808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-1199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4cb9d7888.blank?vaa=1&amp;vcp=1&amp;vis=1&amp;pid=b6e3206b3&amp;color=0,0,0&amp;vpa=17&amp;vtp=1&amp;vaab=1&amp;bbb=1"/>
          <p:cNvSpPr/>
          <p:nvPr/>
        </p:nvSpPr>
        <p:spPr>
          <a:xfrm>
            <a:off x="549815" y="240268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饱和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49_1#9a61e7879?htil=10&amp;vaa=1&amp;vcp=1&amp;vis=1&amp;pid=b6e3206b3&amp;color=0,0,0&amp;vtp=1&amp;vaab=1&amp;bbb=1&amp;hb=1"/>
          <p:cNvSpPr/>
          <p:nvPr/>
        </p:nvSpPr>
        <p:spPr>
          <a:xfrm>
            <a:off x="539496" y="3085877"/>
            <a:ext cx="7607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分析表中数据，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溶解度受温度影响较大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2_1#9a61e7879.blank?vaa=1&amp;vcp=1&amp;vis=1&amp;pid=b6e3206b3&amp;color=0,0,0&amp;vpa=18&amp;vtp=1&amp;vaab=1&amp;bbb=1"/>
              <p:cNvSpPr/>
              <p:nvPr/>
            </p:nvSpPr>
            <p:spPr>
              <a:xfrm>
                <a:off x="3877215" y="3177127"/>
                <a:ext cx="3576511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碳酸钠（或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N.2_1#9a61e7879.blank?vaa=1&amp;vcp=1&amp;vis=1&amp;pid=b6e3206b3&amp;color=0,0,0&amp;vpa=1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7215" y="3177127"/>
                <a:ext cx="3576511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15" t="-54" r="3" b="-5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51_1#6881ab92f?sp=1&amp;vaa=1&amp;vcp=1&amp;vis=1&amp;pid=b6e3206b3&amp;color=0,0,0&amp;vtp=1&amp;vaab=1&amp;bt=1&amp;bbb=1&amp;hb=1"/>
          <p:cNvSpPr/>
          <p:nvPr/>
        </p:nvSpPr>
        <p:spPr>
          <a:xfrm>
            <a:off x="539496" y="12575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（3）我国著名化学家侯德榜先生创立了“侯氏制碱法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”，促进了世界制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碱技术的发展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。碳酸钠和氯化铵两种物质的溶解度曲线如图5所示。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BD.52_1#e07bc1d7c?vaa=1&amp;vcp=1&amp;vis=1&amp;pid=6881ab92f&amp;color=0,0,0&amp;vtp=1&amp;vaab=1&amp;bbb=1"/>
              <p:cNvSpPr/>
              <p:nvPr/>
            </p:nvSpPr>
            <p:spPr>
              <a:xfrm>
                <a:off x="539496" y="2467451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时，将质量相同的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饱和溶液均降温至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，所得溶液的质量较大的是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时，取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溶液稀释成溶质质量分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，需加水的质量为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9_BD.52_1#e07bc1d7c?vaa=1&amp;vcp=1&amp;vis=1&amp;pid=6881ab92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67451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328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9_AN.1_1#e07bc1d7c.blank?vaa=1&amp;vcp=1&amp;vis=1&amp;pid=6881ab92f&amp;color=0,0,0&amp;vpa=19&amp;vtp=1&amp;vaab=1&amp;bbb=1"/>
          <p:cNvSpPr/>
          <p:nvPr/>
        </p:nvSpPr>
        <p:spPr>
          <a:xfrm>
            <a:off x="5270659" y="243697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2_1#e07bc1d7c.blank?vaa=1&amp;vcp=1&amp;vis=1&amp;pid=6881ab92f&amp;color=0,0,0&amp;vpa=20&amp;vtp=1&amp;vaab=1&amp;bbb=1"/>
              <p:cNvSpPr/>
              <p:nvPr/>
            </p:nvSpPr>
            <p:spPr>
              <a:xfrm>
                <a:off x="5483510" y="3855053"/>
                <a:ext cx="476294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氯化铵溶液（或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9_AN.2_1#e07bc1d7c.blank?vaa=1&amp;vcp=1&amp;vis=1&amp;pid=6881ab92f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510" y="3855053"/>
                <a:ext cx="4762945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6" t="-147" r="2" b="-4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9_AN.57_1#e07bc1d7c.blank?vaa=1&amp;vcp=1&amp;vis=1&amp;pid=6881ab92f&amp;color=0,0,0&amp;vpa=21&amp;vtp=1&amp;vaab=1&amp;bbb=1"/>
          <p:cNvSpPr/>
          <p:nvPr/>
        </p:nvSpPr>
        <p:spPr>
          <a:xfrm>
            <a:off x="5882227" y="500681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8_1#d52551db6?iti=11&amp;htil=11&amp;vaa=1&amp;vcp=1&amp;vis=1&amp;pid=f825bdf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608" y="1948148"/>
            <a:ext cx="334670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8_2#d52551db6?iti=11&amp;htil=11&amp;vaa=1&amp;vcp=1&amp;vis=1&amp;pid=f825bdfd3&amp;color=0,0,0&amp;vtp=1&amp;vaab=1&amp;bbb=1"/>
          <p:cNvSpPr/>
          <p:nvPr/>
        </p:nvSpPr>
        <p:spPr>
          <a:xfrm>
            <a:off x="9659779" y="434971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4" name="QO_7_BD.58_3#d52551db6?htil=11&amp;vaa=1&amp;vcp=1&amp;vis=1&amp;pid=f825bdfd3&amp;color=0,0,0&amp;vtp=1&amp;vaab=1&amp;bt=1&amp;bbb=1&amp;hb=1"/>
          <p:cNvSpPr/>
          <p:nvPr/>
        </p:nvSpPr>
        <p:spPr>
          <a:xfrm>
            <a:off x="539496" y="1929860"/>
            <a:ext cx="763524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海洋蕴藏着丰富的资源，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人类应合理开发利用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59_1#350dc9c27?htil=11&amp;vaa=1&amp;vcp=1&amp;vis=1&amp;pid=d52551db6&amp;color=0,0,0&amp;vtp=1&amp;vaab=1&amp;bbb=1&amp;hb=1"/>
              <p:cNvSpPr/>
              <p:nvPr/>
            </p:nvSpPr>
            <p:spPr>
              <a:xfrm>
                <a:off x="539496" y="3139789"/>
                <a:ext cx="763524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（1）海水中含钠总量约为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，这里的“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指的是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填“元素”或“原子”）。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59_1#350dc9c27?htil=11&amp;vaa=1&amp;vcp=1&amp;vis=1&amp;pid=d52551db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9789"/>
                <a:ext cx="763524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29" r="-3388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350dc9c27.blank?vaa=1&amp;vcp=1&amp;vis=1&amp;pid=d52551db6&amp;color=0,0,0&amp;vpa=22&amp;vtp=1&amp;vaab=1&amp;bbb=1"/>
          <p:cNvSpPr/>
          <p:nvPr/>
        </p:nvSpPr>
        <p:spPr>
          <a:xfrm>
            <a:off x="1616614" y="37360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61_1#6984bc3cb?iti=12&amp;htil=12&amp;vaa=1&amp;vcp=1&amp;vis=1&amp;pid=d52551db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7073" y="1089977"/>
            <a:ext cx="2657053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61_2#6984bc3cb?iti=12&amp;htil=12&amp;vaa=1&amp;vcp=1&amp;vis=1&amp;pid=d52551db6&amp;color=0,0,0&amp;vtp=1&amp;vaab=1&amp;bbb=1"/>
          <p:cNvSpPr/>
          <p:nvPr/>
        </p:nvSpPr>
        <p:spPr>
          <a:xfrm>
            <a:off x="9598419" y="303872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61_3#6984bc3cb?htil=12&amp;sp=1&amp;vaa=1&amp;vcp=1&amp;vis=1&amp;pid=d52551db6&amp;color=0,0,0&amp;vtp=1&amp;vaab=1&amp;bt=1&amp;bbb=1&amp;hb=1&amp;hs=1"/>
              <p:cNvSpPr/>
              <p:nvPr/>
            </p:nvSpPr>
            <p:spPr>
              <a:xfrm>
                <a:off x="539496" y="1102677"/>
                <a:ext cx="79187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（2）海水中还含有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等物质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，它们在不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同温度时的溶解度如下表所示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6是对应的溶解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度曲线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61_3#6984bc3cb?htil=12&amp;sp=1&amp;vaa=1&amp;vcp=1&amp;vis=1&amp;pid=d52551db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2677"/>
                <a:ext cx="791870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O_8_BD.61_4#6984bc3cb?colgroup=8,3,3,3,3,3,3&amp;vaa=1&amp;vcp=1&amp;vis=1&amp;pid=d52551db6&amp;color=0,0,0&amp;vtp=1&amp;vaab=1&amp;bbb=1&amp;hb=1&amp;hs=1"/>
              <p:cNvGraphicFramePr>
                <a:graphicFrameLocks noGrp="1"/>
              </p:cNvGraphicFramePr>
              <p:nvPr/>
            </p:nvGraphicFramePr>
            <p:xfrm>
              <a:off x="539496" y="4054665"/>
              <a:ext cx="11045952" cy="1713357"/>
            </p:xfrm>
            <a:graphic>
              <a:graphicData uri="http://schemas.openxmlformats.org/drawingml/2006/table">
                <a:tbl>
                  <a:tblPr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54.6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O_8_BD.61_4#6984bc3cb?colgroup=8,3,3,3,3,3,3&amp;vaa=1&amp;vcp=1&amp;vis=1&amp;pid=d52551db6&amp;color=0,0,0&amp;vtp=1&amp;vaab=1&amp;bbb=1&amp;hb=1&amp;hs=1"/>
              <p:cNvGraphicFramePr>
                <a:graphicFrameLocks noGrp="1"/>
              </p:cNvGraphicFramePr>
              <p:nvPr/>
            </p:nvGraphicFramePr>
            <p:xfrm>
              <a:off x="539496" y="4054665"/>
              <a:ext cx="11045952" cy="1713357"/>
            </p:xfrm>
            <a:graphic>
              <a:graphicData uri="http://schemas.openxmlformats.org/drawingml/2006/table">
                <a:tbl>
                  <a:tblPr/>
                  <a:tblGrid>
                    <a:gridCol w="1371600"/>
                    <a:gridCol w="1773936"/>
                    <a:gridCol w="1316736"/>
                    <a:gridCol w="1316736"/>
                    <a:gridCol w="1316736"/>
                    <a:gridCol w="1316736"/>
                    <a:gridCol w="1316736"/>
                    <a:gridCol w="131673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54.6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2_1#eb7793c13?vaa=1&amp;vcp=1&amp;vis=1&amp;pid=6984bc3cb&amp;color=0,0,0&amp;vtp=1&amp;vaab=1&amp;bt=1&amp;bbb=1&amp;htil=1&amp;hb=1&amp;hs=1"/>
              <p:cNvSpPr/>
              <p:nvPr/>
            </p:nvSpPr>
            <p:spPr>
              <a:xfrm>
                <a:off x="539496" y="776128"/>
                <a:ext cx="7910576" cy="117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6中曲线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填“甲”或“乙”）为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曲线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2_1#eb7793c13?vaa=1&amp;vcp=1&amp;vis=1&amp;pid=6984bc3cb&amp;color=0,0,0&amp;vtp=1&amp;vaab=1&amp;bt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6128"/>
                <a:ext cx="7910576" cy="1179132"/>
              </a:xfrm>
              <a:prstGeom prst="rect">
                <a:avLst/>
              </a:prstGeom>
              <a:blipFill rotWithShape="1">
                <a:blip r:embed="rId3"/>
                <a:stretch>
                  <a:fillRect l="-5" t="-13" r="2" b="-55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_1#eb7793c13.blank?vaa=1&amp;vcp=1&amp;vis=1&amp;pid=6984bc3cb&amp;color=0,0,0&amp;vpa=23&amp;vtp=1&amp;vaab=1"/>
          <p:cNvSpPr/>
          <p:nvPr/>
        </p:nvSpPr>
        <p:spPr>
          <a:xfrm>
            <a:off x="2505614" y="750029"/>
            <a:ext cx="6143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64_1#773433efd?vaa=1&amp;vcp=1&amp;vis=1&amp;pid=6984bc3cb&amp;color=0,0,0&amp;vtp=1&amp;vaab=1&amp;bbb=1&amp;hb=1&amp;htil=1&amp;hs=1"/>
              <p:cNvSpPr/>
              <p:nvPr/>
            </p:nvSpPr>
            <p:spPr>
              <a:xfrm>
                <a:off x="539496" y="1958244"/>
                <a:ext cx="7910576" cy="117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64_1#773433efd?vaa=1&amp;vcp=1&amp;vis=1&amp;pid=6984bc3cb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58244"/>
                <a:ext cx="7910576" cy="1179132"/>
              </a:xfrm>
              <a:prstGeom prst="rect">
                <a:avLst/>
              </a:prstGeom>
              <a:blipFill rotWithShape="1">
                <a:blip r:embed="rId4"/>
                <a:stretch>
                  <a:fillRect l="-5" t="-46" r="2" b="-5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2_1#773433efd.blank?vaa=1&amp;vcp=1&amp;vis=1&amp;pid=6984bc3cb&amp;color=0,0,0&amp;vpa=24&amp;vtp=1&amp;vaab=1&amp;bbb=1"/>
          <p:cNvSpPr/>
          <p:nvPr/>
        </p:nvSpPr>
        <p:spPr>
          <a:xfrm>
            <a:off x="6990303" y="1932145"/>
            <a:ext cx="9699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66_1#b93f6c50f?vaa=1&amp;vcp=1&amp;vis=1&amp;pid=6984bc3cb&amp;color=0,0,0&amp;vtp=1&amp;vaab=1&amp;bbb=1&amp;hb=1&amp;htil=1"/>
              <p:cNvSpPr/>
              <p:nvPr/>
            </p:nvSpPr>
            <p:spPr>
              <a:xfrm>
                <a:off x="539496" y="3139344"/>
                <a:ext cx="7910576" cy="1814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时将等质量的甲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、乙两物质的饱和溶液降温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，析出晶体质量相等。判断上述说法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填“正确”或“错误”）。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66_1#b93f6c50f?vaa=1&amp;vcp=1&amp;vis=1&amp;pid=6984bc3cb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9344"/>
                <a:ext cx="7910576" cy="1814132"/>
              </a:xfrm>
              <a:prstGeom prst="rect">
                <a:avLst/>
              </a:prstGeom>
              <a:blipFill rotWithShape="1">
                <a:blip r:embed="rId5"/>
                <a:stretch>
                  <a:fillRect l="-5" t="-30" r="-1002" b="-3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9_AN.3_1#b93f6c50f.blank?vaa=1&amp;vcp=1&amp;vis=1&amp;pid=6984bc3cb&amp;color=0,0,0&amp;vpa=25&amp;vtp=1&amp;vaab=1&amp;bbb=1"/>
          <p:cNvSpPr/>
          <p:nvPr/>
        </p:nvSpPr>
        <p:spPr>
          <a:xfrm>
            <a:off x="7286911" y="3748247"/>
            <a:ext cx="9699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BD.68_1#0bc1e2a2d?vaa=1&amp;vcp=1&amp;vis=1&amp;pid=6984bc3cb&amp;color=0,0,0&amp;vtp=1&amp;vaab=1&amp;bbb=1&amp;hb=1&amp;htil=1&amp;hs=1"/>
              <p:cNvSpPr/>
              <p:nvPr/>
            </p:nvSpPr>
            <p:spPr>
              <a:xfrm>
                <a:off x="539995" y="4942744"/>
                <a:ext cx="11112011" cy="117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④现有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，逐渐降温经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，其溶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质质量分数的变化趋势为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9_BD.68_1#0bc1e2a2d?vaa=1&amp;vcp=1&amp;vis=1&amp;pid=6984bc3cb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942744"/>
                <a:ext cx="11112011" cy="1179132"/>
              </a:xfrm>
              <a:prstGeom prst="rect">
                <a:avLst/>
              </a:prstGeom>
              <a:blipFill rotWithShape="1">
                <a:blip r:embed="rId6"/>
                <a:stretch>
                  <a:fillRect l="-2" t="-46" r="4" b="-5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9_AN.69_1#0bc1e2a2d.blank?vaa=1&amp;vcp=1&amp;vis=1&amp;pid=6984bc3cb&amp;color=0,0,0&amp;vpa=26&amp;vtp=1&amp;vaab=1&amp;bbb=1"/>
          <p:cNvSpPr/>
          <p:nvPr/>
        </p:nvSpPr>
        <p:spPr>
          <a:xfrm>
            <a:off x="4461913" y="5529549"/>
            <a:ext cx="23923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先不变后变小</a:t>
            </a:r>
            <a:endParaRPr lang="en-US" altLang="zh-CN" sz="2800" dirty="0"/>
          </a:p>
        </p:txBody>
      </p:sp>
      <p:pic>
        <p:nvPicPr>
          <p:cNvPr id="10" name="QO_8_BD.61_1#6984bc3cb?iti=40&amp;htil=12&amp;vaa=1&amp;vcp=1&amp;vis=1&amp;pid=d52551db6&amp;color=0,0,0&amp;tib=255,255,255&amp;vtp=1&amp;vaab=1&amp;hs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7128" y="913289"/>
            <a:ext cx="305409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O_8_BD.61_2#6984bc3cb?iti=40&amp;htil=12&amp;vaa=1&amp;vcp=1&amp;vis=1&amp;pid=d52551db6&amp;color=0,0,0&amp;vtp=1&amp;vaab=1&amp;bbb=1"/>
          <p:cNvSpPr/>
          <p:nvPr/>
        </p:nvSpPr>
        <p:spPr>
          <a:xfrm>
            <a:off x="9696996" y="3134265"/>
            <a:ext cx="614362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3baa1282.fixed?vcp=1&amp;pid=bfc4b977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微专题5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溶解度曲线及应用</a:t>
            </a:r>
            <a:endParaRPr lang="en-US" altLang="zh-CN" sz="4000" dirty="0"/>
          </a:p>
        </p:txBody>
      </p:sp>
      <p:sp>
        <p:nvSpPr>
          <p:cNvPr id="3" name="C_4_BD#e3baa1282.fixed?vcp=1&amp;pid=bfc4b977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98ed561?vcp=1&amp;pid=e3baa128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溶解度曲线与实物图的综合应用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70_1#f716e703f?vaa=1&amp;vcp=1&amp;vis=1&amp;pid=dd98ed561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（2024·河北·中考）下表是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在不同温度时的溶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，小明用其中一种物质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进行了图7所示的实验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（水的蒸发忽略不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下列分析错误的是(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70_1#f716e703f?vaa=1&amp;vcp=1&amp;vis=1&amp;pid=dd98ed56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299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6_BD.70_2#f716e703f?iti=13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840" y="3242101"/>
            <a:ext cx="560527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70_3#f716e703f?iti=13&amp;vaa=1&amp;vcp=1&amp;vis=1&amp;pid=dd98ed561&amp;color=0,0,0&amp;vtp=1&amp;vaab=1&amp;bbb=1"/>
          <p:cNvSpPr/>
          <p:nvPr/>
        </p:nvSpPr>
        <p:spPr>
          <a:xfrm>
            <a:off x="5787295" y="512474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C_6_BD.72_1#f716e703f?colgroup=12,5,5,5&amp;vaa=1&amp;vcp=1&amp;vis=1&amp;pid=dd98ed561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930434"/>
              <a:ext cx="11055096" cy="17133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C_6_BD.72_1#f716e703f?colgroup=12,5,5,5&amp;vaa=1&amp;vcp=1&amp;vis=1&amp;pid=dd98ed561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930434"/>
              <a:ext cx="11055096" cy="1713357"/>
            </p:xfrm>
            <a:graphic>
              <a:graphicData uri="http://schemas.openxmlformats.org/drawingml/2006/table">
                <a:tbl>
                  <a:tblPr/>
                  <a:tblGrid>
                    <a:gridCol w="2075688"/>
                    <a:gridCol w="2752344"/>
                    <a:gridCol w="2075688"/>
                    <a:gridCol w="2075688"/>
                    <a:gridCol w="2075688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63.9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C_6_BD.72_2#f716e703f?iti=14&amp;htil=13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16" y="2772950"/>
            <a:ext cx="555955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72_3#f716e703f?iti=14&amp;htil=13&amp;vaa=1&amp;vcp=1&amp;vis=1&amp;pid=dd98ed561&amp;color=0,0,0&amp;vtp=1&amp;vaab=1&amp;bbb=1"/>
          <p:cNvSpPr/>
          <p:nvPr/>
        </p:nvSpPr>
        <p:spPr>
          <a:xfrm>
            <a:off x="8544211" y="465559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72_4#f716e703f.choices?htil=13&amp;vaa=1&amp;vcp=1&amp;vis=1&amp;pid=dd98ed561&amp;color=0,0,0&amp;vtp=1&amp;vaab=1&amp;bbb=1&amp;hb=1"/>
              <p:cNvSpPr/>
              <p:nvPr/>
            </p:nvSpPr>
            <p:spPr>
              <a:xfrm>
                <a:off x="539496" y="2772950"/>
                <a:ext cx="5413248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.③中溶液为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的不饱和溶液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.④中溶液的质量为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溶液中溶质的质量分数大小：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72_4#f716e703f.choices?htil=13&amp;vaa=1&amp;vcp=1&amp;vis=1&amp;pid=dd98ed56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2950"/>
                <a:ext cx="5413248" cy="3136519"/>
              </a:xfrm>
              <a:prstGeom prst="rect">
                <a:avLst/>
              </a:prstGeom>
              <a:blipFill rotWithShape="1">
                <a:blip r:embed="rId5"/>
                <a:stretch>
                  <a:fillRect l="-7" t="-17" r="5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f716e703f?vaa=1&amp;vcp=1&amp;vis=1&amp;pid=dd98ed561&amp;color=0,0,0&amp;vtp=1&amp;vaab=1&amp;bt=1&amp;bbb=1&amp;hb=1"/>
              <p:cNvSpPr/>
              <p:nvPr/>
            </p:nvSpPr>
            <p:spPr>
              <a:xfrm>
                <a:off x="539496" y="868680"/>
                <a:ext cx="11109960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63.9 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，固体全部溶解，温度恢复至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烧杯中没有固体析出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。将②中溶液平均分成两份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一份升温至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，则③中溶液为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的不饱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。将②中溶液平均分成两份，其中一份溶液中溶质的质量为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，将其降温至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88.0 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即该温度下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水中最多能溶解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④中溶液的质量为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。将②中溶液平均分成两份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，其中一份温度升高至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f716e703f?vaa=1&amp;vcp=1&amp;vis=1&amp;pid=dd98ed56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8680"/>
                <a:ext cx="11109960" cy="5181600"/>
              </a:xfrm>
              <a:prstGeom prst="rect">
                <a:avLst/>
              </a:prstGeom>
              <a:blipFill rotWithShape="1">
                <a:blip r:embed="rId3"/>
                <a:stretch>
                  <a:fillRect l="-3" r="-2740" b="-1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f716e703f?vaa=1&amp;vcp=1&amp;vis=1&amp;pid=dd98ed561&amp;color=0,0,0&amp;vtp=1&amp;vaab=1&amp;bt=1&amp;bbb=1&amp;hb=1"/>
              <p:cNvSpPr/>
              <p:nvPr/>
            </p:nvSpPr>
            <p:spPr>
              <a:xfrm>
                <a:off x="539496" y="88181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，溶液的组成没有发生改变，即溶质质量分数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；另一份降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，有晶体析出，溶液中溶质的质量分数减小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，即溶液中溶质的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f716e703f?vaa=1&amp;vcp=1&amp;vis=1&amp;pid=dd98ed56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1815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24" r="-848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AS.1_1#f716e703f?iti=16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8" y="2867415"/>
            <a:ext cx="5669280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S.1_1#f716e703f?iti=16&amp;vaa=1&amp;vcp=1&amp;vis=1&amp;pid=dd98ed561&amp;color=0,0,0&amp;vtp=1&amp;vaab=1&amp;bbb=1"/>
          <p:cNvSpPr/>
          <p:nvPr/>
        </p:nvSpPr>
        <p:spPr>
          <a:xfrm>
            <a:off x="5791867" y="4768351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5" name="QC_6_AN.1_1#f716e703f?vaa=1&amp;vcp=1&amp;vis=1&amp;pid=dd98ed561&amp;color=0,0,0&amp;vtp=1&amp;vaab=1&amp;bbb=1"/>
          <p:cNvSpPr/>
          <p:nvPr/>
        </p:nvSpPr>
        <p:spPr>
          <a:xfrm>
            <a:off x="539496" y="54091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716e703f?vaa=1&amp;vcp=1&amp;vis=1&amp;pid=dd98ed561&amp;color=0,0,0&amp;vtp=1&amp;vaab=1&amp;bt=1&amp;bbb=1&amp;hb=1&amp;htil=1"/>
          <p:cNvSpPr/>
          <p:nvPr/>
        </p:nvSpPr>
        <p:spPr>
          <a:xfrm>
            <a:off x="539496" y="1169670"/>
            <a:ext cx="5405120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根据溶解度曲线选择结晶方法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时有以下规律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对溶解度曲线呈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缓升型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溶解度随温度的升高而增大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且受温度影响较小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采用蒸发溶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剂法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3" name="QC_6_BD.72_2#f716e703f?iti=41&amp;htil=13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425" y="2893313"/>
            <a:ext cx="555955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72_3#f716e703f?iti=41&amp;htil=13&amp;vaa=1&amp;vcp=1&amp;vis=1&amp;pid=dd98ed561&amp;color=0,0,0&amp;vtp=1&amp;vaab=1&amp;bbb=1"/>
          <p:cNvSpPr/>
          <p:nvPr/>
        </p:nvSpPr>
        <p:spPr>
          <a:xfrm>
            <a:off x="8500020" y="477596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716e703f?vaa=1&amp;vcp=1&amp;vis=1&amp;pid=dd98ed561&amp;color=0,0,0&amp;vtp=1&amp;vaab=1&amp;bt=1&amp;bbb=1&amp;hb=1&amp;htil=1"/>
          <p:cNvSpPr/>
          <p:nvPr/>
        </p:nvSpPr>
        <p:spPr>
          <a:xfrm>
            <a:off x="539496" y="1217644"/>
            <a:ext cx="540512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对溶解度曲线呈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陡升型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溶解度随温度的升高而增大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且受温度影响较大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采用降温结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对溶解度曲线呈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下降型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溶解度随温度的升高而减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采用升温法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BD.72_2#f716e703f?iti=42&amp;htil=13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425" y="3063544"/>
            <a:ext cx="555955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72_3#f716e703f?iti=42&amp;htil=13&amp;vaa=1&amp;vcp=1&amp;vis=1&amp;pid=dd98ed561&amp;color=0,0,0&amp;vtp=1&amp;vaab=1&amp;bbb=1"/>
          <p:cNvSpPr/>
          <p:nvPr/>
        </p:nvSpPr>
        <p:spPr>
          <a:xfrm>
            <a:off x="8500020" y="494619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716e703f?vaa=1&amp;vcp=1&amp;vis=1&amp;pid=dd98ed561&amp;color=0,0,0&amp;mp=1&amp;vtp=1&amp;vaab=1&amp;bt=1&amp;bbb=1&amp;hb=1"/>
          <p:cNvSpPr/>
          <p:nvPr/>
        </p:nvSpPr>
        <p:spPr>
          <a:xfrm>
            <a:off x="539496" y="110563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陡升型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缓升型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的物质混合时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可采用结晶法将其中某个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物质分离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要提纯得到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缓升型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一般采用蒸发结晶法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要提纯得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陡升型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一般采用冷却热饱和溶液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降温结晶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EX.1_1#f716e703f?iti=15&amp;vaa=1&amp;vcp=1&amp;vis=1&amp;pid=dd98ed5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3083274"/>
            <a:ext cx="631850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EX.1_1#f716e703f?iti=15&amp;vaa=1&amp;vcp=1&amp;vis=1&amp;pid=dd98ed561&amp;color=0,0,0&amp;vtp=1&amp;vaab=1&amp;bbb=1"/>
          <p:cNvSpPr/>
          <p:nvPr/>
        </p:nvSpPr>
        <p:spPr>
          <a:xfrm>
            <a:off x="5787295" y="518537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c7935ae?vcp=1&amp;pid=dd98ed56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76_1#754281307?sp=1&amp;vaa=1&amp;vcp=1&amp;vis=1&amp;pid=54c7935ae&amp;color=0,0,0&amp;vtp=1&amp;vaab=1&amp;bbb=1&amp;hb=1"/>
              <p:cNvSpPr/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（2024·广西河池·模拟）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时，将等质量的甲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、乙两种固体物质分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别加入盛有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水的烧杯中，充分搅拌后现象如图8所示，升温到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，现象如图9所示，甲、乙两种固体物质的溶解度曲线如图10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76_1#754281307?sp=1&amp;vaa=1&amp;vcp=1&amp;vis=1&amp;pid=54c7935a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76_3#754281307?iti=17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480" y="3857035"/>
            <a:ext cx="1673352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76_4#754281307?iti=18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896" y="3847891"/>
            <a:ext cx="243230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76_5#754281307?iti=19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3902755"/>
            <a:ext cx="228600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76_6#754281307?iti=17&amp;htil=1&amp;vaa=1&amp;vcp=1&amp;vis=1&amp;pid=54c7935ae&amp;color=0,0,0&amp;vtp=1&amp;vaab=1&amp;bbb=1"/>
          <p:cNvSpPr/>
          <p:nvPr/>
        </p:nvSpPr>
        <p:spPr>
          <a:xfrm>
            <a:off x="2083975" y="56208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9" name="QC_7_BD.76_7#754281307?iti=18&amp;htil=1&amp;vaa=1&amp;vcp=1&amp;vis=1&amp;pid=54c7935ae&amp;color=0,0,0&amp;vtp=1&amp;vaab=1&amp;bbb=1"/>
          <p:cNvSpPr/>
          <p:nvPr/>
        </p:nvSpPr>
        <p:spPr>
          <a:xfrm>
            <a:off x="5791867" y="56208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10" name="QC_7_BD.76_8#754281307?iti=19&amp;htil=1&amp;vaa=1&amp;vcp=1&amp;vis=1&amp;pid=54c7935ae&amp;color=0,0,0&amp;vtp=1&amp;vaab=1&amp;bbb=1"/>
          <p:cNvSpPr/>
          <p:nvPr/>
        </p:nvSpPr>
        <p:spPr>
          <a:xfrm>
            <a:off x="9406287" y="562081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8_1#754281307.choices?vaa=1&amp;vcp=1&amp;vis=1&amp;pid=54c7935ae&amp;color=0,0,0&amp;vtp=1&amp;vaab=1&amp;bt=1&amp;bbb=1"/>
              <p:cNvSpPr/>
              <p:nvPr/>
            </p:nvSpPr>
            <p:spPr>
              <a:xfrm>
                <a:off x="539496" y="5407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A.图8甲溶液的溶质质量分数大于乙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.图9中甲、乙溶液一定都是饱和溶液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.图10中曲线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为甲的溶解度曲线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时甲、乙溶液的溶质质量分数不相等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78_1#754281307.choices?vaa=1&amp;vcp=1&amp;vis=1&amp;pid=54c7935a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0734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7_1#754281307.bracket?vaa=1&amp;vcp=1&amp;vis=1&amp;pid=54c7935ae&amp;color=0,0,0&amp;vpa=28&amp;vtp=1&amp;vaab=1&amp;answeroption=C"/>
          <p:cNvSpPr txBox="1"/>
          <p:nvPr/>
        </p:nvSpPr>
        <p:spPr>
          <a:xfrm>
            <a:off x="412496" y="1902174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  <p:pic>
        <p:nvPicPr>
          <p:cNvPr id="4" name="QC_7_BD.76_3#754281307?iti=17&amp;htil=1&amp;vaa=1&amp;vcp=1&amp;vis=1&amp;pid=54c7935ae&amp;color=0,0,0&amp;tib=255,255,255&amp;vtp=1&amp;vaab=1" descr="preencoded.png">
            <a:extLst>
              <a:ext uri="{FF2B5EF4-FFF2-40B4-BE49-F238E27FC236}">
                <a16:creationId xmlns:a16="http://schemas.microsoft.com/office/drawing/2014/main" id="{DC401E90-7FEE-4B6D-8037-E75E7DF50F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480" y="3857035"/>
            <a:ext cx="1673352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7_BD.76_4#754281307?iti=18&amp;htil=1&amp;vaa=1&amp;vcp=1&amp;vis=1&amp;pid=54c7935ae&amp;color=0,0,0&amp;tib=255,255,255&amp;vtp=1&amp;vaab=1" descr="preencoded.png">
            <a:extLst>
              <a:ext uri="{FF2B5EF4-FFF2-40B4-BE49-F238E27FC236}">
                <a16:creationId xmlns:a16="http://schemas.microsoft.com/office/drawing/2014/main" id="{9CE90BF7-A286-46E5-ADF4-C5C73133BB9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896" y="3847891"/>
            <a:ext cx="243230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76_5#754281307?iti=19&amp;htil=1&amp;vaa=1&amp;vcp=1&amp;vis=1&amp;pid=54c7935ae&amp;color=0,0,0&amp;tib=255,255,255&amp;vtp=1&amp;vaab=1" descr="preencoded.png">
            <a:extLst>
              <a:ext uri="{FF2B5EF4-FFF2-40B4-BE49-F238E27FC236}">
                <a16:creationId xmlns:a16="http://schemas.microsoft.com/office/drawing/2014/main" id="{1FE0902D-6948-40F5-BF39-8565C165BEE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3902755"/>
            <a:ext cx="228600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6_6#754281307?iti=17&amp;htil=1&amp;vaa=1&amp;vcp=1&amp;vis=1&amp;pid=54c7935ae&amp;color=0,0,0&amp;vtp=1&amp;vaab=1&amp;bbb=1">
            <a:extLst>
              <a:ext uri="{FF2B5EF4-FFF2-40B4-BE49-F238E27FC236}">
                <a16:creationId xmlns:a16="http://schemas.microsoft.com/office/drawing/2014/main" id="{D5DE1059-F9E0-4C38-A85F-D2C39E4755E2}"/>
              </a:ext>
            </a:extLst>
          </p:cNvPr>
          <p:cNvSpPr/>
          <p:nvPr/>
        </p:nvSpPr>
        <p:spPr>
          <a:xfrm>
            <a:off x="2083975" y="5620811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8" name="QC_7_BD.76_7#754281307?iti=18&amp;htil=1&amp;vaa=1&amp;vcp=1&amp;vis=1&amp;pid=54c7935ae&amp;color=0,0,0&amp;vtp=1&amp;vaab=1&amp;bbb=1">
            <a:extLst>
              <a:ext uri="{FF2B5EF4-FFF2-40B4-BE49-F238E27FC236}">
                <a16:creationId xmlns:a16="http://schemas.microsoft.com/office/drawing/2014/main" id="{719A873E-C0FE-4843-8AF2-0075C285D63E}"/>
              </a:ext>
            </a:extLst>
          </p:cNvPr>
          <p:cNvSpPr/>
          <p:nvPr/>
        </p:nvSpPr>
        <p:spPr>
          <a:xfrm>
            <a:off x="5791867" y="5620811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9" name="QC_7_BD.76_8#754281307?iti=19&amp;htil=1&amp;vaa=1&amp;vcp=1&amp;vis=1&amp;pid=54c7935ae&amp;color=0,0,0&amp;vtp=1&amp;vaab=1&amp;bbb=1">
            <a:extLst>
              <a:ext uri="{FF2B5EF4-FFF2-40B4-BE49-F238E27FC236}">
                <a16:creationId xmlns:a16="http://schemas.microsoft.com/office/drawing/2014/main" id="{03C0FD40-E238-49C2-9B12-B2E566D7B3CA}"/>
              </a:ext>
            </a:extLst>
          </p:cNvPr>
          <p:cNvSpPr/>
          <p:nvPr/>
        </p:nvSpPr>
        <p:spPr>
          <a:xfrm>
            <a:off x="9406287" y="562081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9_1#6a0319c3e?sp=1&amp;vaa=1&amp;vcp=1&amp;vis=1&amp;pid=54c7935ae&amp;color=0,0,0&amp;vtp=1&amp;vaab=1&amp;bt=1&amp;bbb=1&amp;hb=1"/>
              <p:cNvSpPr/>
              <p:nvPr/>
            </p:nvSpPr>
            <p:spPr>
              <a:xfrm>
                <a:off x="539496" y="154378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（2024·广西桂林·模拟）图11为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两种固体的溶解度曲线，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11、图12分析，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79_1#6a0319c3e?sp=1&amp;vaa=1&amp;vcp=1&amp;vis=1&amp;pid=54c7935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378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79_3#6a0319c3e?iti=20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2877153"/>
            <a:ext cx="2103120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7_BD.79_4#6a0319c3e?iti=21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5776" y="3005169"/>
            <a:ext cx="646480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79_5#6a0319c3e?iti=20&amp;htil=1&amp;vaa=1&amp;vcp=1&amp;vis=1&amp;pid=54c7935ae&amp;color=0,0,0&amp;vtp=1&amp;vaab=1&amp;bbb=1"/>
          <p:cNvSpPr/>
          <p:nvPr/>
        </p:nvSpPr>
        <p:spPr>
          <a:xfrm>
            <a:off x="2353723" y="4741513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p:sp>
        <p:nvSpPr>
          <p:cNvPr id="7" name="QC_7_BD.79_6#6a0319c3e?iti=21&amp;htil=1&amp;vaa=1&amp;vcp=1&amp;vis=1&amp;pid=54c7935ae&amp;color=0,0,0&amp;vtp=1&amp;vaab=1&amp;bbb=1"/>
          <p:cNvSpPr/>
          <p:nvPr/>
        </p:nvSpPr>
        <p:spPr>
          <a:xfrm>
            <a:off x="7902099" y="4732369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290fb36?vcp=1&amp;pid=e3baa1282&amp;color=146,208,80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溶解度曲线的应用</a:t>
            </a:r>
            <a:endParaRPr lang="en-US" altLang="zh-CN" sz="3200" dirty="0"/>
          </a:p>
        </p:txBody>
      </p:sp>
      <p:sp>
        <p:nvSpPr>
          <p:cNvPr id="5" name="QC_6_BD.1_3#c39defcbb?htil=1&amp;vaa=1&amp;vcp=1&amp;vis=1&amp;pid=9f290fb36&amp;color=0,0,0&amp;vtp=1&amp;vaab=1&amp;bbb=1&amp;hb=1"/>
          <p:cNvSpPr/>
          <p:nvPr/>
        </p:nvSpPr>
        <p:spPr>
          <a:xfrm>
            <a:off x="539995" y="126349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、丙三种固体物质的溶解度曲线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。下列说法一定正确的是(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4" name="QC_6_BD.1_1#c39defcbb?iti=1&amp;htil=1&amp;vaa=1&amp;vcp=1&amp;vis=1&amp;pid=9f290fb36&amp;color=0,0,0&amp;tib=255,255,255&amp;vtp=1&amp;vaab=1" descr="preencoded.png">
            <a:extLst>
              <a:ext uri="{FF2B5EF4-FFF2-40B4-BE49-F238E27FC236}">
                <a16:creationId xmlns:a16="http://schemas.microsoft.com/office/drawing/2014/main" id="{02A0B7F2-1023-47F8-88E4-A2696D2EBA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8552" y="2538570"/>
            <a:ext cx="266090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_2#c39defcbb?iti=1&amp;htil=1&amp;vaa=1&amp;vcp=1&amp;vis=1&amp;pid=9f290fb36&amp;color=0,0,0&amp;vtp=1&amp;vaab=1&amp;bbb=1">
            <a:extLst>
              <a:ext uri="{FF2B5EF4-FFF2-40B4-BE49-F238E27FC236}">
                <a16:creationId xmlns:a16="http://schemas.microsoft.com/office/drawing/2014/main" id="{844D7765-5CA8-488F-BE3A-F38FDA8BF0D7}"/>
              </a:ext>
            </a:extLst>
          </p:cNvPr>
          <p:cNvSpPr/>
          <p:nvPr/>
        </p:nvSpPr>
        <p:spPr>
          <a:xfrm>
            <a:off x="10011823" y="5225890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_4#c39defcbb.choices?htil=1&amp;vaa=1&amp;vcp=1&amp;vis=1&amp;pid=9f290fb36&amp;color=0,0,0&amp;vtp=1&amp;vaab=1&amp;bbb=1&amp;hb=1">
                <a:extLst>
                  <a:ext uri="{FF2B5EF4-FFF2-40B4-BE49-F238E27FC236}">
                    <a16:creationId xmlns:a16="http://schemas.microsoft.com/office/drawing/2014/main" id="{060B846C-F287-4A49-9310-88214E3C1E64}"/>
                  </a:ext>
                </a:extLst>
              </p:cNvPr>
              <p:cNvSpPr/>
              <p:nvPr/>
            </p:nvSpPr>
            <p:spPr>
              <a:xfrm>
                <a:off x="622677" y="2577529"/>
                <a:ext cx="8321040" cy="2528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等质量的甲、乙、丙的溶液降温到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出晶体最多的是甲的溶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水中，再降温到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所得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C_6_BD.1_4#c39defcbb.choices?htil=1&amp;vaa=1&amp;vcp=1&amp;vis=1&amp;pid=9f290fb36&amp;color=0,0,0&amp;vtp=1&amp;vaab=1&amp;bbb=1&amp;hb=1">
                <a:extLst>
                  <a:ext uri="{FF2B5EF4-FFF2-40B4-BE49-F238E27FC236}">
                    <a16:creationId xmlns:a16="http://schemas.microsoft.com/office/drawing/2014/main" id="{060B846C-F287-4A49-9310-88214E3C1E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677" y="2577529"/>
                <a:ext cx="8321040" cy="2528962"/>
              </a:xfrm>
              <a:prstGeom prst="rect">
                <a:avLst/>
              </a:prstGeom>
              <a:blipFill>
                <a:blip r:embed="rId4"/>
                <a:stretch>
                  <a:fillRect l="-2564" r="-1026" b="-6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81_1#6a0319c3e.choices?vaa=1&amp;vcp=1&amp;vis=1&amp;pid=54c7935a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两种溶液的溶质质量相等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时，分别将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的饱和溶液恒温蒸发等质量的水，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溶液析出固体的质量多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.图12中“某一步操作”前后溶液的状态变化可以在图11中表示为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81_1#6a0319c3e.choices?vaa=1&amp;vcp=1&amp;vis=1&amp;pid=54c7935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963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81_3#6a0319c3e?iti=22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3811188"/>
            <a:ext cx="2240280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7_BD.81_4#6a0319c3e?iti=23&amp;htil=1&amp;vaa=1&amp;vcp=1&amp;vis=1&amp;pid=54c7935a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496" y="4350684"/>
            <a:ext cx="5239512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1_5#6a0319c3e?iti=22&amp;htil=1&amp;vaa=1&amp;vcp=1&amp;vis=1&amp;pid=54c7935ae&amp;color=0,0,0&amp;vtp=1&amp;vaab=1&amp;bbb=1"/>
          <p:cNvSpPr/>
          <p:nvPr/>
        </p:nvSpPr>
        <p:spPr>
          <a:xfrm>
            <a:off x="2925223" y="5776132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p:sp>
        <p:nvSpPr>
          <p:cNvPr id="6" name="QC_7_BD.81_6#6a0319c3e?iti=23&amp;htil=1&amp;vaa=1&amp;vcp=1&amp;vis=1&amp;pid=54c7935ae&amp;color=0,0,0&amp;vtp=1&amp;vaab=1&amp;bbb=1"/>
          <p:cNvSpPr/>
          <p:nvPr/>
        </p:nvSpPr>
        <p:spPr>
          <a:xfrm>
            <a:off x="8478171" y="577613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p:sp>
        <p:nvSpPr>
          <p:cNvPr id="7" name="QC_7_AN.80_1#6a0319c3e.bracket?vaa=1&amp;vcp=1&amp;vis=1&amp;pid=54c7935ae&amp;color=0,0,0&amp;vpa=29&amp;vtp=1&amp;vaab=1&amp;answeroption=C"/>
          <p:cNvSpPr txBox="1"/>
          <p:nvPr/>
        </p:nvSpPr>
        <p:spPr>
          <a:xfrm>
            <a:off x="412496" y="191584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a9ba8a53?vcp=1&amp;pid=54c7935ae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提醒：请完成微专题5备考练习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8f419c37.fixed?vcp=1&amp;pid=bfc4b977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微专题5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溶解度曲线及应用</a:t>
            </a:r>
            <a:endParaRPr lang="en-US" altLang="zh-CN" sz="4000" dirty="0"/>
          </a:p>
        </p:txBody>
      </p:sp>
      <p:sp>
        <p:nvSpPr>
          <p:cNvPr id="3" name="C_4_BD#18f419c37.fixed?vcp=1&amp;pid=bfc4b977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微专题5备考练习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b6841cb?vcp=1&amp;pid=18f419c3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2_1#dd3e53e52?sp=1&amp;vaa=1&amp;vcp=1&amp;vis=1&amp;pid=34b6841c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（2024·湖南长沙·中考）利用溶解度曲线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，可以获得许多有关物质溶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解度的信息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。甲、乙两种物质的溶解度曲线如图1所示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83_1#dd3e53e52.bracket?vaa=1&amp;vcp=1&amp;vis=1&amp;pid=34b6841cb&amp;color=0,0,0&amp;vpa=30&amp;vtp=1&amp;vaab=1"/>
          <p:cNvSpPr/>
          <p:nvPr/>
        </p:nvSpPr>
        <p:spPr>
          <a:xfrm>
            <a:off x="1527714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6_BD.82_2#dd3e53e52?iti=24&amp;htil=17&amp;vaa=1&amp;vcp=1&amp;vis=1&amp;pid=34b6841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7208" y="3245276"/>
            <a:ext cx="2935224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82_3#dd3e53e52?iti=24&amp;htil=17&amp;vaa=1&amp;vcp=1&amp;vis=1&amp;pid=34b6841cb&amp;color=0,0,0&amp;vtp=1&amp;vaab=1&amp;bbb=1"/>
          <p:cNvSpPr/>
          <p:nvPr/>
        </p:nvSpPr>
        <p:spPr>
          <a:xfrm>
            <a:off x="9517638" y="549368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82_4#dd3e53e52.choices?htil=17&amp;vaa=1&amp;vcp=1&amp;vis=1&amp;pid=34b6841cb&amp;color=0,0,0&amp;vtp=1&amp;vaab=1&amp;bbb=1"/>
              <p:cNvSpPr/>
              <p:nvPr/>
            </p:nvSpPr>
            <p:spPr>
              <a:xfrm>
                <a:off x="539496" y="3118276"/>
                <a:ext cx="80467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时，甲和乙的溶解度均为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时，甲的溶解度小于乙的溶解度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.甲、乙的溶解度随温度的升高而减小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.升高温度，可将甲的不饱和溶液变为饱和溶液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82_4#dd3e53e52.choices?htil=17&amp;vaa=1&amp;vcp=1&amp;vis=1&amp;pid=34b6841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80467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cc9798b53?sp=1&amp;vaa=1&amp;vcp=1&amp;vis=1&amp;pid=34b6841cb&amp;color=0,0,0&amp;vtp=1&amp;vaab=1&amp;bt=1&amp;bbb=1&amp;hb=1"/>
          <p:cNvSpPr/>
          <p:nvPr/>
        </p:nvSpPr>
        <p:spPr>
          <a:xfrm>
            <a:off x="539496" y="8818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（2024·甘肃兰州·中考）图2是甲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、乙两种物质在水中的溶解度曲线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不含结晶水），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85_1#cc9798b53.bracket?vaa=1&amp;vcp=1&amp;vis=1&amp;pid=34b6841cb&amp;color=0,0,0&amp;vpa=31&amp;vtp=1&amp;vaab=1"/>
          <p:cNvSpPr/>
          <p:nvPr/>
        </p:nvSpPr>
        <p:spPr>
          <a:xfrm>
            <a:off x="6506114" y="15162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84_2#cc9798b53?iti=25&amp;htil=18&amp;vaa=1&amp;vcp=1&amp;vis=1&amp;pid=34b6841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2532" y="2218817"/>
            <a:ext cx="3008376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84_3#cc9798b53?iti=25&amp;htil=18&amp;vaa=1&amp;vcp=1&amp;vis=1&amp;pid=34b6841cb&amp;color=0,0,0&amp;vtp=1&amp;vaab=1&amp;bbb=1"/>
          <p:cNvSpPr/>
          <p:nvPr/>
        </p:nvSpPr>
        <p:spPr>
          <a:xfrm>
            <a:off x="9729539" y="485127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84_4#cc9798b53.choices?htil=18&amp;vaa=1&amp;vcp=1&amp;vis=1&amp;pid=34b6841cb&amp;color=0,0,0&amp;vtp=1&amp;vaab=1&amp;bbb=1&amp;hb=1"/>
              <p:cNvSpPr/>
              <p:nvPr/>
            </p:nvSpPr>
            <p:spPr>
              <a:xfrm>
                <a:off x="539496" y="2164905"/>
                <a:ext cx="79644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A.甲和乙的溶解度相等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水中，形成饱和溶液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.若甲中混有少量的乙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，则可采用蒸发结晶的方法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提纯甲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时甲的饱和溶液降温至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，溶液中溶质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84_4#cc9798b53.choices?htil=18&amp;vaa=1&amp;vcp=1&amp;vis=1&amp;pid=34b6841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4905"/>
                <a:ext cx="79644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b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6_1#e2fdbc3be?iti=26&amp;htil=19&amp;vaa=1&amp;vcp=1&amp;vis=1&amp;pid=34b6841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6821" y="1267682"/>
            <a:ext cx="2770632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6_2#e2fdbc3be?iti=26&amp;htil=19&amp;vaa=1&amp;vcp=1&amp;vis=1&amp;pid=34b6841cb&amp;color=0,0,0&amp;vtp=1&amp;vaab=1&amp;bbb=1"/>
          <p:cNvSpPr/>
          <p:nvPr/>
        </p:nvSpPr>
        <p:spPr>
          <a:xfrm>
            <a:off x="9894956" y="392185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6_3#e2fdbc3be?htil=19&amp;sp=1&amp;vaa=1&amp;vcp=1&amp;vis=1&amp;pid=34b6841cb&amp;color=0,0,0&amp;vtp=1&amp;vaab=1&amp;bt=1&amp;bbb=1&amp;hb=1"/>
              <p:cNvSpPr/>
              <p:nvPr/>
            </p:nvSpPr>
            <p:spPr>
              <a:xfrm>
                <a:off x="539496" y="1240250"/>
                <a:ext cx="82113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86_3#e2fdbc3be?htil=19&amp;sp=1&amp;vaa=1&amp;vcp=1&amp;vis=1&amp;pid=34b6841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0250"/>
                <a:ext cx="821131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6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87_1#e2fdbc3be.bracket?vaa=1&amp;vcp=1&amp;vis=1&amp;pid=34b6841cb&amp;color=0,0,0&amp;vpa=32&amp;vtp=1&amp;vaab=1"/>
          <p:cNvSpPr/>
          <p:nvPr/>
        </p:nvSpPr>
        <p:spPr>
          <a:xfrm>
            <a:off x="5972715" y="187461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86_4#e2fdbc3be.choices?htil=19&amp;vaa=1&amp;vcp=1&amp;vis=1&amp;pid=34b6841cb&amp;color=0,0,0&amp;vtp=1&amp;vaab=1&amp;bbb=1&amp;hb=1"/>
              <p:cNvSpPr/>
              <p:nvPr/>
            </p:nvSpPr>
            <p:spPr>
              <a:xfrm>
                <a:off x="539496" y="2446623"/>
                <a:ext cx="821131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的溶解度随温度升高而增大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的溶解度一定比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能完全溶解于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两种饱和溶液的溶质质量分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数相等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86_4#e2fdbc3be.choices?htil=19&amp;vaa=1&amp;vcp=1&amp;vis=1&amp;pid=34b6841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6623"/>
                <a:ext cx="8211312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6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88_1#d20e46160?sp=1&amp;vaa=1&amp;vcp=1&amp;vis=1&amp;pid=34b6841cb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（2024·江苏扬州·中考）《本草纲目》记载：“火药乃焰硝、硫黄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木炭所合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”焰硝经处理可得到含少量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，将其蒸发浓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、冷却结晶、过滤，最终得到较纯净的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解度曲线如图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88_1#d20e46160?sp=1&amp;vaa=1&amp;vcp=1&amp;vis=1&amp;pid=34b6841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89_1#d20e46160.bracket?vaa=1&amp;vcp=1&amp;vis=1&amp;pid=34b6841cb&amp;color=0,0,0&amp;vpa=33&amp;vtp=1&amp;vaab=1"/>
          <p:cNvSpPr/>
          <p:nvPr/>
        </p:nvSpPr>
        <p:spPr>
          <a:xfrm>
            <a:off x="7039514" y="24841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88_2#d20e46160?iti=27&amp;htil=20&amp;vaa=1&amp;vcp=1&amp;vis=1&amp;pid=34b6841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8008" y="3179744"/>
            <a:ext cx="2432304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88_3#d20e46160?iti=27&amp;htil=20&amp;vaa=1&amp;vcp=1&amp;vis=1&amp;pid=34b6841cb&amp;color=0,0,0&amp;vtp=1&amp;vaab=1&amp;bbb=1"/>
          <p:cNvSpPr/>
          <p:nvPr/>
        </p:nvSpPr>
        <p:spPr>
          <a:xfrm>
            <a:off x="10116979" y="52178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88_4#d20e46160.choices?htil=20&amp;vaa=1&amp;vcp=1&amp;vis=1&amp;pid=34b6841cb&amp;color=0,0,0&amp;vtp=1&amp;vaab=1&amp;bbb=1&amp;hb=1"/>
              <p:cNvSpPr/>
              <p:nvPr/>
            </p:nvSpPr>
            <p:spPr>
              <a:xfrm>
                <a:off x="539496" y="3052744"/>
                <a:ext cx="8549640" cy="3146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.“蒸发浓缩”是为了获得较高温度下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的溶解度随温度降低大幅减小，所以“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冷却结晶”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时主要析出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.“过滤”所得滤液中的溶质只含有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88_4#d20e46160.choices?htil=20&amp;vaa=1&amp;vcp=1&amp;vis=1&amp;pid=34b6841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8549640" cy="3146044"/>
              </a:xfrm>
              <a:prstGeom prst="rect">
                <a:avLst/>
              </a:prstGeom>
              <a:blipFill rotWithShape="1">
                <a:blip r:embed="rId5"/>
                <a:stretch>
                  <a:fillRect l="-4" t="-10" r="-1897" b="-2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90_1#af74b2a62?iti=28&amp;htil=21&amp;vaa=1&amp;vcp=1&amp;vis=1&amp;pid=34b6841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6963" y="937641"/>
            <a:ext cx="364845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0_2#af74b2a62?iti=28&amp;htil=21&amp;vaa=1&amp;vcp=1&amp;vis=1&amp;pid=34b6841cb&amp;color=0,0,0&amp;vtp=1&amp;vaab=1&amp;bbb=1"/>
          <p:cNvSpPr/>
          <p:nvPr/>
        </p:nvSpPr>
        <p:spPr>
          <a:xfrm>
            <a:off x="9444010" y="285686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90_3#af74b2a62?htil=21&amp;sp=1&amp;vaa=1&amp;vcp=1&amp;vis=1&amp;pid=34b6841cb&amp;color=0,0,0&amp;vtp=1&amp;vaab=1&amp;bt=1&amp;bbb=1&amp;hb=1&amp;hs=1"/>
              <p:cNvSpPr/>
              <p:nvPr/>
            </p:nvSpPr>
            <p:spPr>
              <a:xfrm>
                <a:off x="539496" y="910209"/>
                <a:ext cx="733348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（2024·四川广安·中考）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可用作钾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，对大豆的生长具有重要的作用。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的溶解度随温度变化的曲线如图5所示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列有关说法正确的是(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90_3#af74b2a62?htil=21&amp;sp=1&amp;vaa=1&amp;vcp=1&amp;vis=1&amp;pid=34b6841c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0209"/>
                <a:ext cx="733348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3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91_1#af74b2a62.bracket?vaa=1&amp;vcp=1&amp;vis=1&amp;pid=34b6841cb&amp;color=0,0,0&amp;vpa=34&amp;vtp=1&amp;vaab=1"/>
          <p:cNvSpPr/>
          <p:nvPr/>
        </p:nvSpPr>
        <p:spPr>
          <a:xfrm>
            <a:off x="4016915" y="28399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90_4#af74b2a62.choices?vaa=1&amp;vcp=1&amp;vis=1&amp;pid=34b6841cb&amp;color=0,0,0&amp;vtp=1&amp;vaab=1&amp;bbb=1&amp;hs=1"/>
              <p:cNvSpPr/>
              <p:nvPr/>
            </p:nvSpPr>
            <p:spPr>
              <a:xfrm>
                <a:off x="539496" y="3430397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点表示在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的溶解度相同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238 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的饱和溶液降温至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溶液为饱和溶液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饱和溶液中溶质的质量分数为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90_4#af74b2a62.choices?vaa=1&amp;vcp=1&amp;vis=1&amp;pid=34b6841c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0397"/>
                <a:ext cx="11109960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3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2_1#7ff755000?sp=1&amp;vaa=1&amp;vcp=1&amp;vis=1&amp;pid=34b6841cb&amp;color=0,0,0&amp;vtp=1&amp;vaab=1&amp;bt=1&amp;bbb=1&amp;hb=1"/>
          <p:cNvSpPr/>
          <p:nvPr/>
        </p:nvSpPr>
        <p:spPr>
          <a:xfrm>
            <a:off x="539496" y="90903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（2024·湖南·中考）《天工开物·作咸》记载：“候潮一过，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明日天晴，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半日晒出盐霜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，疾趋扫起煎炼。”“盐霜”的主要成分是氯化钠固体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6所示氯化钠溶解度曲线，回答下列问题。</a:t>
            </a:r>
            <a:endParaRPr lang="en-US" altLang="zh-CN" sz="2800" dirty="0"/>
          </a:p>
        </p:txBody>
      </p:sp>
      <p:pic>
        <p:nvPicPr>
          <p:cNvPr id="3" name="QO_6_BD.92_2#7ff755000?iti=29&amp;htil=22&amp;vaa=1&amp;vcp=1&amp;vis=1&amp;pid=34b6841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130" y="2886678"/>
            <a:ext cx="336499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2_3#7ff755000?iti=29&amp;htil=22&amp;vaa=1&amp;vcp=1&amp;vis=1&amp;pid=34b6841cb&amp;color=0,0,0&amp;vtp=1&amp;vaab=1&amp;bbb=1"/>
          <p:cNvSpPr/>
          <p:nvPr/>
        </p:nvSpPr>
        <p:spPr>
          <a:xfrm>
            <a:off x="9614444" y="534958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93_1#e806fea5d?htil=22&amp;vaa=1&amp;vcp=1&amp;vis=1&amp;pid=7ff755000&amp;color=0,0,0&amp;vtp=1&amp;vaab=1&amp;bbb=1"/>
              <p:cNvSpPr/>
              <p:nvPr/>
            </p:nvSpPr>
            <p:spPr>
              <a:xfrm>
                <a:off x="539496" y="2824956"/>
                <a:ext cx="761695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，氯化钠的溶解度是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93_1#e806fea5d?htil=22&amp;vaa=1&amp;vcp=1&amp;vis=1&amp;pid=7ff7550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4956"/>
                <a:ext cx="7616952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86" r="7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_1#e806fea5d.blank?vaa=1&amp;vcp=1&amp;vis=1&amp;pid=7ff755000&amp;color=0,0,0&amp;vpa=35&amp;vtp=1&amp;vaab=1&amp;bbb=1"/>
          <p:cNvSpPr/>
          <p:nvPr/>
        </p:nvSpPr>
        <p:spPr>
          <a:xfrm>
            <a:off x="5750465" y="2773521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36.0</a:t>
            </a:r>
            <a:endParaRPr lang="en-US" altLang="zh-CN" sz="2800" dirty="0"/>
          </a:p>
        </p:txBody>
      </p:sp>
      <p:sp>
        <p:nvSpPr>
          <p:cNvPr id="7" name="QB_7_BD.95_1#3df6559f7?htil=22&amp;vaa=1&amp;vcp=1&amp;vis=1&amp;pid=7ff755000&amp;color=0,0,0&amp;vtp=1&amp;vaab=1&amp;bbb=1"/>
          <p:cNvSpPr/>
          <p:nvPr/>
        </p:nvSpPr>
        <p:spPr>
          <a:xfrm>
            <a:off x="539496" y="3381343"/>
            <a:ext cx="76169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）氯化钠的溶解度随温度升高而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_1#3df6559f7.blank?vaa=1&amp;vcp=1&amp;vis=1&amp;pid=7ff755000&amp;color=0,0,0&amp;vpa=36&amp;vtp=1&amp;vaab=1&amp;bbb=1"/>
          <p:cNvSpPr/>
          <p:nvPr/>
        </p:nvSpPr>
        <p:spPr>
          <a:xfrm>
            <a:off x="6061615" y="332990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9" name="QB_7_BD.97_1#7e16220c4?htil=22&amp;vaa=1&amp;vcp=1&amp;vis=1&amp;pid=7ff755000&amp;color=0,0,0&amp;vtp=1&amp;vaab=1&amp;bbb=1&amp;hb=1"/>
          <p:cNvSpPr/>
          <p:nvPr/>
        </p:nvSpPr>
        <p:spPr>
          <a:xfrm>
            <a:off x="539496" y="4012596"/>
            <a:ext cx="76169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（3）“半日晒出盐霜”中的“晒”说明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，从氯化钠溶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液中得到晶体的方法是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3_1#7e16220c4.blank?vaa=1&amp;vcp=1&amp;vis=1&amp;pid=7ff755000&amp;color=0,0,0&amp;vpa=37&amp;vtp=1&amp;vaab=1&amp;bbb=1"/>
          <p:cNvSpPr/>
          <p:nvPr/>
        </p:nvSpPr>
        <p:spPr>
          <a:xfrm>
            <a:off x="4105815" y="460886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986d6194?vcp=1&amp;pid=18f419c3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9_1#9d8899b11?sp=1&amp;vaa=1&amp;vcp=1&amp;vis=1&amp;pid=a986d619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（2024·四川广元·中考）甲、乙、丙三种固体的溶解度曲线如图7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8是选用图7中某种固体进行实验时的情况。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5" name="QC_6_BD.99_3#9d8899b11?iti=30&amp;htil=1&amp;vaa=1&amp;vcp=1&amp;vis=1&amp;pid=a986d61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9112" y="2705145"/>
            <a:ext cx="2551176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99_4#9d8899b11?iti=31&amp;htil=1&amp;vaa=1&amp;vcp=1&amp;vis=1&amp;pid=a986d61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608" y="2604561"/>
            <a:ext cx="3438144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99_5#9d8899b11?iti=30&amp;htil=1&amp;vaa=1&amp;vcp=1&amp;vis=1&amp;pid=a986d6194&amp;color=0,0,0&amp;vtp=1&amp;vaab=1&amp;bbb=1"/>
          <p:cNvSpPr/>
          <p:nvPr/>
        </p:nvSpPr>
        <p:spPr>
          <a:xfrm>
            <a:off x="3007519" y="45969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8" name="QC_6_BD.99_6#9d8899b11?iti=31&amp;htil=1&amp;vaa=1&amp;vcp=1&amp;vis=1&amp;pid=a986d6194&amp;color=0,0,0&amp;vtp=1&amp;vaab=1&amp;bbb=1"/>
          <p:cNvSpPr/>
          <p:nvPr/>
        </p:nvSpPr>
        <p:spPr>
          <a:xfrm>
            <a:off x="8562499" y="45969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_1#c39defcbb?iti=1&amp;htil=1&amp;vaa=1&amp;vcp=1&amp;vis=1&amp;pid=9f290fb3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371" y="575028"/>
            <a:ext cx="266090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_2#c39defcbb?iti=1&amp;htil=1&amp;vaa=1&amp;vcp=1&amp;vis=1&amp;pid=9f290fb36&amp;color=0,0,0&amp;vtp=1&amp;vaab=1&amp;bbb=1"/>
          <p:cNvSpPr/>
          <p:nvPr/>
        </p:nvSpPr>
        <p:spPr>
          <a:xfrm>
            <a:off x="9928642" y="3262348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_4#c39defcbb.choices?htil=1&amp;vaa=1&amp;vcp=1&amp;vis=1&amp;pid=9f290fb36&amp;color=0,0,0&amp;vtp=1&amp;vaab=1&amp;bbb=1&amp;hb=1"/>
              <p:cNvSpPr/>
              <p:nvPr/>
            </p:nvSpPr>
            <p:spPr>
              <a:xfrm>
                <a:off x="539496" y="562324"/>
                <a:ext cx="8321040" cy="34903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时，将等质量的甲、乙、丙分别溶于水中配成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饱和溶液，所需水的质量的大小关系为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（丙）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时，甲、乙、丙的饱和溶液所含溶质质量的大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（丙）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_4#c39defcbb.choices?htil=1&amp;vaa=1&amp;vcp=1&amp;vis=1&amp;pid=9f290fb3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2324"/>
                <a:ext cx="8321040" cy="3490387"/>
              </a:xfrm>
              <a:prstGeom prst="rect">
                <a:avLst/>
              </a:prstGeom>
              <a:blipFill>
                <a:blip r:embed="rId3"/>
                <a:stretch>
                  <a:fillRect l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01_1#9d8899b11.choices?vaa=1&amp;vcp=1&amp;vis=1&amp;pid=a986d6194&amp;color=0,0,0&amp;vtp=1&amp;vaab=1&amp;bt=1&amp;bbb=1&amp;hb=1"/>
              <p:cNvSpPr/>
              <p:nvPr/>
            </p:nvSpPr>
            <p:spPr>
              <a:xfrm>
                <a:off x="539496" y="554400"/>
                <a:ext cx="11109960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A.图8试管中固体对应图7中的丙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时，甲、乙两饱和溶液中溶质质量相等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水中，所得溶液的溶质质量分数为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.将等质量的甲、乙、丙饱和溶液从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得到溶液的质量：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01_1#9d8899b11.choices?vaa=1&amp;vcp=1&amp;vis=1&amp;pid=a986d61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9031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620" b="-1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01_3#9d8899b11?iti=32&amp;htil=1&amp;vaa=1&amp;vcp=1&amp;vis=1&amp;pid=a986d61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2224" y="3584874"/>
            <a:ext cx="305409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6_BD.101_4#9d8899b11?iti=33&amp;htil=1&amp;vaa=1&amp;vcp=1&amp;vis=1&amp;pid=a986d619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016" y="3658026"/>
            <a:ext cx="3785616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01_5#9d8899b11?iti=32&amp;htil=1&amp;vaa=1&amp;vcp=1&amp;vis=1&amp;pid=a986d6194&amp;color=0,0,0&amp;vtp=1&amp;vaab=1&amp;bbb=1"/>
          <p:cNvSpPr/>
          <p:nvPr/>
        </p:nvSpPr>
        <p:spPr>
          <a:xfrm>
            <a:off x="3012091" y="5833282"/>
            <a:ext cx="6143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6" name="QC_6_BD.101_6#9d8899b11?iti=33&amp;htil=1&amp;vaa=1&amp;vcp=1&amp;vis=1&amp;pid=a986d6194&amp;color=0,0,0&amp;vtp=1&amp;vaab=1&amp;bbb=1"/>
          <p:cNvSpPr/>
          <p:nvPr/>
        </p:nvSpPr>
        <p:spPr>
          <a:xfrm>
            <a:off x="8571643" y="5833282"/>
            <a:ext cx="6143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7" name="QC_6_AN.100_1#9d8899b11.bracket?vaa=1&amp;vcp=1&amp;vis=1&amp;pid=a986d6194&amp;color=0,0,0&amp;vpa=38&amp;vtp=1&amp;vaab=1&amp;answeroption=D"/>
          <p:cNvSpPr txBox="1"/>
          <p:nvPr/>
        </p:nvSpPr>
        <p:spPr>
          <a:xfrm>
            <a:off x="412496" y="237304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2_1#7ad983162?iti=34&amp;htil=25&amp;vaa=1&amp;vcp=1&amp;vis=1&amp;pid=a986d61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6528" y="960850"/>
            <a:ext cx="283464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2_2#7ad983162?iti=34&amp;htil=25&amp;vaa=1&amp;vcp=1&amp;vis=1&amp;pid=a986d6194&amp;color=0,0,0&amp;vtp=1&amp;vaab=1&amp;bbb=1"/>
          <p:cNvSpPr/>
          <p:nvPr/>
        </p:nvSpPr>
        <p:spPr>
          <a:xfrm>
            <a:off x="9906667" y="325497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102_3#7ad983162?htil=25&amp;sp=1&amp;vaa=1&amp;vcp=1&amp;vis=1&amp;pid=a986d6194&amp;color=0,0,0&amp;vtp=1&amp;vaab=1&amp;bt=1&amp;bbb=1&amp;hb=1"/>
          <p:cNvSpPr/>
          <p:nvPr/>
        </p:nvSpPr>
        <p:spPr>
          <a:xfrm>
            <a:off x="539496" y="942562"/>
            <a:ext cx="81381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煤化工废水中含有硝酸钠、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、氯化钠，这三种盐（均不含结晶水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解度曲线如图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9所示。请回答下列问题。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03_1#ed0510590?htil=25&amp;vaa=1&amp;vcp=1&amp;vis=1&amp;pid=7ad983162&amp;color=0,0,0&amp;vtp=1&amp;vaab=1&amp;bbb=1"/>
              <p:cNvSpPr/>
              <p:nvPr/>
            </p:nvSpPr>
            <p:spPr>
              <a:xfrm>
                <a:off x="539496" y="2858484"/>
                <a:ext cx="81381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时，硫酸钠和氯化钠的溶解度相等。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03_1#ed0510590?htil=25&amp;vaa=1&amp;vcp=1&amp;vis=1&amp;pid=7ad98316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8484"/>
                <a:ext cx="81381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63" r="5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ed0510590.blank?vaa=1&amp;vcp=1&amp;vis=1&amp;pid=7ad983162&amp;color=0,0,0&amp;vpa=39&amp;vtp=1&amp;vaab=1&amp;bbb=1"/>
              <p:cNvSpPr/>
              <p:nvPr/>
            </p:nvSpPr>
            <p:spPr>
              <a:xfrm>
                <a:off x="1820608" y="2936525"/>
                <a:ext cx="481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ed0510590.blank?vaa=1&amp;vcp=1&amp;vis=1&amp;pid=7ad983162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0608" y="2936525"/>
                <a:ext cx="48101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3" t="-71" r="79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05_1#bcb2c2557?htil=25&amp;vaa=1&amp;vcp=1&amp;vis=1&amp;pid=7ad983162&amp;color=0,0,0&amp;vtp=1&amp;vaab=1&amp;bbb=1&amp;hb=1"/>
              <p:cNvSpPr/>
              <p:nvPr/>
            </p:nvSpPr>
            <p:spPr>
              <a:xfrm>
                <a:off x="539496" y="3414871"/>
                <a:ext cx="81381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，将等质量的硫酸钠和氯化钠的饱和溶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液升温至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（不考虑溶剂蒸发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），溶剂质量的大小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关系是：硫酸钠溶液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”）氯化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105_1#bcb2c2557?htil=25&amp;vaa=1&amp;vcp=1&amp;vis=1&amp;pid=7ad98316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4871"/>
                <a:ext cx="81381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5" t="-19" r="-620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06_1#bcb2c2557.blank?vaa=1&amp;vcp=1&amp;vis=1&amp;pid=7ad983162&amp;color=0,0,0&amp;vpa=40&amp;vtp=1&amp;vaab=1&amp;bbb=1"/>
              <p:cNvSpPr/>
              <p:nvPr/>
            </p:nvSpPr>
            <p:spPr>
              <a:xfrm>
                <a:off x="3789109" y="4811045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06_1#bcb2c2557.blank?vaa=1&amp;vcp=1&amp;vis=1&amp;pid=7ad983162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9109" y="4811045"/>
                <a:ext cx="447675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14" t="-71" r="14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7_1#8acdeddae?vaa=1&amp;vcp=1&amp;vis=1&amp;pid=7ad983162&amp;color=0,0,0&amp;vtp=1&amp;vaab=1&amp;bt=1&amp;bbb=1&amp;hb=1"/>
              <p:cNvSpPr/>
              <p:nvPr/>
            </p:nvSpPr>
            <p:spPr>
              <a:xfrm>
                <a:off x="539496" y="9501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硝酸钠（不含结晶水）加入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，充分溶解并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恢复至原温度后，所得溶液中溶质的质量分数是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（精确到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7_1#8acdeddae?vaa=1&amp;vcp=1&amp;vis=1&amp;pid=7ad9831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018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08_1#8acdeddae.blank?vaa=1&amp;vcp=1&amp;vis=1&amp;pid=7ad983162&amp;color=0,0,0&amp;vpa=41&amp;vtp=1&amp;vaab=1&amp;bbb=1"/>
              <p:cNvSpPr/>
              <p:nvPr/>
            </p:nvSpPr>
            <p:spPr>
              <a:xfrm>
                <a:off x="8056307" y="1699418"/>
                <a:ext cx="1160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44.4%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08_1#8acdeddae.blank?vaa=1&amp;vcp=1&amp;vis=1&amp;pid=7ad983162&amp;color=0,0,0&amp;vpa=4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6307" y="1699418"/>
                <a:ext cx="116046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" t="-39" r="3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07_2#8acdeddae?iti=35&amp;vaa=1&amp;vcp=1&amp;vis=1&amp;pid=7ad98316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856" y="2936970"/>
            <a:ext cx="3063240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7_3#8acdeddae?iti=35&amp;vaa=1&amp;vcp=1&amp;vis=1&amp;pid=7ad983162&amp;color=0,0,0&amp;vtp=1&amp;vaab=1&amp;bbb=1"/>
          <p:cNvSpPr/>
          <p:nvPr/>
        </p:nvSpPr>
        <p:spPr>
          <a:xfrm>
            <a:off x="5787295" y="534082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9_1#2953538a9?iti=36&amp;htil=26&amp;vaa=1&amp;vcp=1&amp;vis=1&amp;pid=7ad9831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1968" y="1686052"/>
            <a:ext cx="288950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9_2#2953538a9?iti=36&amp;htil=26&amp;vaa=1&amp;vcp=1&amp;vis=1&amp;pid=7ad983162&amp;color=0,0,0&amp;vtp=1&amp;vaab=1&amp;bbb=1"/>
          <p:cNvSpPr/>
          <p:nvPr/>
        </p:nvSpPr>
        <p:spPr>
          <a:xfrm>
            <a:off x="9729539" y="400342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4" name="QC_7_BD.109_3#2953538a9?htil=26&amp;vaa=1&amp;vcp=1&amp;vis=1&amp;pid=7ad983162&amp;color=0,0,0&amp;vtp=1&amp;vaab=1&amp;bt=1&amp;bbb=1"/>
          <p:cNvSpPr/>
          <p:nvPr/>
        </p:nvSpPr>
        <p:spPr>
          <a:xfrm>
            <a:off x="539496" y="1548892"/>
            <a:ext cx="80924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）下列说法正确的是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5" name="QC_7_AN.110_1#2953538a9.blank?vaa=1&amp;vcp=1&amp;vis=1&amp;pid=7ad983162&amp;color=0,0,0&amp;vpa=42&amp;vtp=1&amp;vaab=1"/>
          <p:cNvSpPr/>
          <p:nvPr/>
        </p:nvSpPr>
        <p:spPr>
          <a:xfrm>
            <a:off x="4258215" y="14974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09_4#2953538a9.choices?htil=26&amp;vaa=1&amp;vcp=1&amp;vis=1&amp;pid=7ad983162&amp;color=0,0,0&amp;vtp=1&amp;vaab=1&amp;bbb=1&amp;hb=1"/>
          <p:cNvSpPr/>
          <p:nvPr/>
        </p:nvSpPr>
        <p:spPr>
          <a:xfrm>
            <a:off x="539496" y="2181161"/>
            <a:ext cx="809244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A.冷却热的硝酸钠溶液，一定有晶体析出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.除去氯化钠溶液中的少量硝酸钠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，可采用降温结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C.可采用恒温蒸发溶剂的方法将接近饱和的硫酸钠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溶液变为饱和溶液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53f8871?vcp=1&amp;pid=18f419c3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pic>
        <p:nvPicPr>
          <p:cNvPr id="3" name="QO_6_BD.111_1#956bc9302?iti=37&amp;htil=27&amp;vaa=1&amp;vcp=1&amp;vis=1&amp;pid=ec53f887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2905" y="1285528"/>
            <a:ext cx="2642616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11_2#956bc9302?iti=37&amp;htil=27&amp;vaa=1&amp;vcp=1&amp;vis=1&amp;pid=ec53f8871&amp;color=0,0,0&amp;vtp=1&amp;vaab=1&amp;bbb=1"/>
          <p:cNvSpPr/>
          <p:nvPr/>
        </p:nvSpPr>
        <p:spPr>
          <a:xfrm>
            <a:off x="9908132" y="362880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6_BD.111_3#956bc9302?htil=27&amp;sp=1&amp;vaa=1&amp;vcp=1&amp;vis=1&amp;pid=ec53f8871&amp;color=0,0,0&amp;vtp=1&amp;vaab=1&amp;bbb=1&amp;hb=1&amp;hs=1"/>
          <p:cNvSpPr/>
          <p:nvPr/>
        </p:nvSpPr>
        <p:spPr>
          <a:xfrm>
            <a:off x="539496" y="1267240"/>
            <a:ext cx="83393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（2024·黑龙江龙东·中考）图10所示为甲、乙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种物质的溶解度曲线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12_1#9b9de9659?htil=27&amp;vaa=1&amp;vcp=1&amp;vis=1&amp;pid=956bc9302&amp;color=0,0,0&amp;vtp=1&amp;vaab=1&amp;bbb=1&amp;hb=1&amp;hs=1"/>
          <p:cNvSpPr/>
          <p:nvPr/>
        </p:nvSpPr>
        <p:spPr>
          <a:xfrm>
            <a:off x="539496" y="2550649"/>
            <a:ext cx="83393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（1）通过改变温度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，将丙的饱和溶液变成不饱和溶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填“升温”或“降温”）。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_1#9b9de9659.blank?vaa=1&amp;vcp=1&amp;vis=1&amp;pid=956bc9302&amp;color=0,0,0&amp;vpa=43&amp;vtp=1&amp;vaab=1&amp;bbb=1"/>
          <p:cNvSpPr/>
          <p:nvPr/>
        </p:nvSpPr>
        <p:spPr>
          <a:xfrm>
            <a:off x="2327814" y="31469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114_1#846d614a3?htil=27&amp;vaa=1&amp;vcp=1&amp;vis=1&amp;pid=956bc9302&amp;color=0,0,0&amp;vtp=1&amp;vaab=1&amp;bbb=1&amp;hb=1"/>
          <p:cNvSpPr/>
          <p:nvPr/>
        </p:nvSpPr>
        <p:spPr>
          <a:xfrm>
            <a:off x="539496" y="3827634"/>
            <a:ext cx="83393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（2）乙中含有少量甲时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，最好采用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填“降温结晶”或“蒸发结晶”）方法提纯乙。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2_1#846d614a3.blank?vaa=1&amp;vcp=1&amp;vis=1&amp;pid=956bc9302&amp;color=0,0,0&amp;vpa=44&amp;vtp=1&amp;vaab=1&amp;bbb=1"/>
          <p:cNvSpPr/>
          <p:nvPr/>
        </p:nvSpPr>
        <p:spPr>
          <a:xfrm>
            <a:off x="6061615" y="379715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蒸发结晶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BD.116_1#8268caed2?vaa=1&amp;vcp=1&amp;vis=1&amp;pid=956bc9302&amp;color=0,0,0&amp;vtp=1&amp;vaab=1&amp;bbb=1&amp;hb=1&amp;hs=1"/>
              <p:cNvSpPr/>
              <p:nvPr/>
            </p:nvSpPr>
            <p:spPr>
              <a:xfrm>
                <a:off x="539496" y="503153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时甲、乙、丙三种物质的饱和溶液降温至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种溶液中溶剂的质量由小到大的顺序是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7_BD.116_1#8268caed2?vaa=1&amp;vcp=1&amp;vis=1&amp;pid=956bc930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3153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-111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117_1#8268caed2.blank?vaa=1&amp;vcp=1&amp;vis=1&amp;pid=956bc9302&amp;color=0,0,0&amp;vpa=45&amp;vtp=1&amp;vaab=1&amp;bbb=1"/>
              <p:cNvSpPr/>
              <p:nvPr/>
            </p:nvSpPr>
            <p:spPr>
              <a:xfrm>
                <a:off x="6595014" y="5739302"/>
                <a:ext cx="221456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QB_7_AN.117_1#8268caed2.blank?vaa=1&amp;vcp=1&amp;vis=1&amp;pid=956bc9302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014" y="5739302"/>
                <a:ext cx="2214563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24" t="-42" r="10" b="-5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1#7919971d9?iti=38&amp;htil=28&amp;vaa=1&amp;vcp=1&amp;vis=1&amp;pid=956bc930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0398" y="1059878"/>
            <a:ext cx="288950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8_2#7919971d9?iti=38&amp;htil=28&amp;vaa=1&amp;vcp=1&amp;vis=1&amp;pid=956bc9302&amp;color=0,0,0&amp;vtp=1&amp;vaab=1&amp;bbb=1"/>
          <p:cNvSpPr/>
          <p:nvPr/>
        </p:nvSpPr>
        <p:spPr>
          <a:xfrm>
            <a:off x="9789069" y="361918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8_3#7919971d9?htil=28&amp;sp=1&amp;vaa=1&amp;vcp=1&amp;vis=1&amp;pid=956bc9302&amp;color=0,0,0&amp;vtp=1&amp;vaab=1&amp;bt=1&amp;bbb=1&amp;hb=1&amp;hs=1"/>
              <p:cNvSpPr/>
              <p:nvPr/>
            </p:nvSpPr>
            <p:spPr>
              <a:xfrm>
                <a:off x="539496" y="922718"/>
                <a:ext cx="809244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）下列说法不正确的是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时，将甲、丙溶液恒温蒸发等质量的水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晶体质量一样多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.将甲、乙、丙三种物质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时的饱和溶液升温至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，所得溶液的溶质质量分数由大到小的顺序是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8_3#7919971d9?htil=28&amp;sp=1&amp;vaa=1&amp;vcp=1&amp;vis=1&amp;pid=956bc930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2718"/>
                <a:ext cx="809244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188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19_1#7919971d9.blank?vaa=1&amp;vcp=1&amp;vis=1&amp;pid=956bc9302&amp;color=0,0,0&amp;vpa=46&amp;vtp=1&amp;vaab=1&amp;bbb=1"/>
              <p:cNvSpPr/>
              <p:nvPr/>
            </p:nvSpPr>
            <p:spPr>
              <a:xfrm>
                <a:off x="4716209" y="1009840"/>
                <a:ext cx="904875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19_1#7919971d9.blank?vaa=1&amp;vcp=1&amp;vis=1&amp;pid=956bc9302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209" y="1009840"/>
                <a:ext cx="904875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7" t="-45" r="7" b="-9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18_3#7919971d9?htil=28&amp;sp=1&amp;vaa=1&amp;vcp=1&amp;vis=1&amp;pid=956bc9302&amp;color=0,0,0&amp;vtp=1&amp;vaab=1&amp;bt=1&amp;bbb=1&amp;hb=1&amp;hs=1"/>
              <p:cNvSpPr/>
              <p:nvPr/>
            </p:nvSpPr>
            <p:spPr>
              <a:xfrm>
                <a:off x="539995" y="4690110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可配制出溶质质量分数相等的甲、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丙的饱和溶液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18_3#7919971d9?htil=28&amp;sp=1&amp;vaa=1&amp;vcp=1&amp;vis=1&amp;pid=956bc930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90110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2" r="4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39defcbb?iti=4&amp;htil=4&amp;vaa=1&amp;vcp=1&amp;vis=1&amp;pid=9f290fb3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5407" y="572688"/>
            <a:ext cx="2164886" cy="208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39defcbb?iti=4&amp;htil=4&amp;vaa=1&amp;vcp=1&amp;vis=1&amp;pid=9f290fb36&amp;color=0,0,0&amp;vtp=1&amp;vaab=1&amp;bbb=1"/>
          <p:cNvSpPr/>
          <p:nvPr/>
        </p:nvSpPr>
        <p:spPr>
          <a:xfrm>
            <a:off x="9890669" y="2788076"/>
            <a:ext cx="614362" cy="4773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AS.1_1#c39defcbb?htil=4&amp;vaa=1&amp;vcp=1&amp;vis=1&amp;pid=9f290fb36&amp;color=0,0,0&amp;vtp=1&amp;vaab=1&amp;bt=1&amp;bbb=1&amp;hb=1&amp;hs=1"/>
              <p:cNvSpPr/>
              <p:nvPr/>
            </p:nvSpPr>
            <p:spPr>
              <a:xfrm>
                <a:off x="539496" y="554400"/>
                <a:ext cx="8385048" cy="27445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A选项没有指明三种溶液的浓度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，故无法比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较降温后三种溶液析出晶体的多少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由图像可知，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时乙的溶解度为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，故该温度下将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乙加入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水中，恰好形成饱和溶液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，所得溶液的溶质质量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×100%≈33.3%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，再降温到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AS.1_1#c39defcbb?htil=4&amp;vaa=1&amp;vcp=1&amp;vis=1&amp;pid=9f290fb3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385048" cy="274459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2_1#c39defcbb?vaa=1&amp;vcp=1&amp;vis=1&amp;pid=9f290fb36&amp;color=0,0,0&amp;vtp=1&amp;vaab=1&amp;bbb=1&amp;hs=1"/>
          <p:cNvSpPr/>
          <p:nvPr/>
        </p:nvSpPr>
        <p:spPr>
          <a:xfrm>
            <a:off x="539496" y="5886686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c39defcbb?htil=4&amp;vaa=1&amp;vcp=1&amp;vis=1&amp;pid=9f290fb36&amp;color=0,0,0&amp;vtp=1&amp;vaab=1&amp;bt=1&amp;bbb=1&amp;hb=1&amp;hs=1"/>
              <p:cNvSpPr/>
              <p:nvPr/>
            </p:nvSpPr>
            <p:spPr>
              <a:xfrm>
                <a:off x="539496" y="3268644"/>
                <a:ext cx="11112011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液中有晶体析出，此时溶液的溶质质量分数小于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33.3%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乙、丙三种物质的溶解度的大小关系为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丙），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故该温度下将等质量的甲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、乙、丙分别溶于水中配成饱和溶液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，所需水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的质量的大小关系为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丙）；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D选项没有指明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饱和溶液的质量，故无法比较三种溶液中所含溶质质量的大小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c39defcbb?htil=4&amp;vaa=1&amp;vcp=1&amp;vis=1&amp;pid=9f290fb3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68644"/>
                <a:ext cx="11112011" cy="2550732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-92" b="-1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c39defcbb?iti=2&amp;htil=2&amp;vaa=1&amp;vcp=1&amp;vis=1&amp;pid=9f290fb3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0860" y="916686"/>
            <a:ext cx="2697480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c39defcbb?iti=2&amp;htil=2&amp;vaa=1&amp;vcp=1&amp;vis=1&amp;pid=9f290fb36&amp;color=0,0,0&amp;vtp=1&amp;vaab=1&amp;bbb=1"/>
          <p:cNvSpPr/>
          <p:nvPr/>
        </p:nvSpPr>
        <p:spPr>
          <a:xfrm>
            <a:off x="9922419" y="364058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C_6_EX.1_1#c39defcbb?htil=2&amp;vaa=1&amp;vcp=1&amp;vis=1&amp;pid=9f290fb36&amp;color=0,0,0&amp;vtp=1&amp;vaab=1&amp;bt=1&amp;bbb=1&amp;hb=1&amp;hs=1"/>
          <p:cNvSpPr/>
          <p:nvPr/>
        </p:nvSpPr>
        <p:spPr>
          <a:xfrm>
            <a:off x="539496" y="898398"/>
            <a:ext cx="828446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解答溶解度曲线题的技巧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一看点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溶解度曲线上的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点表示对应温度下该物质的溶解度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可定量判断溶液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是否饱和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两条溶解度曲线的交点表示对应温度下两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种物质的溶解度相等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二看线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溶解度曲线表示物质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的溶解度随温度变化的趋势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通过温度的变化可以推</a:t>
            </a:r>
            <a:endParaRPr lang="en-US" altLang="zh-CN" sz="2800" dirty="0"/>
          </a:p>
        </p:txBody>
      </p:sp>
      <p:sp>
        <p:nvSpPr>
          <p:cNvPr id="5" name="QC_6_EX.1_1#c39defcbb?htil=2&amp;vaa=1&amp;vcp=1&amp;vis=1&amp;pid=9f290fb36&amp;color=0,0,0&amp;vtp=1&amp;vaab=1&amp;bt=1&amp;bbb=1&amp;hb=1&amp;hs=1"/>
          <p:cNvSpPr/>
          <p:nvPr/>
        </p:nvSpPr>
        <p:spPr>
          <a:xfrm>
            <a:off x="539496" y="47398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断物质溶解度的变化规律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从而选择合适的混合物分离的方法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如冷却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热饱和溶液法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降温结晶法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蒸发结晶法等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c39defcbb?iti=3&amp;htil=3&amp;vaa=1&amp;vcp=1&amp;vis=1&amp;pid=9f290fb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5141" y="1746980"/>
            <a:ext cx="2788920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c39defcbb?iti=3&amp;htil=3&amp;vaa=1&amp;vcp=1&amp;vis=1&amp;pid=9f290fb36&amp;color=0,0,0&amp;vtp=1&amp;vaab=1&amp;bbb=1"/>
          <p:cNvSpPr/>
          <p:nvPr/>
        </p:nvSpPr>
        <p:spPr>
          <a:xfrm>
            <a:off x="9922421" y="45623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C_6_EX.1_1#c39defcbb?htil=3&amp;vaa=1&amp;vcp=1&amp;vis=1&amp;pid=9f290fb36&amp;color=0,0,0&amp;mp=1&amp;vtp=1&amp;vaab=1&amp;bt=1&amp;bbb=1&amp;hb=1"/>
          <p:cNvSpPr/>
          <p:nvPr/>
        </p:nvSpPr>
        <p:spPr>
          <a:xfrm>
            <a:off x="539496" y="1728692"/>
            <a:ext cx="81838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①要比较两种物质的溶解度大小必须指明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是在同一温度下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，否则没有意义；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②要比较析出晶体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，须指明饱和溶液的质量；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③饱和溶液与不饱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和溶液的转化及结晶的方法需根据溶解度随温度的变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化趋势来确定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3e0aa84?vcp=1&amp;pid=9f290fb36&amp;color=0,0,0&amp;vtp=1&amp;vaab=1&amp;bt=1&amp;bbb=1"/>
          <p:cNvSpPr/>
          <p:nvPr/>
        </p:nvSpPr>
        <p:spPr>
          <a:xfrm>
            <a:off x="539496" y="554400"/>
            <a:ext cx="11109960" cy="5339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6_1#09da4cf62?sp=1&amp;vaa=1&amp;vcp=1&amp;vis=1&amp;pid=b23e0aa84&amp;color=0,0,0&amp;vtp=1&amp;vaab=1&amp;bbb=1&amp;hb=1"/>
              <p:cNvSpPr/>
              <p:nvPr/>
            </p:nvSpPr>
            <p:spPr>
              <a:xfrm>
                <a:off x="539496" y="1147236"/>
                <a:ext cx="11109960" cy="1023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（2024·广西梧州·模拟）图2为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（均不含结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）的溶解度曲线，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下列判断正确的是(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6_1#09da4cf62?sp=1&amp;vaa=1&amp;vcp=1&amp;vis=1&amp;pid=b23e0aa8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7236"/>
                <a:ext cx="11109960" cy="1023557"/>
              </a:xfrm>
              <a:prstGeom prst="rect">
                <a:avLst/>
              </a:prstGeom>
              <a:blipFill rotWithShape="1">
                <a:blip r:embed="rId3"/>
                <a:stretch>
                  <a:fillRect l="-3" t="-42" r="3" b="-4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7_1#09da4cf62.bracket?vaa=1&amp;vcp=1&amp;vis=1&amp;pid=b23e0aa84&amp;color=0,0,0&amp;vpa=2&amp;vtp=1&amp;vaab=1"/>
          <p:cNvSpPr/>
          <p:nvPr/>
        </p:nvSpPr>
        <p:spPr>
          <a:xfrm>
            <a:off x="7217314" y="1677398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7_BD.6_2#09da4cf62?iti=5&amp;htil=5&amp;vaa=1&amp;vcp=1&amp;vis=1&amp;pid=b23e0aa8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83" y="2302111"/>
            <a:ext cx="2734056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6_3#09da4cf62?iti=5&amp;htil=5&amp;vaa=1&amp;vcp=1&amp;vis=1&amp;pid=b23e0aa84&amp;color=0,0,0&amp;vtp=1&amp;vaab=1&amp;bbb=1"/>
          <p:cNvSpPr/>
          <p:nvPr/>
        </p:nvSpPr>
        <p:spPr>
          <a:xfrm>
            <a:off x="9892130" y="4641959"/>
            <a:ext cx="614362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6_4#09da4cf62.choices?htil=5&amp;vaa=1&amp;vcp=1&amp;vis=1&amp;pid=b23e0aa84&amp;color=0,0,0&amp;vtp=1&amp;vaab=1&amp;bbb=1&amp;hb=1"/>
              <p:cNvSpPr/>
              <p:nvPr/>
            </p:nvSpPr>
            <p:spPr>
              <a:xfrm>
                <a:off x="539496" y="2175111"/>
                <a:ext cx="8247888" cy="41999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.将上述三种物质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时的饱和溶液降温至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，析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出晶体最少的是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.将上述三种物质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时的饱和溶液升温至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得溶液的溶质质量分数大小关系为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中混有少量的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，可采用蒸发结晶的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方法提纯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6_4#09da4cf62.choices?htil=5&amp;vaa=1&amp;vcp=1&amp;vis=1&amp;pid=b23e0aa8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5111"/>
                <a:ext cx="8247888" cy="4199954"/>
              </a:xfrm>
              <a:prstGeom prst="rect">
                <a:avLst/>
              </a:prstGeom>
              <a:blipFill rotWithShape="1">
                <a:blip r:embed="rId5"/>
                <a:stretch>
                  <a:fillRect l="-5" t="-6" r="3" b="-1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2738</Words>
  <Application>Microsoft Office PowerPoint</Application>
  <PresentationFormat>宽屏</PresentationFormat>
  <Paragraphs>593</Paragraphs>
  <Slides>55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6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2024-11-25T01:20:00Z</dcterms:created>
  <dcterms:modified xsi:type="dcterms:W3CDTF">2025-07-23T07:22:25Z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151E6CACBA0B4411A11B2E99750DA80D_12</vt:lpwstr>
  </property>
  <property fmtid="{D5CDD505-2E9C-101B-9397-08002B2CF9AE}" pid="3" name="KSOProductBuildVer">
    <vt:lpwstr>2052-12.1.0.18912</vt:lpwstr>
  </property>
</Properties>
</file>