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60" r:id="rId6"/>
    <p:sldId id="261" r:id="rId7"/>
    <p:sldId id="277" r:id="rId8"/>
    <p:sldId id="276" r:id="rId9"/>
    <p:sldId id="262" r:id="rId10"/>
    <p:sldId id="278" r:id="rId11"/>
    <p:sldId id="279" r:id="rId12"/>
    <p:sldId id="280" r:id="rId13"/>
    <p:sldId id="281" r:id="rId14"/>
    <p:sldId id="282" r:id="rId15"/>
    <p:sldId id="283" r:id="rId16"/>
    <p:sldId id="263" r:id="rId17"/>
    <p:sldId id="270" r:id="rId18"/>
    <p:sldId id="264" r:id="rId19"/>
    <p:sldId id="271" r:id="rId20"/>
    <p:sldId id="265" r:id="rId21"/>
    <p:sldId id="266" r:id="rId22"/>
    <p:sldId id="267" r:id="rId23"/>
    <p:sldId id="268" r:id="rId24"/>
    <p:sldId id="272" r:id="rId25"/>
    <p:sldId id="273" r:id="rId26"/>
    <p:sldId id="274" r:id="rId27"/>
  </p:sldIdLst>
  <p:sldSz cx="12192000" cy="6858000"/>
  <p:notesSz cx="6858000" cy="9144000"/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28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31"/>
        <p:guide pos="28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rgbClr val="1D7ADC">
                  <a:alpha val="100000"/>
                  <a:lumMod val="60000"/>
                  <a:lumOff val="40000"/>
                </a:srgbClr>
              </a:gs>
              <a:gs pos="100000">
                <a:srgbClr val="1D7ADC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sp>
        <p:nvSpPr>
          <p:cNvPr id="4" name="AutoShape 4"/>
          <p:cNvSpPr/>
          <p:nvPr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rgbClr val="1D7ADC">
                  <a:alpha val="100000"/>
                  <a:lumMod val="60000"/>
                  <a:lumOff val="40000"/>
                </a:srgbClr>
              </a:gs>
              <a:gs pos="100000">
                <a:srgbClr val="1D7ADC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sp>
        <p:nvSpPr>
          <p:cNvPr id="5" name="AutoShape 5"/>
          <p:cNvSpPr/>
          <p:nvPr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rgbClr val="1D7ADC">
                  <a:alpha val="100000"/>
                  <a:lumMod val="60000"/>
                  <a:lumOff val="40000"/>
                </a:srgbClr>
              </a:gs>
              <a:gs pos="100000">
                <a:srgbClr val="1D7ADC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defRPr/>
            </a:pP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6" cy="627634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alpha val="100000"/>
                  <a:lumMod val="60000"/>
                  <a:lumOff val="40000"/>
                </a:srgbClr>
              </a:gs>
              <a:gs pos="100000">
                <a:srgbClr val="D1E4F9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sp>
        <p:nvSpPr>
          <p:cNvPr id="8" name="TextBox 8"/>
          <p:cNvSpPr txBox="1"/>
          <p:nvPr/>
        </p:nvSpPr>
        <p:spPr>
          <a:xfrm>
            <a:off x="1717830" y="2511584"/>
            <a:ext cx="7656284" cy="1106805"/>
          </a:xfrm>
          <a:prstGeom prst="rect">
            <a:avLst/>
          </a:prstGeom>
          <a:noFill/>
          <a:effectLst>
            <a:outerShdw blurRad="50800" dist="38100" dir="2700000">
              <a:schemeClr val="accent6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zh-CN" altLang="en-US" sz="5325" b="1">
                <a:solidFill>
                  <a:srgbClr val="003C83">
                    <a:alpha val="100000"/>
                  </a:srgbClr>
                </a:solidFill>
                <a:latin typeface="方正兰亭大黑_GBK"/>
                <a:ea typeface="方正兰亭大黑_GBK"/>
                <a:cs typeface="方正兰亭大黑_GBK"/>
              </a:rPr>
              <a:t>第八章</a:t>
            </a:r>
            <a:r>
              <a:rPr lang="en-US" altLang="zh-CN" sz="5325" b="1">
                <a:solidFill>
                  <a:srgbClr val="003C83">
                    <a:alpha val="100000"/>
                  </a:srgbClr>
                </a:solidFill>
                <a:latin typeface="方正兰亭大黑_GBK"/>
                <a:ea typeface="方正兰亭大黑_GBK"/>
                <a:cs typeface="方正兰亭大黑_GBK"/>
              </a:rPr>
              <a:t> </a:t>
            </a:r>
            <a:r>
              <a:rPr lang="en-US" sz="5325" b="1">
                <a:solidFill>
                  <a:srgbClr val="003C83">
                    <a:alpha val="100000"/>
                  </a:srgbClr>
                </a:solidFill>
                <a:latin typeface="方正兰亭大黑_GBK"/>
                <a:ea typeface="方正兰亭大黑_GBK"/>
                <a:cs typeface="方正兰亭大黑_GBK"/>
              </a:rPr>
              <a:t>常见文体写作</a:t>
            </a:r>
            <a:endParaRPr lang="en-US" sz="5325" b="1">
              <a:solidFill>
                <a:srgbClr val="003C83">
                  <a:alpha val="100000"/>
                </a:srgbClr>
              </a:solidFill>
              <a:latin typeface="方正兰亭大黑_GBK"/>
              <a:ea typeface="方正兰亭大黑_GBK"/>
              <a:cs typeface="方正兰亭大黑_GBK"/>
            </a:endParaRPr>
          </a:p>
        </p:txBody>
      </p:sp>
      <p:grpSp>
        <p:nvGrpSpPr>
          <p:cNvPr id="9" name="Group 9"/>
          <p:cNvGrpSpPr/>
          <p:nvPr/>
        </p:nvGrpSpPr>
        <p:grpSpPr>
          <a:xfrm rot="5400000">
            <a:off x="2115979" y="1297210"/>
            <a:ext cx="83439" cy="584168"/>
            <a:chOff x="2115979" y="1297210"/>
            <a:chExt cx="83439" cy="584168"/>
          </a:xfrm>
          <a:solidFill>
            <a:schemeClr val="accent6">
              <a:lumMod val="60000"/>
              <a:lumOff val="40000"/>
              <a:alpha val="100000"/>
            </a:schemeClr>
          </a:solidFill>
        </p:grpSpPr>
        <p:sp>
          <p:nvSpPr>
            <p:cNvPr id="10" name="AutoShape 10"/>
            <p:cNvSpPr/>
            <p:nvPr/>
          </p:nvSpPr>
          <p:spPr>
            <a:xfrm>
              <a:off x="2115979" y="1797939"/>
              <a:ext cx="83439" cy="83439"/>
            </a:xfrm>
            <a:prstGeom prst="ellipse">
              <a:avLst/>
            </a:prstGeom>
            <a:solidFill>
              <a:srgbClr val="74AFEC">
                <a:alpha val="100000"/>
              </a:srgbClr>
            </a:solidFill>
            <a:ln w="9525">
              <a:solidFill>
                <a:schemeClr val="lt1">
                  <a:alpha val="100000"/>
                </a:schemeClr>
              </a:solidFill>
              <a:prstDash val="solid"/>
            </a:ln>
          </p:spPr>
        </p:sp>
        <p:sp>
          <p:nvSpPr>
            <p:cNvPr id="11" name="AutoShape 11"/>
            <p:cNvSpPr/>
            <p:nvPr/>
          </p:nvSpPr>
          <p:spPr>
            <a:xfrm>
              <a:off x="2115979" y="1547622"/>
              <a:ext cx="83439" cy="83439"/>
            </a:xfrm>
            <a:prstGeom prst="ellipse">
              <a:avLst/>
            </a:prstGeom>
            <a:solidFill>
              <a:srgbClr val="74AFEC">
                <a:alpha val="100000"/>
              </a:srgbClr>
            </a:solidFill>
            <a:ln w="9525">
              <a:solidFill>
                <a:schemeClr val="lt1">
                  <a:alpha val="100000"/>
                </a:schemeClr>
              </a:solidFill>
              <a:prstDash val="solid"/>
            </a:ln>
          </p:spPr>
        </p:sp>
        <p:sp>
          <p:nvSpPr>
            <p:cNvPr id="12" name="AutoShape 12"/>
            <p:cNvSpPr/>
            <p:nvPr/>
          </p:nvSpPr>
          <p:spPr>
            <a:xfrm>
              <a:off x="2115979" y="1297210"/>
              <a:ext cx="83439" cy="83439"/>
            </a:xfrm>
            <a:prstGeom prst="ellipse">
              <a:avLst/>
            </a:prstGeom>
            <a:solidFill>
              <a:srgbClr val="74AFEC">
                <a:alpha val="100000"/>
              </a:srgbClr>
            </a:solidFill>
            <a:ln w="9525">
              <a:solidFill>
                <a:schemeClr val="lt1">
                  <a:alpha val="100000"/>
                </a:schemeClr>
              </a:solidFill>
              <a:prstDash val="solid"/>
            </a:ln>
          </p:spPr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rgbClr val="1D7ADC">
                  <a:alpha val="100000"/>
                  <a:lumMod val="60000"/>
                  <a:lumOff val="40000"/>
                </a:srgbClr>
              </a:gs>
              <a:gs pos="100000">
                <a:srgbClr val="1D7ADC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6" cy="627634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zh-CN" sz="40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并列式论点分析</a:t>
            </a:r>
            <a:endParaRPr lang="zh-CN" sz="40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en-US" altLang="zh-CN" sz="40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1.</a:t>
            </a:r>
            <a:r>
              <a:rPr lang="zh-CN" altLang="en-US" sz="40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是</a:t>
            </a:r>
            <a:r>
              <a:rPr lang="zh-CN" sz="40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什么</a:t>
            </a:r>
            <a:endParaRPr lang="zh-CN" sz="40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en-US" altLang="zh-CN" sz="40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2.</a:t>
            </a:r>
            <a:r>
              <a:rPr lang="zh-CN" altLang="en-US" sz="40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为什么</a:t>
            </a:r>
            <a:endParaRPr lang="zh-CN" altLang="en-US" sz="40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en-US" altLang="zh-CN" sz="40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3.</a:t>
            </a:r>
            <a:r>
              <a:rPr lang="zh-CN" altLang="en-US" sz="40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怎么样</a:t>
            </a:r>
            <a:endParaRPr lang="zh-CN" altLang="en-US" sz="40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rgbClr val="1D7ADC">
                  <a:alpha val="100000"/>
                  <a:lumMod val="60000"/>
                  <a:lumOff val="40000"/>
                </a:srgbClr>
              </a:gs>
              <a:gs pos="100000">
                <a:srgbClr val="1D7ADC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6" cy="627634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295201" y="1599934"/>
            <a:ext cx="5950661" cy="1215141"/>
          </a:xfrm>
          <a:prstGeom prst="rect">
            <a:avLst/>
          </a:prstGeom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zh-CN" sz="40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（二）递进式分析</a:t>
            </a:r>
            <a:endParaRPr lang="zh-CN" sz="40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en-US" altLang="zh-CN" sz="28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1.</a:t>
            </a:r>
            <a:r>
              <a:rPr lang="zh-CN" altLang="en-US" sz="28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递进式结构解析</a:t>
            </a:r>
            <a:endParaRPr lang="zh-CN" sz="28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</a:pPr>
            <a:endParaRPr lang="zh-CN" altLang="en-US" sz="28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523981" y="1676088"/>
            <a:ext cx="2011680" cy="64516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743200"/>
            <a:ext cx="9295765" cy="31318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rgbClr val="1D7ADC">
                  <a:alpha val="100000"/>
                  <a:lumMod val="60000"/>
                  <a:lumOff val="40000"/>
                </a:srgbClr>
              </a:gs>
              <a:gs pos="100000">
                <a:srgbClr val="1D7ADC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6" cy="627634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295201" y="1599934"/>
            <a:ext cx="5950661" cy="1215141"/>
          </a:xfrm>
          <a:prstGeom prst="rect">
            <a:avLst/>
          </a:prstGeom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zh-CN" sz="40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递进式分析</a:t>
            </a:r>
            <a:endParaRPr lang="zh-CN" sz="40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en-US" altLang="zh-CN" sz="28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2.</a:t>
            </a:r>
            <a:r>
              <a:rPr lang="zh-CN" altLang="en-US" sz="28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反例剖析递进</a:t>
            </a:r>
            <a:r>
              <a:rPr lang="zh-CN" altLang="en-US" sz="28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结构解析</a:t>
            </a:r>
            <a:endParaRPr lang="zh-CN" sz="28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</a:pPr>
            <a:endParaRPr lang="zh-CN" altLang="en-US" sz="28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523981" y="1676088"/>
            <a:ext cx="2011680" cy="64516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743200"/>
            <a:ext cx="8312150" cy="25914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rgbClr val="1D7ADC">
                  <a:alpha val="100000"/>
                  <a:lumMod val="60000"/>
                  <a:lumOff val="40000"/>
                </a:srgbClr>
              </a:gs>
              <a:gs pos="100000">
                <a:srgbClr val="1D7ADC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6" cy="627634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523801" y="1244334"/>
            <a:ext cx="5950661" cy="1215141"/>
          </a:xfrm>
          <a:prstGeom prst="rect">
            <a:avLst/>
          </a:prstGeom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zh-CN" sz="40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（三）对照式结构</a:t>
            </a:r>
            <a:endParaRPr lang="zh-CN" sz="28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523981" y="1676088"/>
            <a:ext cx="2011680" cy="64516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987040"/>
            <a:ext cx="9764395" cy="25565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rgbClr val="1D7ADC">
                  <a:alpha val="100000"/>
                  <a:lumMod val="60000"/>
                  <a:lumOff val="40000"/>
                </a:srgbClr>
              </a:gs>
              <a:gs pos="100000">
                <a:srgbClr val="1D7ADC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6" cy="627634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524000" y="1244600"/>
            <a:ext cx="7752715" cy="1215390"/>
          </a:xfrm>
          <a:prstGeom prst="rect">
            <a:avLst/>
          </a:prstGeom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zh-CN" sz="40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（四）</a:t>
            </a:r>
            <a:r>
              <a:rPr lang="zh-CN" sz="40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  <a:sym typeface="+mn-ea"/>
              </a:rPr>
              <a:t>“引议联结”式结构</a:t>
            </a:r>
            <a:endParaRPr lang="zh-CN" sz="40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523981" y="1676088"/>
            <a:ext cx="2011680" cy="64516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895600"/>
            <a:ext cx="9039860" cy="28930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rgbClr val="1D7ADC">
                  <a:alpha val="100000"/>
                  <a:lumMod val="60000"/>
                  <a:lumOff val="40000"/>
                </a:srgbClr>
              </a:gs>
              <a:gs pos="100000">
                <a:srgbClr val="1D7ADC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6" cy="627634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 fontScale="90000"/>
          </a:bodyPr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zh-CN" altLang="en-US" sz="66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三、</a:t>
            </a:r>
            <a:r>
              <a:rPr lang="en-US" sz="66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选材与用例</a:t>
            </a:r>
            <a:endParaRPr lang="en-US" sz="6600" b="1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rgbClr val="1D7ADC">
                  <a:alpha val="100000"/>
                  <a:lumMod val="60000"/>
                  <a:lumOff val="40000"/>
                </a:srgbClr>
              </a:gs>
              <a:gs pos="100000">
                <a:srgbClr val="1D7ADC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6" cy="627634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295400" y="3352800"/>
            <a:ext cx="7071360" cy="1215390"/>
          </a:xfrm>
          <a:prstGeom prst="rect">
            <a:avLst/>
          </a:prstGeom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endParaRPr lang="en-US" sz="3600" b="1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选材、用材需要注意以下原则：</a:t>
            </a:r>
            <a:endParaRPr lang="zh-CN" altLang="en-US" sz="3600" b="1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en-US" sz="36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1.</a:t>
            </a:r>
            <a:r>
              <a:rPr sz="36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真实性</a:t>
            </a:r>
            <a:endParaRPr sz="3600" b="1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en-US" sz="36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2.</a:t>
            </a:r>
            <a:r>
              <a:rPr sz="36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针对性</a:t>
            </a:r>
            <a:endParaRPr sz="3600" b="1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en-US" sz="36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3.</a:t>
            </a:r>
            <a:r>
              <a:rPr sz="36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典型性</a:t>
            </a:r>
            <a:endParaRPr sz="3600" b="1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en-US" sz="36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4.</a:t>
            </a:r>
            <a:r>
              <a:rPr sz="36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层次性</a:t>
            </a:r>
            <a:endParaRPr sz="3600" b="1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en-US" sz="36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5.</a:t>
            </a:r>
            <a:r>
              <a:rPr sz="36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新颖性</a:t>
            </a:r>
            <a:endParaRPr sz="3600" b="1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1" cy="8592820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alpha val="100000"/>
                  <a:lumMod val="60000"/>
                  <a:lumOff val="40000"/>
                </a:srgbClr>
              </a:gs>
              <a:gs pos="100000">
                <a:srgbClr val="D1E4F9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sp>
        <p:nvSpPr>
          <p:cNvPr id="5" name="Freeform 5"/>
          <p:cNvSpPr/>
          <p:nvPr/>
        </p:nvSpPr>
        <p:spPr>
          <a:xfrm>
            <a:off x="3879748" y="1112976"/>
            <a:ext cx="433777" cy="19709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428750" y="0"/>
                </a:lnTo>
                <a:lnTo>
                  <a:pt x="1905000" y="1905000"/>
                </a:lnTo>
                <a:lnTo>
                  <a:pt x="476250" y="1905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5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449965" y="1310069"/>
            <a:ext cx="10712950" cy="4476283"/>
          </a:xfrm>
          <a:prstGeom prst="rect">
            <a:avLst/>
          </a:prstGeom>
          <a:solidFill>
            <a:schemeClr val="accent2">
              <a:alpha val="80000"/>
            </a:schemeClr>
          </a:solidFill>
        </p:spPr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938" r="16938"/>
          <a:stretch>
            <a:fillRect/>
          </a:stretch>
        </p:blipFill>
        <p:spPr>
          <a:xfrm>
            <a:off x="705505" y="1112976"/>
            <a:ext cx="3505032" cy="4673376"/>
          </a:xfrm>
          <a:prstGeom prst="parallelogram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4496003" y="1371860"/>
            <a:ext cx="6160333" cy="7199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取材有道</a:t>
            </a:r>
            <a:endParaRPr lang="zh-CN" altLang="en-US" sz="280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529023" y="2194565"/>
            <a:ext cx="5944189" cy="11467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</a:t>
            </a:r>
            <a:r>
              <a:rPr lang="en-US" sz="20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在选材时，需注重材料的真实性和典型性，确保所选材料能够有力地支持文章主题。</a:t>
            </a:r>
            <a:r>
              <a:rPr lang="zh-CN" altLang="en-US" sz="20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整合生活素材，借鉴课本、名著、范文等。</a:t>
            </a:r>
            <a:endParaRPr lang="zh-CN" altLang="en-US" sz="20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（二）多角度选材，力求多样性。</a:t>
            </a:r>
            <a:endParaRPr lang="zh-CN" altLang="en-US" sz="20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用好事实论据、用好理论论据。</a:t>
            </a:r>
            <a:endParaRPr lang="zh-CN" altLang="en-US" sz="20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725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选材与用例</a:t>
            </a:r>
            <a:endParaRPr lang="en-US" sz="2725" b="1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1" cy="8592820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alpha val="100000"/>
                  <a:lumMod val="60000"/>
                  <a:lumOff val="40000"/>
                </a:srgbClr>
              </a:gs>
              <a:gs pos="100000">
                <a:srgbClr val="D1E4F9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sp>
        <p:nvSpPr>
          <p:cNvPr id="5" name="Freeform 5"/>
          <p:cNvSpPr/>
          <p:nvPr/>
        </p:nvSpPr>
        <p:spPr>
          <a:xfrm>
            <a:off x="3879748" y="1112976"/>
            <a:ext cx="433777" cy="197093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428750" y="0"/>
                </a:lnTo>
                <a:lnTo>
                  <a:pt x="1905000" y="1905000"/>
                </a:lnTo>
                <a:lnTo>
                  <a:pt x="476250" y="1905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5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449965" y="1310069"/>
            <a:ext cx="10712950" cy="4476283"/>
          </a:xfrm>
          <a:prstGeom prst="rect">
            <a:avLst/>
          </a:prstGeom>
          <a:solidFill>
            <a:schemeClr val="accent2">
              <a:alpha val="80000"/>
            </a:schemeClr>
          </a:solidFill>
        </p:spPr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938" r="16938"/>
          <a:stretch>
            <a:fillRect/>
          </a:stretch>
        </p:blipFill>
        <p:spPr>
          <a:xfrm>
            <a:off x="705505" y="1112976"/>
            <a:ext cx="3505032" cy="4673376"/>
          </a:xfrm>
          <a:prstGeom prst="parallelogram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529023" y="2194565"/>
            <a:ext cx="5944189" cy="11467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20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419803" y="1676468"/>
            <a:ext cx="5944189" cy="7199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40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用材</a:t>
            </a:r>
            <a:r>
              <a:rPr lang="zh-CN" altLang="en-US" sz="40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有方</a:t>
            </a:r>
            <a:endParaRPr lang="zh-CN" altLang="en-US" sz="400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313555" y="2667000"/>
            <a:ext cx="6425565" cy="114681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在使用材料时，需注重材料的组织和衔接，确保文章结构清晰、流畅自然。</a:t>
            </a:r>
            <a:endParaRPr lang="en-US" sz="24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切勿挑肥拣瘦、叙述精要。</a:t>
            </a:r>
            <a:endParaRPr lang="zh-CN" altLang="en-US" sz="24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叙议结合，夹叙夹议。先后有别，排列有序。</a:t>
            </a:r>
            <a:endParaRPr lang="zh-CN" altLang="en-US" sz="24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双向举例，对比鲜明；反弹琵琶，独辟蹊径。</a:t>
            </a:r>
            <a:endParaRPr lang="zh-CN" altLang="en-US" sz="24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725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选材与用例</a:t>
            </a:r>
            <a:endParaRPr lang="en-US" sz="2725" b="1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rgbClr val="1D7ADC">
                  <a:alpha val="100000"/>
                  <a:lumMod val="60000"/>
                  <a:lumOff val="40000"/>
                </a:srgbClr>
              </a:gs>
              <a:gs pos="100000">
                <a:srgbClr val="1D7ADC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6" cy="627634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142801" y="2514334"/>
            <a:ext cx="5950661" cy="1215141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 fontScale="90000"/>
          </a:bodyPr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zh-CN" altLang="en-US" sz="66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四、</a:t>
            </a:r>
            <a:r>
              <a:rPr lang="en-US" sz="66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分析与说理</a:t>
            </a:r>
            <a:endParaRPr lang="en-US" sz="6600" b="1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1" cy="8592820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4299285" y="1380785"/>
            <a:ext cx="3482975" cy="82994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zh-CN" altLang="en-US" sz="4800" b="1">
                <a:solidFill>
                  <a:srgbClr val="000000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目录</a:t>
            </a:r>
            <a:endParaRPr lang="zh-CN" altLang="en-US" sz="4800" b="1">
              <a:solidFill>
                <a:srgbClr val="000000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grpSp>
        <p:nvGrpSpPr>
          <p:cNvPr id="5" name="Group 5"/>
          <p:cNvGrpSpPr/>
          <p:nvPr/>
        </p:nvGrpSpPr>
        <p:grpSpPr>
          <a:xfrm rot="16200000">
            <a:off x="11454099" y="6091238"/>
            <a:ext cx="83439" cy="584168"/>
            <a:chOff x="11454099" y="6091238"/>
            <a:chExt cx="83439" cy="584168"/>
          </a:xfrm>
          <a:solidFill>
            <a:srgbClr val="002FA7">
              <a:alpha val="100000"/>
            </a:srgbClr>
          </a:solidFill>
        </p:grpSpPr>
        <p:sp>
          <p:nvSpPr>
            <p:cNvPr id="6" name="AutoShape 6"/>
            <p:cNvSpPr/>
            <p:nvPr/>
          </p:nvSpPr>
          <p:spPr>
            <a:xfrm>
              <a:off x="11454099" y="6591967"/>
              <a:ext cx="83439" cy="83439"/>
            </a:xfrm>
            <a:prstGeom prst="ellipse">
              <a:avLst/>
            </a:prstGeom>
            <a:solidFill>
              <a:srgbClr val="002FA7">
                <a:alpha val="100000"/>
              </a:srgbClr>
            </a:solidFill>
            <a:ln w="9525">
              <a:solidFill>
                <a:schemeClr val="lt1">
                  <a:alpha val="100000"/>
                </a:schemeClr>
              </a:solidFill>
              <a:prstDash val="solid"/>
            </a:ln>
          </p:spPr>
        </p:sp>
        <p:sp>
          <p:nvSpPr>
            <p:cNvPr id="7" name="AutoShape 7"/>
            <p:cNvSpPr/>
            <p:nvPr/>
          </p:nvSpPr>
          <p:spPr>
            <a:xfrm>
              <a:off x="11454099" y="6341555"/>
              <a:ext cx="83439" cy="83439"/>
            </a:xfrm>
            <a:prstGeom prst="ellipse">
              <a:avLst/>
            </a:prstGeom>
            <a:solidFill>
              <a:srgbClr val="002FA7">
                <a:alpha val="100000"/>
              </a:srgbClr>
            </a:solidFill>
            <a:ln w="9525">
              <a:solidFill>
                <a:schemeClr val="lt1">
                  <a:alpha val="100000"/>
                </a:schemeClr>
              </a:solidFill>
              <a:prstDash val="solid"/>
            </a:ln>
          </p:spPr>
        </p:sp>
        <p:sp>
          <p:nvSpPr>
            <p:cNvPr id="8" name="AutoShape 8"/>
            <p:cNvSpPr/>
            <p:nvPr/>
          </p:nvSpPr>
          <p:spPr>
            <a:xfrm>
              <a:off x="11454099" y="6091238"/>
              <a:ext cx="83439" cy="83439"/>
            </a:xfrm>
            <a:prstGeom prst="ellipse">
              <a:avLst/>
            </a:prstGeom>
            <a:solidFill>
              <a:srgbClr val="002FA7">
                <a:alpha val="100000"/>
              </a:srgbClr>
            </a:solidFill>
            <a:ln w="9525">
              <a:solidFill>
                <a:schemeClr val="lt1">
                  <a:alpha val="100000"/>
                </a:schemeClr>
              </a:solidFill>
              <a:prstDash val="solid"/>
            </a:ln>
          </p:spPr>
        </p:sp>
      </p:grpSp>
      <p:grpSp>
        <p:nvGrpSpPr>
          <p:cNvPr id="9" name="Group 9"/>
          <p:cNvGrpSpPr/>
          <p:nvPr/>
        </p:nvGrpSpPr>
        <p:grpSpPr>
          <a:xfrm rot="5400000">
            <a:off x="748379" y="87344"/>
            <a:ext cx="83439" cy="584169"/>
            <a:chOff x="748379" y="87344"/>
            <a:chExt cx="83439" cy="584169"/>
          </a:xfrm>
          <a:solidFill>
            <a:schemeClr val="accent6">
              <a:lumMod val="60000"/>
              <a:lumOff val="40000"/>
              <a:alpha val="100000"/>
            </a:schemeClr>
          </a:solidFill>
        </p:grpSpPr>
        <p:sp>
          <p:nvSpPr>
            <p:cNvPr id="10" name="AutoShape 10"/>
            <p:cNvSpPr/>
            <p:nvPr/>
          </p:nvSpPr>
          <p:spPr>
            <a:xfrm>
              <a:off x="748379" y="588074"/>
              <a:ext cx="83439" cy="83439"/>
            </a:xfrm>
            <a:prstGeom prst="ellipse">
              <a:avLst/>
            </a:prstGeom>
            <a:solidFill>
              <a:srgbClr val="74AFEC">
                <a:alpha val="100000"/>
              </a:srgbClr>
            </a:solidFill>
            <a:ln w="9525">
              <a:solidFill>
                <a:schemeClr val="lt1">
                  <a:alpha val="100000"/>
                </a:schemeClr>
              </a:solidFill>
              <a:prstDash val="solid"/>
            </a:ln>
          </p:spPr>
        </p:sp>
        <p:sp>
          <p:nvSpPr>
            <p:cNvPr id="11" name="AutoShape 11"/>
            <p:cNvSpPr/>
            <p:nvPr/>
          </p:nvSpPr>
          <p:spPr>
            <a:xfrm>
              <a:off x="748379" y="337756"/>
              <a:ext cx="83439" cy="83439"/>
            </a:xfrm>
            <a:prstGeom prst="ellipse">
              <a:avLst/>
            </a:prstGeom>
            <a:solidFill>
              <a:srgbClr val="74AFEC">
                <a:alpha val="100000"/>
              </a:srgbClr>
            </a:solidFill>
            <a:ln w="9525">
              <a:solidFill>
                <a:schemeClr val="lt1">
                  <a:alpha val="100000"/>
                </a:schemeClr>
              </a:solidFill>
              <a:prstDash val="solid"/>
            </a:ln>
          </p:spPr>
        </p:sp>
        <p:sp>
          <p:nvSpPr>
            <p:cNvPr id="12" name="AutoShape 12"/>
            <p:cNvSpPr/>
            <p:nvPr/>
          </p:nvSpPr>
          <p:spPr>
            <a:xfrm>
              <a:off x="748379" y="87344"/>
              <a:ext cx="83439" cy="83439"/>
            </a:xfrm>
            <a:prstGeom prst="ellipse">
              <a:avLst/>
            </a:prstGeom>
            <a:solidFill>
              <a:srgbClr val="74AFEC">
                <a:alpha val="100000"/>
              </a:srgbClr>
            </a:solidFill>
            <a:ln w="9525">
              <a:solidFill>
                <a:schemeClr val="lt1">
                  <a:alpha val="100000"/>
                </a:schemeClr>
              </a:solidFill>
              <a:prstDash val="solid"/>
            </a:ln>
          </p:spPr>
        </p:sp>
      </p:grpSp>
      <p:sp>
        <p:nvSpPr>
          <p:cNvPr id="13" name="AutoShape 13"/>
          <p:cNvSpPr/>
          <p:nvPr/>
        </p:nvSpPr>
        <p:spPr>
          <a:xfrm>
            <a:off x="670926" y="4318167"/>
            <a:ext cx="1094172" cy="1094172"/>
          </a:xfrm>
          <a:prstGeom prst="ellipse">
            <a:avLst/>
          </a:prstGeom>
          <a:solidFill>
            <a:srgbClr val="015CB7">
              <a:alpha val="100000"/>
            </a:srgbClr>
          </a:solidFill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defRPr/>
            </a:pPr>
            <a:r>
              <a:rPr lang="en-US" sz="2800" b="1">
                <a:solidFill>
                  <a:srgbClr val="FFFFFF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O1</a:t>
            </a:r>
            <a:endParaRPr lang="en-US" sz="1100"/>
          </a:p>
        </p:txBody>
      </p:sp>
      <p:sp>
        <p:nvSpPr>
          <p:cNvPr id="14" name="TextBox 14"/>
          <p:cNvSpPr txBox="1"/>
          <p:nvPr/>
        </p:nvSpPr>
        <p:spPr>
          <a:xfrm>
            <a:off x="1371600" y="2738755"/>
            <a:ext cx="1276350" cy="783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250" b="1">
                <a:solidFill>
                  <a:srgbClr val="155BA5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审题与立意</a:t>
            </a:r>
            <a:endParaRPr lang="en-US" sz="2250" b="1">
              <a:solidFill>
                <a:srgbClr val="155BA5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1369727" y="3479683"/>
            <a:ext cx="2139718" cy="1014730"/>
          </a:xfrm>
          <a:prstGeom prst="rect">
            <a:avLst/>
          </a:prstGeom>
          <a:noFill/>
        </p:spPr>
      </p:sp>
      <p:cxnSp>
        <p:nvCxnSpPr>
          <p:cNvPr id="16" name="Connector 16"/>
          <p:cNvCxnSpPr/>
          <p:nvPr/>
        </p:nvCxnSpPr>
        <p:spPr>
          <a:xfrm flipV="1">
            <a:off x="1218012" y="2872507"/>
            <a:ext cx="0" cy="1445660"/>
          </a:xfrm>
          <a:prstGeom prst="line">
            <a:avLst/>
          </a:prstGeom>
          <a:ln w="15875">
            <a:solidFill>
              <a:srgbClr val="ED7D31">
                <a:alpha val="100000"/>
              </a:srgbClr>
            </a:solidFill>
            <a:prstDash val="solid"/>
            <a:headEnd type="none"/>
            <a:tailEnd type="oval"/>
          </a:ln>
        </p:spPr>
      </p:cxnSp>
      <p:sp>
        <p:nvSpPr>
          <p:cNvPr id="17" name="AutoShape 17"/>
          <p:cNvSpPr/>
          <p:nvPr/>
        </p:nvSpPr>
        <p:spPr>
          <a:xfrm>
            <a:off x="2928569" y="4317532"/>
            <a:ext cx="1094172" cy="1094172"/>
          </a:xfrm>
          <a:prstGeom prst="ellipse">
            <a:avLst/>
          </a:prstGeom>
          <a:solidFill>
            <a:srgbClr val="74AFEC">
              <a:alpha val="100000"/>
            </a:srgbClr>
          </a:solidFill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>
                <a:solidFill>
                  <a:srgbClr val="FFFFFF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O2</a:t>
            </a:r>
            <a:endParaRPr lang="en-US" sz="1100"/>
          </a:p>
        </p:txBody>
      </p:sp>
      <p:sp>
        <p:nvSpPr>
          <p:cNvPr id="18" name="TextBox 18"/>
          <p:cNvSpPr txBox="1"/>
          <p:nvPr/>
        </p:nvSpPr>
        <p:spPr>
          <a:xfrm>
            <a:off x="3581400" y="2819400"/>
            <a:ext cx="1273810" cy="783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250" b="1">
                <a:solidFill>
                  <a:srgbClr val="155BA5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思路与结构</a:t>
            </a:r>
            <a:endParaRPr lang="en-US" sz="2250" b="1">
              <a:solidFill>
                <a:srgbClr val="155BA5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sp>
        <p:nvSpPr>
          <p:cNvPr id="19" name="AutoShape 19"/>
          <p:cNvSpPr/>
          <p:nvPr/>
        </p:nvSpPr>
        <p:spPr>
          <a:xfrm>
            <a:off x="3901055" y="3479683"/>
            <a:ext cx="2139718" cy="55308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defRPr/>
            </a:pPr>
            <a:endParaRPr lang="en-US" sz="1100"/>
          </a:p>
          <a:p>
            <a:pPr algn="l">
              <a:lnSpc>
                <a:spcPct val="150000"/>
              </a:lnSpc>
            </a:pPr>
            <a:endParaRPr lang="en-US" sz="1000">
              <a:solidFill>
                <a:srgbClr val="000000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cxnSp>
        <p:nvCxnSpPr>
          <p:cNvPr id="20" name="Connector 20"/>
          <p:cNvCxnSpPr/>
          <p:nvPr/>
        </p:nvCxnSpPr>
        <p:spPr>
          <a:xfrm flipV="1">
            <a:off x="3429300" y="2872507"/>
            <a:ext cx="0" cy="1445660"/>
          </a:xfrm>
          <a:prstGeom prst="line">
            <a:avLst/>
          </a:prstGeom>
          <a:ln w="15875">
            <a:solidFill>
              <a:srgbClr val="74AFEC">
                <a:alpha val="100000"/>
              </a:srgbClr>
            </a:solidFill>
            <a:prstDash val="solid"/>
            <a:headEnd type="none"/>
            <a:tailEnd type="oval"/>
          </a:ln>
        </p:spPr>
      </p:cxnSp>
      <p:sp>
        <p:nvSpPr>
          <p:cNvPr id="21" name="AutoShape 21"/>
          <p:cNvSpPr/>
          <p:nvPr/>
        </p:nvSpPr>
        <p:spPr>
          <a:xfrm>
            <a:off x="5110012" y="4343567"/>
            <a:ext cx="1094172" cy="1094172"/>
          </a:xfrm>
          <a:prstGeom prst="ellipse">
            <a:avLst/>
          </a:prstGeom>
          <a:solidFill>
            <a:srgbClr val="015CB7">
              <a:alpha val="100000"/>
            </a:srgbClr>
          </a:solidFill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>
                <a:solidFill>
                  <a:srgbClr val="FFFFFF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O3</a:t>
            </a:r>
            <a:endParaRPr lang="en-US" sz="1100"/>
          </a:p>
        </p:txBody>
      </p:sp>
      <p:sp>
        <p:nvSpPr>
          <p:cNvPr id="22" name="TextBox 22"/>
          <p:cNvSpPr txBox="1"/>
          <p:nvPr/>
        </p:nvSpPr>
        <p:spPr>
          <a:xfrm>
            <a:off x="5867400" y="2819083"/>
            <a:ext cx="1169035" cy="783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250" b="1">
                <a:solidFill>
                  <a:srgbClr val="155BA5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选材与用例</a:t>
            </a:r>
            <a:endParaRPr lang="en-US" sz="2250" b="1">
              <a:solidFill>
                <a:srgbClr val="155BA5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6432383" y="3479683"/>
            <a:ext cx="2139718" cy="55308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defRPr/>
            </a:pPr>
            <a:endParaRPr lang="en-US" sz="1100"/>
          </a:p>
          <a:p>
            <a:pPr algn="l">
              <a:lnSpc>
                <a:spcPct val="150000"/>
              </a:lnSpc>
            </a:pPr>
            <a:endParaRPr lang="en-US" sz="1000">
              <a:solidFill>
                <a:srgbClr val="000000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cxnSp>
        <p:nvCxnSpPr>
          <p:cNvPr id="24" name="Connector 24"/>
          <p:cNvCxnSpPr/>
          <p:nvPr/>
        </p:nvCxnSpPr>
        <p:spPr>
          <a:xfrm flipV="1">
            <a:off x="5714883" y="2872507"/>
            <a:ext cx="0" cy="1445660"/>
          </a:xfrm>
          <a:prstGeom prst="line">
            <a:avLst/>
          </a:prstGeom>
          <a:ln w="15875">
            <a:solidFill>
              <a:srgbClr val="ED7D31">
                <a:alpha val="100000"/>
              </a:srgbClr>
            </a:solidFill>
            <a:prstDash val="solid"/>
            <a:headEnd type="none"/>
            <a:tailEnd type="oval"/>
          </a:ln>
        </p:spPr>
      </p:cxnSp>
      <p:sp>
        <p:nvSpPr>
          <p:cNvPr id="25" name="AutoShape 14"/>
          <p:cNvSpPr/>
          <p:nvPr/>
        </p:nvSpPr>
        <p:spPr>
          <a:xfrm>
            <a:off x="7543531" y="4417227"/>
            <a:ext cx="1094172" cy="1094172"/>
          </a:xfrm>
          <a:prstGeom prst="ellipse">
            <a:avLst/>
          </a:prstGeom>
          <a:solidFill>
            <a:srgbClr val="015CB7">
              <a:alpha val="100000"/>
            </a:srgbClr>
          </a:solidFill>
        </p:spPr>
        <p:txBody>
          <a:bodyPr vert="horz" wrap="square" lIns="91440" tIns="45720" rIns="91440" bIns="45720" rtlCol="0" anchor="ctr" anchorCtr="0">
            <a:noAutofit/>
          </a:bodyPr>
          <a:p>
            <a:pPr algn="ctr">
              <a:defRPr/>
            </a:pPr>
            <a:r>
              <a:rPr lang="en-US" sz="2800" b="1">
                <a:solidFill>
                  <a:srgbClr val="FFFFFF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O4</a:t>
            </a:r>
            <a:endParaRPr lang="en-US" sz="1100"/>
          </a:p>
        </p:txBody>
      </p:sp>
      <p:sp>
        <p:nvSpPr>
          <p:cNvPr id="26" name="TextBox 15"/>
          <p:cNvSpPr txBox="1"/>
          <p:nvPr/>
        </p:nvSpPr>
        <p:spPr>
          <a:xfrm>
            <a:off x="8382000" y="2743200"/>
            <a:ext cx="1275715" cy="783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spAutoFit/>
          </a:bodyPr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250" b="1">
                <a:solidFill>
                  <a:srgbClr val="155BA5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分析与说理</a:t>
            </a:r>
            <a:endParaRPr lang="en-US" sz="2250" b="1">
              <a:solidFill>
                <a:srgbClr val="155BA5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cxnSp>
        <p:nvCxnSpPr>
          <p:cNvPr id="27" name="Connector 20"/>
          <p:cNvCxnSpPr/>
          <p:nvPr/>
        </p:nvCxnSpPr>
        <p:spPr>
          <a:xfrm flipV="1">
            <a:off x="8153700" y="2971567"/>
            <a:ext cx="0" cy="1445660"/>
          </a:xfrm>
          <a:prstGeom prst="line">
            <a:avLst/>
          </a:prstGeom>
          <a:ln w="15875">
            <a:solidFill>
              <a:srgbClr val="74AFEC">
                <a:alpha val="100000"/>
              </a:srgbClr>
            </a:solidFill>
            <a:prstDash val="solid"/>
            <a:headEnd type="none"/>
            <a:tailEnd type="oval"/>
          </a:ln>
        </p:spPr>
      </p:cxnSp>
      <p:sp>
        <p:nvSpPr>
          <p:cNvPr id="28" name="AutoShape 18"/>
          <p:cNvSpPr/>
          <p:nvPr/>
        </p:nvSpPr>
        <p:spPr>
          <a:xfrm>
            <a:off x="9905949" y="4417227"/>
            <a:ext cx="1094172" cy="1094172"/>
          </a:xfrm>
          <a:prstGeom prst="ellipse">
            <a:avLst/>
          </a:prstGeom>
          <a:solidFill>
            <a:srgbClr val="74AFEC">
              <a:alpha val="100000"/>
            </a:srgbClr>
          </a:solidFill>
        </p:spPr>
        <p:txBody>
          <a:bodyPr vert="horz" wrap="square" lIns="91440" tIns="45720" rIns="91440" bIns="45720" rtlCol="0" anchor="ctr" anchorCtr="0">
            <a:noAutofit/>
          </a:bodyPr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>
                <a:solidFill>
                  <a:srgbClr val="FFFFFF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O5</a:t>
            </a:r>
            <a:endParaRPr lang="en-US" sz="1100"/>
          </a:p>
        </p:txBody>
      </p:sp>
      <p:cxnSp>
        <p:nvCxnSpPr>
          <p:cNvPr id="29" name="Connector 24"/>
          <p:cNvCxnSpPr/>
          <p:nvPr/>
        </p:nvCxnSpPr>
        <p:spPr>
          <a:xfrm flipV="1">
            <a:off x="10363083" y="2970932"/>
            <a:ext cx="0" cy="1445660"/>
          </a:xfrm>
          <a:prstGeom prst="line">
            <a:avLst/>
          </a:prstGeom>
          <a:ln w="15875">
            <a:solidFill>
              <a:srgbClr val="ED7D31">
                <a:alpha val="100000"/>
              </a:srgbClr>
            </a:solidFill>
            <a:prstDash val="solid"/>
            <a:headEnd type="none"/>
            <a:tailEnd type="oval"/>
          </a:ln>
        </p:spPr>
      </p:cxnSp>
      <p:sp>
        <p:nvSpPr>
          <p:cNvPr id="30" name="TextBox 19"/>
          <p:cNvSpPr txBox="1"/>
          <p:nvPr/>
        </p:nvSpPr>
        <p:spPr>
          <a:xfrm>
            <a:off x="10451465" y="2696210"/>
            <a:ext cx="1252855" cy="7835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spAutoFit/>
          </a:bodyPr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250" b="1">
                <a:solidFill>
                  <a:srgbClr val="155BA5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拟题与收尾</a:t>
            </a:r>
            <a:endParaRPr lang="en-US" sz="2250" b="1">
              <a:solidFill>
                <a:srgbClr val="155BA5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1" cy="859282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 rot="0">
            <a:off x="1161828" y="1716659"/>
            <a:ext cx="4766691" cy="1446943"/>
            <a:chOff x="1161193" y="1933194"/>
            <a:chExt cx="4766691" cy="1446943"/>
          </a:xfrm>
        </p:grpSpPr>
        <p:sp>
          <p:nvSpPr>
            <p:cNvPr id="5" name="AutoShape 5"/>
            <p:cNvSpPr/>
            <p:nvPr/>
          </p:nvSpPr>
          <p:spPr>
            <a:xfrm flipH="1">
              <a:off x="1161193" y="2039969"/>
              <a:ext cx="751808" cy="750094"/>
            </a:xfrm>
            <a:prstGeom prst="ellipse">
              <a:avLst/>
            </a:prstGeom>
            <a:solidFill>
              <a:srgbClr val="ED7D31">
                <a:alpha val="100000"/>
              </a:srgb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1311688" y="2074354"/>
              <a:ext cx="479774" cy="641128"/>
            </a:xfrm>
            <a:prstGeom prst="rect">
              <a:avLst/>
            </a:prstGeom>
            <a:noFill/>
          </p:spPr>
        </p:sp>
        <p:grpSp>
          <p:nvGrpSpPr>
            <p:cNvPr id="7" name="Group 7"/>
            <p:cNvGrpSpPr/>
            <p:nvPr/>
          </p:nvGrpSpPr>
          <p:grpSpPr>
            <a:xfrm rot="0">
              <a:off x="1912906" y="1933194"/>
              <a:ext cx="4014978" cy="1446943"/>
              <a:chOff x="1912906" y="1933194"/>
              <a:chExt cx="4014978" cy="1446943"/>
            </a:xfrm>
          </p:grpSpPr>
          <p:sp>
            <p:nvSpPr>
              <p:cNvPr id="8" name="TextBox 8"/>
              <p:cNvSpPr txBox="1"/>
              <p:nvPr/>
            </p:nvSpPr>
            <p:spPr>
              <a:xfrm>
                <a:off x="2044637" y="2384012"/>
                <a:ext cx="3883247" cy="996125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0" rtlCol="0" anchor="t" anchorCtr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sz="1350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通过分析事情的前因后果，来揭示事物之间的因果关系。这种方法可以帮助我们更好地理解事情的发展过程。</a:t>
                </a:r>
                <a:endParaRPr lang="en-US" sz="1350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1912906" y="1933194"/>
                <a:ext cx="3034379" cy="553879"/>
              </a:xfrm>
              <a:prstGeom prst="rect">
                <a:avLst/>
              </a:prstGeom>
              <a:noFill/>
            </p:spPr>
            <p:txBody>
              <a:bodyPr vert="horz" wrap="square" lIns="243649" tIns="121825" rIns="243649" bIns="0" rtlCol="0" anchor="t" anchorCtr="0">
                <a:spAutoFit/>
              </a:bodyPr>
              <a:lstStyle/>
              <a:p>
                <a:pPr algn="l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950" b="1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因果分析法</a:t>
                </a:r>
                <a:endParaRPr lang="en-US" sz="1950" b="1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</p:grpSp>
      </p:grpSp>
      <p:grpSp>
        <p:nvGrpSpPr>
          <p:cNvPr id="10" name="Group 10"/>
          <p:cNvGrpSpPr/>
          <p:nvPr/>
        </p:nvGrpSpPr>
        <p:grpSpPr>
          <a:xfrm rot="0">
            <a:off x="6477254" y="1676241"/>
            <a:ext cx="4766691" cy="1446944"/>
            <a:chOff x="6379464" y="1934051"/>
            <a:chExt cx="4766691" cy="1446944"/>
          </a:xfrm>
        </p:grpSpPr>
        <p:sp>
          <p:nvSpPr>
            <p:cNvPr id="11" name="AutoShape 11"/>
            <p:cNvSpPr/>
            <p:nvPr/>
          </p:nvSpPr>
          <p:spPr>
            <a:xfrm flipH="1">
              <a:off x="6379464" y="2040731"/>
              <a:ext cx="751808" cy="750094"/>
            </a:xfrm>
            <a:prstGeom prst="ellipse">
              <a:avLst/>
            </a:prstGeom>
            <a:noFill/>
            <a:ln w="57150">
              <a:solidFill>
                <a:schemeClr val="accent6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12" name="AutoShape 12"/>
            <p:cNvSpPr/>
            <p:nvPr/>
          </p:nvSpPr>
          <p:spPr>
            <a:xfrm>
              <a:off x="6529959" y="2089499"/>
              <a:ext cx="479774" cy="641128"/>
            </a:xfrm>
            <a:prstGeom prst="rect">
              <a:avLst/>
            </a:prstGeom>
            <a:noFill/>
          </p:spPr>
        </p:sp>
        <p:grpSp>
          <p:nvGrpSpPr>
            <p:cNvPr id="13" name="Group 13"/>
            <p:cNvGrpSpPr/>
            <p:nvPr/>
          </p:nvGrpSpPr>
          <p:grpSpPr>
            <a:xfrm rot="0">
              <a:off x="7131177" y="1934051"/>
              <a:ext cx="4014978" cy="1446944"/>
              <a:chOff x="7131177" y="1934051"/>
              <a:chExt cx="4014978" cy="1446944"/>
            </a:xfrm>
          </p:grpSpPr>
          <p:sp>
            <p:nvSpPr>
              <p:cNvPr id="14" name="TextBox 14"/>
              <p:cNvSpPr txBox="1"/>
              <p:nvPr/>
            </p:nvSpPr>
            <p:spPr>
              <a:xfrm>
                <a:off x="7262908" y="2384870"/>
                <a:ext cx="3883247" cy="996125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0" rtlCol="0" anchor="t" anchorCtr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sz="1350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通过比较不同事物或情况，来分析它们之间的异同点。这种方法可以帮助我们更好地理解事物之间的联系和影响。</a:t>
                </a:r>
                <a:endParaRPr lang="en-US" sz="1350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7131177" y="1934051"/>
                <a:ext cx="3034379" cy="553879"/>
              </a:xfrm>
              <a:prstGeom prst="rect">
                <a:avLst/>
              </a:prstGeom>
              <a:noFill/>
            </p:spPr>
            <p:txBody>
              <a:bodyPr vert="horz" wrap="square" lIns="243649" tIns="121825" rIns="243649" bIns="0" rtlCol="0" anchor="t" anchorCtr="0">
                <a:spAutoFit/>
              </a:bodyPr>
              <a:lstStyle/>
              <a:p>
                <a:pPr algn="l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950" b="1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比较分析法</a:t>
                </a:r>
                <a:endParaRPr lang="en-US" sz="1950" b="1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</p:grpSp>
      </p:grpSp>
      <p:grpSp>
        <p:nvGrpSpPr>
          <p:cNvPr id="16" name="Group 16"/>
          <p:cNvGrpSpPr/>
          <p:nvPr/>
        </p:nvGrpSpPr>
        <p:grpSpPr>
          <a:xfrm rot="0">
            <a:off x="1162240" y="3162490"/>
            <a:ext cx="4766786" cy="1446944"/>
            <a:chOff x="1162240" y="3162490"/>
            <a:chExt cx="4766786" cy="1446944"/>
          </a:xfrm>
        </p:grpSpPr>
        <p:sp>
          <p:nvSpPr>
            <p:cNvPr id="17" name="AutoShape 17"/>
            <p:cNvSpPr/>
            <p:nvPr/>
          </p:nvSpPr>
          <p:spPr>
            <a:xfrm flipH="1">
              <a:off x="1162240" y="3269266"/>
              <a:ext cx="751808" cy="750094"/>
            </a:xfrm>
            <a:prstGeom prst="ellipse">
              <a:avLst/>
            </a:prstGeom>
            <a:noFill/>
            <a:ln w="57150">
              <a:solidFill>
                <a:schemeClr val="accent6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18" name="AutoShape 18"/>
            <p:cNvSpPr/>
            <p:nvPr/>
          </p:nvSpPr>
          <p:spPr>
            <a:xfrm>
              <a:off x="1298258" y="3329845"/>
              <a:ext cx="479774" cy="641128"/>
            </a:xfrm>
            <a:prstGeom prst="rect">
              <a:avLst/>
            </a:prstGeom>
            <a:noFill/>
          </p:spPr>
        </p:sp>
        <p:grpSp>
          <p:nvGrpSpPr>
            <p:cNvPr id="19" name="Group 19"/>
            <p:cNvGrpSpPr/>
            <p:nvPr/>
          </p:nvGrpSpPr>
          <p:grpSpPr>
            <a:xfrm rot="0">
              <a:off x="1914049" y="3162490"/>
              <a:ext cx="4014977" cy="1446944"/>
              <a:chOff x="1914049" y="3162490"/>
              <a:chExt cx="4014977" cy="1446944"/>
            </a:xfrm>
          </p:grpSpPr>
          <p:sp>
            <p:nvSpPr>
              <p:cNvPr id="20" name="TextBox 20"/>
              <p:cNvSpPr txBox="1"/>
              <p:nvPr/>
            </p:nvSpPr>
            <p:spPr>
              <a:xfrm>
                <a:off x="2045779" y="3613309"/>
                <a:ext cx="3883247" cy="996125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0" rtlCol="0" anchor="t" anchorCtr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sz="1350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通过分析事情发生的条件或前提，来揭示事物之间的联系和影响。这种方法可以帮助我们更好地理解事情发生的背景和原因。</a:t>
                </a:r>
                <a:endParaRPr lang="en-US" sz="1350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1914049" y="3162490"/>
                <a:ext cx="3034379" cy="553879"/>
              </a:xfrm>
              <a:prstGeom prst="rect">
                <a:avLst/>
              </a:prstGeom>
              <a:noFill/>
            </p:spPr>
            <p:txBody>
              <a:bodyPr vert="horz" wrap="square" lIns="243649" tIns="121825" rIns="243649" bIns="0" rtlCol="0" anchor="t" anchorCtr="0">
                <a:spAutoFit/>
              </a:bodyPr>
              <a:lstStyle/>
              <a:p>
                <a:pPr algn="l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950" b="1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条件分析法</a:t>
                </a:r>
                <a:endParaRPr lang="en-US" sz="1950" b="1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</p:grpSp>
      </p:grpSp>
      <p:grpSp>
        <p:nvGrpSpPr>
          <p:cNvPr id="22" name="Group 22"/>
          <p:cNvGrpSpPr/>
          <p:nvPr/>
        </p:nvGrpSpPr>
        <p:grpSpPr>
          <a:xfrm rot="0">
            <a:off x="6380512" y="3163253"/>
            <a:ext cx="4766786" cy="1446943"/>
            <a:chOff x="6380512" y="3163253"/>
            <a:chExt cx="4766786" cy="1446943"/>
          </a:xfrm>
        </p:grpSpPr>
        <p:sp>
          <p:nvSpPr>
            <p:cNvPr id="23" name="AutoShape 23"/>
            <p:cNvSpPr/>
            <p:nvPr/>
          </p:nvSpPr>
          <p:spPr>
            <a:xfrm flipH="1">
              <a:off x="6380512" y="3270028"/>
              <a:ext cx="751808" cy="750094"/>
            </a:xfrm>
            <a:prstGeom prst="ellipse">
              <a:avLst/>
            </a:prstGeom>
            <a:solidFill>
              <a:srgbClr val="ED7D31">
                <a:alpha val="100000"/>
              </a:srgb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516529" y="3327463"/>
              <a:ext cx="479774" cy="641128"/>
            </a:xfrm>
            <a:prstGeom prst="rect">
              <a:avLst/>
            </a:prstGeom>
            <a:noFill/>
          </p:spPr>
        </p:sp>
        <p:grpSp>
          <p:nvGrpSpPr>
            <p:cNvPr id="25" name="Group 25"/>
            <p:cNvGrpSpPr/>
            <p:nvPr/>
          </p:nvGrpSpPr>
          <p:grpSpPr>
            <a:xfrm rot="0">
              <a:off x="7132320" y="3163253"/>
              <a:ext cx="4014978" cy="1446943"/>
              <a:chOff x="7132320" y="3163253"/>
              <a:chExt cx="4014978" cy="1446943"/>
            </a:xfrm>
          </p:grpSpPr>
          <p:sp>
            <p:nvSpPr>
              <p:cNvPr id="26" name="TextBox 26"/>
              <p:cNvSpPr txBox="1"/>
              <p:nvPr/>
            </p:nvSpPr>
            <p:spPr>
              <a:xfrm>
                <a:off x="7264051" y="3614071"/>
                <a:ext cx="3883247" cy="996125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0" rtlCol="0" anchor="t" anchorCtr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sz="1350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在分析问题时，先假设某种观点或做法正确，然后据此推导出结论。如果结论与事实或常识相矛盾，则证明假设不成立。</a:t>
                </a:r>
                <a:endParaRPr lang="en-US" sz="1350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  <p:sp>
            <p:nvSpPr>
              <p:cNvPr id="27" name="TextBox 27"/>
              <p:cNvSpPr txBox="1"/>
              <p:nvPr/>
            </p:nvSpPr>
            <p:spPr>
              <a:xfrm>
                <a:off x="7132320" y="3163253"/>
                <a:ext cx="3034379" cy="553879"/>
              </a:xfrm>
              <a:prstGeom prst="rect">
                <a:avLst/>
              </a:prstGeom>
              <a:noFill/>
            </p:spPr>
            <p:txBody>
              <a:bodyPr vert="horz" wrap="square" lIns="243649" tIns="121825" rIns="243649" bIns="0" rtlCol="0" anchor="t" anchorCtr="0">
                <a:spAutoFit/>
              </a:bodyPr>
              <a:lstStyle/>
              <a:p>
                <a:pPr algn="l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950" b="1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让步分析法</a:t>
                </a:r>
                <a:endParaRPr lang="en-US" sz="1950" b="1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</p:grpSp>
      </p:grpSp>
      <p:grpSp>
        <p:nvGrpSpPr>
          <p:cNvPr id="28" name="Group 28"/>
          <p:cNvGrpSpPr/>
          <p:nvPr/>
        </p:nvGrpSpPr>
        <p:grpSpPr>
          <a:xfrm rot="0">
            <a:off x="1162240" y="4715097"/>
            <a:ext cx="4766786" cy="1446944"/>
            <a:chOff x="1162240" y="4386167"/>
            <a:chExt cx="4766786" cy="1446944"/>
          </a:xfrm>
        </p:grpSpPr>
        <p:sp>
          <p:nvSpPr>
            <p:cNvPr id="29" name="AutoShape 29"/>
            <p:cNvSpPr/>
            <p:nvPr/>
          </p:nvSpPr>
          <p:spPr>
            <a:xfrm flipH="1">
              <a:off x="1162240" y="4492943"/>
              <a:ext cx="751808" cy="750094"/>
            </a:xfrm>
            <a:prstGeom prst="ellipse">
              <a:avLst/>
            </a:prstGeom>
            <a:solidFill>
              <a:srgbClr val="ED7D31">
                <a:alpha val="100000"/>
              </a:srgb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1298258" y="4544568"/>
              <a:ext cx="479774" cy="641128"/>
            </a:xfrm>
            <a:prstGeom prst="rect">
              <a:avLst/>
            </a:prstGeom>
            <a:noFill/>
          </p:spPr>
        </p:sp>
        <p:grpSp>
          <p:nvGrpSpPr>
            <p:cNvPr id="31" name="Group 31"/>
            <p:cNvGrpSpPr/>
            <p:nvPr/>
          </p:nvGrpSpPr>
          <p:grpSpPr>
            <a:xfrm rot="0">
              <a:off x="1914049" y="4386167"/>
              <a:ext cx="4014977" cy="1446944"/>
              <a:chOff x="1914049" y="4386167"/>
              <a:chExt cx="4014977" cy="1446944"/>
            </a:xfrm>
          </p:grpSpPr>
          <p:sp>
            <p:nvSpPr>
              <p:cNvPr id="32" name="TextBox 32"/>
              <p:cNvSpPr txBox="1"/>
              <p:nvPr/>
            </p:nvSpPr>
            <p:spPr>
              <a:xfrm>
                <a:off x="2045779" y="4836986"/>
                <a:ext cx="3883247" cy="996125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0" rtlCol="0" anchor="t" anchorCtr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sz="1350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通过假设某种情况或条件存在，来分析它对事情发展或结果的影响。这种方法可以帮助我们更好地理解事情发展的可能性和趋势。</a:t>
                </a:r>
                <a:endParaRPr lang="en-US" sz="1350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  <p:sp>
            <p:nvSpPr>
              <p:cNvPr id="33" name="TextBox 33"/>
              <p:cNvSpPr txBox="1"/>
              <p:nvPr/>
            </p:nvSpPr>
            <p:spPr>
              <a:xfrm>
                <a:off x="1914049" y="4386167"/>
                <a:ext cx="3034379" cy="553879"/>
              </a:xfrm>
              <a:prstGeom prst="rect">
                <a:avLst/>
              </a:prstGeom>
              <a:noFill/>
            </p:spPr>
            <p:txBody>
              <a:bodyPr vert="horz" wrap="square" lIns="243649" tIns="121825" rIns="243649" bIns="0" rtlCol="0" anchor="t" anchorCtr="0">
                <a:spAutoFit/>
              </a:bodyPr>
              <a:lstStyle/>
              <a:p>
                <a:pPr algn="l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950" b="1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假设分析法</a:t>
                </a:r>
                <a:endParaRPr lang="en-US" sz="1950" b="1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</p:grpSp>
      </p:grpSp>
      <p:grpSp>
        <p:nvGrpSpPr>
          <p:cNvPr id="34" name="Group 34"/>
          <p:cNvGrpSpPr/>
          <p:nvPr/>
        </p:nvGrpSpPr>
        <p:grpSpPr>
          <a:xfrm rot="0">
            <a:off x="6516402" y="4701889"/>
            <a:ext cx="4766786" cy="1447039"/>
            <a:chOff x="6380512" y="4386929"/>
            <a:chExt cx="4766786" cy="1447039"/>
          </a:xfrm>
        </p:grpSpPr>
        <p:sp>
          <p:nvSpPr>
            <p:cNvPr id="35" name="AutoShape 35"/>
            <p:cNvSpPr/>
            <p:nvPr/>
          </p:nvSpPr>
          <p:spPr>
            <a:xfrm flipH="1">
              <a:off x="6380512" y="4493704"/>
              <a:ext cx="751808" cy="750094"/>
            </a:xfrm>
            <a:prstGeom prst="ellipse">
              <a:avLst/>
            </a:prstGeom>
            <a:noFill/>
            <a:ln w="57150">
              <a:solidFill>
                <a:schemeClr val="accent6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36" name="AutoShape 36"/>
            <p:cNvSpPr/>
            <p:nvPr/>
          </p:nvSpPr>
          <p:spPr>
            <a:xfrm>
              <a:off x="6519482" y="4546568"/>
              <a:ext cx="479774" cy="641128"/>
            </a:xfrm>
            <a:prstGeom prst="rect">
              <a:avLst/>
            </a:prstGeom>
            <a:noFill/>
          </p:spPr>
        </p:sp>
        <p:grpSp>
          <p:nvGrpSpPr>
            <p:cNvPr id="37" name="Group 37"/>
            <p:cNvGrpSpPr/>
            <p:nvPr/>
          </p:nvGrpSpPr>
          <p:grpSpPr>
            <a:xfrm rot="0">
              <a:off x="7132320" y="4386929"/>
              <a:ext cx="4014978" cy="1447039"/>
              <a:chOff x="7132320" y="4386929"/>
              <a:chExt cx="4014978" cy="1447039"/>
            </a:xfrm>
          </p:grpSpPr>
          <p:sp>
            <p:nvSpPr>
              <p:cNvPr id="38" name="TextBox 38"/>
              <p:cNvSpPr txBox="1"/>
              <p:nvPr/>
            </p:nvSpPr>
            <p:spPr>
              <a:xfrm>
                <a:off x="7264051" y="4837843"/>
                <a:ext cx="3883247" cy="996125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0" rtlCol="0" anchor="t" anchorCtr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sz="1350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运用辩证的观点和方法，对问题进行全面而深入的分析和阐述。这种方法可以帮助我们更好地理解事物的本质和意义。</a:t>
                </a:r>
                <a:endParaRPr lang="en-US" sz="1350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  <p:sp>
            <p:nvSpPr>
              <p:cNvPr id="39" name="TextBox 39"/>
              <p:cNvSpPr txBox="1"/>
              <p:nvPr/>
            </p:nvSpPr>
            <p:spPr>
              <a:xfrm>
                <a:off x="7132320" y="4386929"/>
                <a:ext cx="3034379" cy="553879"/>
              </a:xfrm>
              <a:prstGeom prst="rect">
                <a:avLst/>
              </a:prstGeom>
              <a:noFill/>
            </p:spPr>
            <p:txBody>
              <a:bodyPr vert="horz" wrap="square" lIns="243649" tIns="121825" rIns="243649" bIns="0" rtlCol="0" anchor="t" anchorCtr="0">
                <a:spAutoFit/>
              </a:bodyPr>
              <a:lstStyle/>
              <a:p>
                <a:pPr algn="l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950" b="1">
                    <a:solidFill>
                      <a:srgbClr val="3F3F3F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辩证分析法</a:t>
                </a:r>
                <a:endParaRPr lang="en-US" sz="1950" b="1">
                  <a:solidFill>
                    <a:srgbClr val="3F3F3F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</p:grpSp>
      </p:grpSp>
      <p:sp>
        <p:nvSpPr>
          <p:cNvPr id="40" name="AutoShape 40"/>
          <p:cNvSpPr/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alpha val="100000"/>
                  <a:lumMod val="60000"/>
                  <a:lumOff val="40000"/>
                </a:srgbClr>
              </a:gs>
              <a:gs pos="100000">
                <a:srgbClr val="D1E4F9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sp>
        <p:nvSpPr>
          <p:cNvPr id="41" name="TextBox 41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分析与说理</a:t>
            </a:r>
            <a:endParaRPr lang="en-US" sz="2800" b="1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rgbClr val="1D7ADC">
                  <a:alpha val="100000"/>
                  <a:lumMod val="60000"/>
                  <a:lumOff val="40000"/>
                </a:srgbClr>
              </a:gs>
              <a:gs pos="100000">
                <a:srgbClr val="1D7ADC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6" cy="627634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 fontScale="90000"/>
          </a:bodyPr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zh-CN" altLang="en-US" sz="66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五、</a:t>
            </a:r>
            <a:r>
              <a:rPr lang="en-US" sz="66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拟题与收尾</a:t>
            </a:r>
            <a:endParaRPr lang="en-US" sz="66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1" cy="8592820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alpha val="100000"/>
                  <a:lumMod val="60000"/>
                  <a:lumOff val="40000"/>
                </a:srgbClr>
              </a:gs>
              <a:gs pos="100000">
                <a:srgbClr val="D1E4F9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sp>
        <p:nvSpPr>
          <p:cNvPr id="5" name="AutoShape 5"/>
          <p:cNvSpPr/>
          <p:nvPr/>
        </p:nvSpPr>
        <p:spPr>
          <a:xfrm>
            <a:off x="935200" y="1528636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defRPr/>
            </a:pPr>
            <a:r>
              <a:rPr lang="en-US" sz="2775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   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168842" y="3544832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7402576" y="1528636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TextBox 11"/>
          <p:cNvSpPr txBox="1"/>
          <p:nvPr/>
        </p:nvSpPr>
        <p:spPr>
          <a:xfrm>
            <a:off x="935200" y="1528636"/>
            <a:ext cx="3233733" cy="467043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标题靓丽之法</a:t>
            </a:r>
            <a:endParaRPr lang="en-US" sz="1725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38761" y="1942738"/>
            <a:ext cx="3130173" cy="157624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ctr">
              <a:lnSpc>
                <a:spcPct val="188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在拟题时，需注重标题的简洁性和吸引力。一个好的标题能够概括文章的主题，同时激发读者的阅读兴趣。</a:t>
            </a:r>
            <a:endParaRPr lang="en-US" sz="1425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168933" y="3570685"/>
            <a:ext cx="3233733" cy="467043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开头靓丽之法</a:t>
            </a:r>
            <a:endParaRPr lang="en-US" sz="1725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272494" y="3984787"/>
            <a:ext cx="3130173" cy="157624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ctr">
              <a:lnSpc>
                <a:spcPct val="188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在文章开头，需注重叙述的生动性和吸引力。一个好的开头能够迅速抓住读者的注意力，引导读者进入文章的主题。</a:t>
            </a:r>
            <a:endParaRPr lang="en-US" sz="1425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7402576" y="1528636"/>
            <a:ext cx="3233733" cy="467043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结尾靓丽之法</a:t>
            </a:r>
            <a:endParaRPr lang="en-US" sz="1725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506137" y="1942738"/>
            <a:ext cx="3130173" cy="157624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ctr">
              <a:lnSpc>
                <a:spcPct val="188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在文章结尾，需注重总结的概括性和启示性。一个好的结尾能够总结文章的主题，同时为读者提供深入的启示和思考。</a:t>
            </a:r>
            <a:endParaRPr lang="en-US" sz="1425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拟题与收尾</a:t>
            </a:r>
            <a:endParaRPr lang="en-US" sz="2800" b="1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>
            <a:alphaModFix amt="100000"/>
          </a:blip>
          <a:srcRect l="12500" r="12500"/>
          <a:stretch>
            <a:fillRect/>
          </a:stretch>
        </p:blipFill>
        <p:spPr>
          <a:xfrm>
            <a:off x="476023" y="1726817"/>
            <a:ext cx="4434840" cy="4434841"/>
          </a:xfrm>
          <a:prstGeom prst="round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562187" y="4881292"/>
            <a:ext cx="6000750" cy="711336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新颖独特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267801" y="5523753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好的标题应新颖独特，吸引读者的注意力。通过独特的视角或词汇来表达，使标题更具吸引力。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5267801" y="1835975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5562187" y="1621998"/>
            <a:ext cx="6000750" cy="666079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简洁明了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267801" y="2234038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好的标题应简洁明了，避免冗长和重复。使用精炼的语言表达主题，让读者快速了解内容。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562187" y="3262274"/>
            <a:ext cx="6000750" cy="697555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突出主题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267801" y="3896612"/>
            <a:ext cx="6477000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标题应突出主题，体现文章的核心观点或要表达的内容。避免过于笼统或偏离主题。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标题靓丽之法</a:t>
            </a:r>
            <a:endParaRPr lang="en-US" sz="3000" b="1">
              <a:solidFill>
                <a:srgbClr val="FF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5267801" y="3491989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5267801" y="5117897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13" name="Picture 3"/>
          <p:cNvPicPr>
            <a:picLocks noChangeAspect="1"/>
          </p:cNvPicPr>
          <p:nvPr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1" cy="85928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51642" y="400638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751642" y="192054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1030579" y="2089154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呼应主题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30579" y="2610429"/>
            <a:ext cx="6238875" cy="95006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开头应呼应主题，与文章的主题或标题相关联。这样可以帮助读者更好地理解文章的内容和主题。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30579" y="4183053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展开论述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30579" y="4712439"/>
            <a:ext cx="6238875" cy="93642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开头应展开论述，引入文章的主要观点或论据。通过展开论述，可以为文章后续的内容做好铺垫。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开头靓丽之法</a:t>
            </a:r>
            <a:endParaRPr lang="en-US" sz="3000" b="1">
              <a:solidFill>
                <a:srgbClr val="FF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Picture 3"/>
          <p:cNvPicPr>
            <a:picLocks noChangeAspect="1"/>
          </p:cNvPicPr>
          <p:nvPr/>
        </p:nvPicPr>
        <p:blipFill>
          <a:blip r:embed="rId1">
            <a:alphaModFix amt="21000"/>
          </a:blip>
          <a:srcRect l="19" r="19"/>
          <a:stretch>
            <a:fillRect/>
          </a:stretch>
        </p:blipFill>
        <p:spPr>
          <a:xfrm>
            <a:off x="-635" y="152400"/>
            <a:ext cx="12192635" cy="80168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结尾靓丽之法</a:t>
            </a:r>
            <a:endParaRPr lang="en-US" sz="3000" b="1">
              <a:solidFill>
                <a:srgbClr val="FF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1043632" y="1558004"/>
            <a:ext cx="8572780" cy="1513522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4" name="AutoShape 4"/>
          <p:cNvSpPr/>
          <p:nvPr/>
        </p:nvSpPr>
        <p:spPr>
          <a:xfrm rot="1800000">
            <a:off x="644958" y="1963388"/>
            <a:ext cx="808893" cy="701803"/>
          </a:xfrm>
          <a:prstGeom prst="hexagon">
            <a:avLst>
              <a:gd name="adj" fmla="val 28663"/>
              <a:gd name="vf" fmla="val 11547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519875" y="1983537"/>
            <a:ext cx="1059059" cy="661505"/>
          </a:xfrm>
          <a:prstGeom prst="rect">
            <a:avLst/>
          </a:prstGeom>
          <a:noFill/>
        </p:spPr>
        <p:txBody>
          <a:bodyPr vert="horz" wrap="square" lIns="95250" tIns="47625" rIns="95250" bIns="47625" rtlCol="0" anchor="ctr" anchorCtr="1">
            <a:noAutofit/>
          </a:bodyPr>
          <a:lstStyle/>
          <a:p>
            <a:pPr algn="ctr">
              <a:spcBef>
                <a:spcPts val="375"/>
              </a:spcBef>
              <a:defRPr/>
            </a:pPr>
            <a:r>
              <a:rPr lang="en-US" sz="27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100"/>
          </a:p>
        </p:txBody>
      </p:sp>
      <p:sp>
        <p:nvSpPr>
          <p:cNvPr id="6" name="TextBox 6"/>
          <p:cNvSpPr txBox="1"/>
          <p:nvPr/>
        </p:nvSpPr>
        <p:spPr>
          <a:xfrm>
            <a:off x="1839654" y="2145030"/>
            <a:ext cx="7409867" cy="86891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好的结尾应概括总结文章的主要内容和观点。通过简短的语言总结文章的主旨，使读者对文章有更深刻的理解。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2159565" y="3291252"/>
            <a:ext cx="8572780" cy="1513522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3011101" y="3888105"/>
            <a:ext cx="7409867" cy="86891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结尾应呼应开头，与文章的开头相呼应。这样可以增强文章的连贯性和整体性。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3275499" y="4988243"/>
            <a:ext cx="8572780" cy="1513522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4071520" y="5572125"/>
            <a:ext cx="7409867" cy="86891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好的结尾应留下思考，让读者有更多的思考和启示。通过提出一个问题、留下一个悬念或引发读者的思考等方式来实现。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 rot="1800000">
            <a:off x="1730824" y="3697112"/>
            <a:ext cx="808893" cy="701803"/>
          </a:xfrm>
          <a:prstGeom prst="hexagon">
            <a:avLst>
              <a:gd name="adj" fmla="val 28663"/>
              <a:gd name="vf" fmla="val 11547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1605741" y="3717260"/>
            <a:ext cx="1059059" cy="661505"/>
          </a:xfrm>
          <a:prstGeom prst="rect">
            <a:avLst/>
          </a:prstGeom>
          <a:noFill/>
        </p:spPr>
        <p:txBody>
          <a:bodyPr vert="horz" wrap="square" lIns="95250" tIns="47625" rIns="95250" bIns="47625" rtlCol="0" anchor="ctr" anchorCtr="1">
            <a:noAutofit/>
          </a:bodyPr>
          <a:lstStyle/>
          <a:p>
            <a:pPr algn="ctr">
              <a:spcBef>
                <a:spcPts val="375"/>
              </a:spcBef>
              <a:defRPr/>
            </a:pPr>
            <a:r>
              <a:rPr lang="en-US" sz="27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 rot="1800000">
            <a:off x="2866220" y="5394102"/>
            <a:ext cx="808893" cy="701803"/>
          </a:xfrm>
          <a:prstGeom prst="hexagon">
            <a:avLst>
              <a:gd name="adj" fmla="val 28663"/>
              <a:gd name="vf" fmla="val 11547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2741137" y="5414251"/>
            <a:ext cx="1059059" cy="661505"/>
          </a:xfrm>
          <a:prstGeom prst="rect">
            <a:avLst/>
          </a:prstGeom>
          <a:noFill/>
        </p:spPr>
        <p:txBody>
          <a:bodyPr vert="horz" wrap="square" lIns="95250" tIns="47625" rIns="95250" bIns="47625" rtlCol="0" anchor="ctr" anchorCtr="1">
            <a:noAutofit/>
          </a:bodyPr>
          <a:lstStyle/>
          <a:p>
            <a:pPr algn="ctr">
              <a:spcBef>
                <a:spcPts val="375"/>
              </a:spcBef>
              <a:defRPr/>
            </a:pPr>
            <a:r>
              <a:rPr lang="en-US" sz="27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1100"/>
          </a:p>
        </p:txBody>
      </p:sp>
      <p:sp>
        <p:nvSpPr>
          <p:cNvPr id="15" name="TextBox 15"/>
          <p:cNvSpPr txBox="1"/>
          <p:nvPr/>
        </p:nvSpPr>
        <p:spPr>
          <a:xfrm>
            <a:off x="1835843" y="1723773"/>
            <a:ext cx="3143250" cy="34290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概括总结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011101" y="3465700"/>
            <a:ext cx="3143250" cy="34290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呼应开头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071520" y="5174021"/>
            <a:ext cx="3143250" cy="34290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留下思考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9" name="Picture 3"/>
          <p:cNvPicPr>
            <a:picLocks noChangeAspect="1"/>
          </p:cNvPicPr>
          <p:nvPr/>
        </p:nvPicPr>
        <p:blipFill>
          <a:blip r:embed="rId1">
            <a:alphaModFix amt="21000"/>
          </a:blip>
          <a:srcRect l="19" r="19"/>
          <a:stretch>
            <a:fillRect/>
          </a:stretch>
        </p:blipFill>
        <p:spPr>
          <a:xfrm>
            <a:off x="45720" y="184150"/>
            <a:ext cx="12146280" cy="79851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rgbClr val="1D7ADC">
                  <a:alpha val="100000"/>
                  <a:lumMod val="60000"/>
                  <a:lumOff val="40000"/>
                </a:srgbClr>
              </a:gs>
              <a:gs pos="100000">
                <a:srgbClr val="1D7ADC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6" cy="627634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600001" y="2590534"/>
            <a:ext cx="5950661" cy="1215141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 fontScale="90000"/>
          </a:bodyPr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zh-CN" altLang="en-US" sz="66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一、</a:t>
            </a:r>
            <a:r>
              <a:rPr lang="en-US" sz="66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审题与立意</a:t>
            </a:r>
            <a:endParaRPr lang="en-US" sz="6600" b="1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1" cy="859282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 rot="0">
            <a:off x="1161193" y="1933194"/>
            <a:ext cx="4766691" cy="1446943"/>
            <a:chOff x="1161193" y="1933194"/>
            <a:chExt cx="4766691" cy="1446943"/>
          </a:xfrm>
        </p:grpSpPr>
        <p:sp>
          <p:nvSpPr>
            <p:cNvPr id="5" name="AutoShape 5"/>
            <p:cNvSpPr/>
            <p:nvPr/>
          </p:nvSpPr>
          <p:spPr>
            <a:xfrm flipH="1">
              <a:off x="1161193" y="2039969"/>
              <a:ext cx="751808" cy="750094"/>
            </a:xfrm>
            <a:prstGeom prst="ellipse">
              <a:avLst/>
            </a:prstGeom>
            <a:solidFill>
              <a:srgbClr val="ED7D31">
                <a:alpha val="100000"/>
              </a:srgb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1311688" y="2074354"/>
              <a:ext cx="479774" cy="641128"/>
            </a:xfrm>
            <a:prstGeom prst="rect">
              <a:avLst/>
            </a:prstGeom>
            <a:noFill/>
          </p:spPr>
        </p:sp>
        <p:grpSp>
          <p:nvGrpSpPr>
            <p:cNvPr id="7" name="Group 7"/>
            <p:cNvGrpSpPr/>
            <p:nvPr/>
          </p:nvGrpSpPr>
          <p:grpSpPr>
            <a:xfrm rot="0">
              <a:off x="1912906" y="1933194"/>
              <a:ext cx="4014978" cy="1446943"/>
              <a:chOff x="1912906" y="1933194"/>
              <a:chExt cx="4014978" cy="1446943"/>
            </a:xfrm>
          </p:grpSpPr>
          <p:sp>
            <p:nvSpPr>
              <p:cNvPr id="8" name="TextBox 8"/>
              <p:cNvSpPr txBox="1"/>
              <p:nvPr/>
            </p:nvSpPr>
            <p:spPr>
              <a:xfrm>
                <a:off x="2044637" y="2384012"/>
                <a:ext cx="3883247" cy="996125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0" rtlCol="0" anchor="t" anchorCtr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sz="1350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通过审视材料，捕捉其核心思想，是审题的关键。由此可提炼出文章的主题，确保写作不偏离方向。</a:t>
                </a:r>
                <a:endParaRPr lang="en-US" sz="1350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1912906" y="1933194"/>
                <a:ext cx="3034379" cy="553879"/>
              </a:xfrm>
              <a:prstGeom prst="rect">
                <a:avLst/>
              </a:prstGeom>
              <a:noFill/>
            </p:spPr>
            <p:txBody>
              <a:bodyPr vert="horz" wrap="square" lIns="243649" tIns="121825" rIns="243649" bIns="0" rtlCol="0" anchor="t" anchorCtr="0">
                <a:spAutoFit/>
              </a:bodyPr>
              <a:lstStyle/>
              <a:p>
                <a:pPr algn="l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950" b="1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中心提炼法</a:t>
                </a:r>
                <a:endParaRPr lang="en-US" sz="1950" b="1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</p:grpSp>
      </p:grpSp>
      <p:grpSp>
        <p:nvGrpSpPr>
          <p:cNvPr id="10" name="Group 10"/>
          <p:cNvGrpSpPr/>
          <p:nvPr/>
        </p:nvGrpSpPr>
        <p:grpSpPr>
          <a:xfrm rot="0">
            <a:off x="6379464" y="1934051"/>
            <a:ext cx="4766691" cy="1446944"/>
            <a:chOff x="6379464" y="1934051"/>
            <a:chExt cx="4766691" cy="1446944"/>
          </a:xfrm>
        </p:grpSpPr>
        <p:sp>
          <p:nvSpPr>
            <p:cNvPr id="11" name="AutoShape 11"/>
            <p:cNvSpPr/>
            <p:nvPr/>
          </p:nvSpPr>
          <p:spPr>
            <a:xfrm flipH="1">
              <a:off x="6379464" y="2040731"/>
              <a:ext cx="751808" cy="750094"/>
            </a:xfrm>
            <a:prstGeom prst="ellipse">
              <a:avLst/>
            </a:prstGeom>
            <a:noFill/>
            <a:ln w="57150">
              <a:solidFill>
                <a:schemeClr val="accent6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12" name="AutoShape 12"/>
            <p:cNvSpPr/>
            <p:nvPr/>
          </p:nvSpPr>
          <p:spPr>
            <a:xfrm>
              <a:off x="6529959" y="2089499"/>
              <a:ext cx="479774" cy="641128"/>
            </a:xfrm>
            <a:prstGeom prst="rect">
              <a:avLst/>
            </a:prstGeom>
            <a:noFill/>
          </p:spPr>
        </p:sp>
        <p:grpSp>
          <p:nvGrpSpPr>
            <p:cNvPr id="13" name="Group 13"/>
            <p:cNvGrpSpPr/>
            <p:nvPr/>
          </p:nvGrpSpPr>
          <p:grpSpPr>
            <a:xfrm rot="0">
              <a:off x="7131177" y="1934051"/>
              <a:ext cx="4014978" cy="1446944"/>
              <a:chOff x="7131177" y="1934051"/>
              <a:chExt cx="4014978" cy="1446944"/>
            </a:xfrm>
          </p:grpSpPr>
          <p:sp>
            <p:nvSpPr>
              <p:cNvPr id="14" name="TextBox 14"/>
              <p:cNvSpPr txBox="1"/>
              <p:nvPr/>
            </p:nvSpPr>
            <p:spPr>
              <a:xfrm>
                <a:off x="7262908" y="2384870"/>
                <a:ext cx="3883247" cy="996125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0" rtlCol="0" anchor="t" anchorCtr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sz="1350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从结果出发，逆向推导出原因，是理解事情发展过程的有效方法。在审题时，可以采用这种方法来探究文章的主题。</a:t>
                </a:r>
                <a:endParaRPr lang="en-US" sz="1350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7131177" y="1934051"/>
                <a:ext cx="3034379" cy="553879"/>
              </a:xfrm>
              <a:prstGeom prst="rect">
                <a:avLst/>
              </a:prstGeom>
              <a:noFill/>
            </p:spPr>
            <p:txBody>
              <a:bodyPr vert="horz" wrap="square" lIns="243649" tIns="121825" rIns="243649" bIns="0" rtlCol="0" anchor="t" anchorCtr="0">
                <a:spAutoFit/>
              </a:bodyPr>
              <a:lstStyle/>
              <a:p>
                <a:pPr algn="l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950" b="1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由果溯因法</a:t>
                </a:r>
                <a:endParaRPr lang="en-US" sz="1950" b="1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</p:grpSp>
      </p:grpSp>
      <p:grpSp>
        <p:nvGrpSpPr>
          <p:cNvPr id="16" name="Group 16"/>
          <p:cNvGrpSpPr/>
          <p:nvPr/>
        </p:nvGrpSpPr>
        <p:grpSpPr>
          <a:xfrm rot="0">
            <a:off x="1162240" y="3162490"/>
            <a:ext cx="4766786" cy="1446944"/>
            <a:chOff x="1162240" y="3162490"/>
            <a:chExt cx="4766786" cy="1446944"/>
          </a:xfrm>
        </p:grpSpPr>
        <p:sp>
          <p:nvSpPr>
            <p:cNvPr id="17" name="AutoShape 17"/>
            <p:cNvSpPr/>
            <p:nvPr/>
          </p:nvSpPr>
          <p:spPr>
            <a:xfrm flipH="1">
              <a:off x="1162240" y="3269266"/>
              <a:ext cx="751808" cy="750094"/>
            </a:xfrm>
            <a:prstGeom prst="ellipse">
              <a:avLst/>
            </a:prstGeom>
            <a:noFill/>
            <a:ln w="57150">
              <a:solidFill>
                <a:schemeClr val="accent6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18" name="AutoShape 18"/>
            <p:cNvSpPr/>
            <p:nvPr/>
          </p:nvSpPr>
          <p:spPr>
            <a:xfrm>
              <a:off x="1298258" y="3329845"/>
              <a:ext cx="479774" cy="641128"/>
            </a:xfrm>
            <a:prstGeom prst="rect">
              <a:avLst/>
            </a:prstGeom>
            <a:noFill/>
          </p:spPr>
        </p:sp>
        <p:grpSp>
          <p:nvGrpSpPr>
            <p:cNvPr id="19" name="Group 19"/>
            <p:cNvGrpSpPr/>
            <p:nvPr/>
          </p:nvGrpSpPr>
          <p:grpSpPr>
            <a:xfrm rot="0">
              <a:off x="1914049" y="3162490"/>
              <a:ext cx="4014977" cy="1446944"/>
              <a:chOff x="1914049" y="3162490"/>
              <a:chExt cx="4014977" cy="1446944"/>
            </a:xfrm>
          </p:grpSpPr>
          <p:sp>
            <p:nvSpPr>
              <p:cNvPr id="20" name="TextBox 20"/>
              <p:cNvSpPr txBox="1"/>
              <p:nvPr/>
            </p:nvSpPr>
            <p:spPr>
              <a:xfrm>
                <a:off x="2045779" y="3613309"/>
                <a:ext cx="3883247" cy="996125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0" rtlCol="0" anchor="t" anchorCtr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sz="1350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在审题过程中，需关注材料中的关键信息，如核心概念、重要细节等，这些往往是理解文章主旨的钥匙。</a:t>
                </a:r>
                <a:endParaRPr lang="en-US" sz="1350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1914049" y="3162490"/>
                <a:ext cx="3034379" cy="553879"/>
              </a:xfrm>
              <a:prstGeom prst="rect">
                <a:avLst/>
              </a:prstGeom>
              <a:noFill/>
            </p:spPr>
            <p:txBody>
              <a:bodyPr vert="horz" wrap="square" lIns="243649" tIns="121825" rIns="243649" bIns="0" rtlCol="0" anchor="t" anchorCtr="0">
                <a:spAutoFit/>
              </a:bodyPr>
              <a:lstStyle/>
              <a:p>
                <a:pPr algn="l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950" b="1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关键把握法</a:t>
                </a:r>
                <a:endParaRPr lang="en-US" sz="1950" b="1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</p:grpSp>
      </p:grpSp>
      <p:grpSp>
        <p:nvGrpSpPr>
          <p:cNvPr id="22" name="Group 22"/>
          <p:cNvGrpSpPr/>
          <p:nvPr/>
        </p:nvGrpSpPr>
        <p:grpSpPr>
          <a:xfrm rot="0">
            <a:off x="6380512" y="3270028"/>
            <a:ext cx="4766786" cy="1340168"/>
            <a:chOff x="6380512" y="3270028"/>
            <a:chExt cx="4766786" cy="1340168"/>
          </a:xfrm>
        </p:grpSpPr>
        <p:sp>
          <p:nvSpPr>
            <p:cNvPr id="23" name="AutoShape 23"/>
            <p:cNvSpPr/>
            <p:nvPr/>
          </p:nvSpPr>
          <p:spPr>
            <a:xfrm flipH="1">
              <a:off x="6380512" y="3270028"/>
              <a:ext cx="751808" cy="750094"/>
            </a:xfrm>
            <a:prstGeom prst="ellipse">
              <a:avLst/>
            </a:prstGeom>
            <a:solidFill>
              <a:srgbClr val="ED7D31">
                <a:alpha val="100000"/>
              </a:srgb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516529" y="3327463"/>
              <a:ext cx="479774" cy="641128"/>
            </a:xfrm>
            <a:prstGeom prst="rect">
              <a:avLst/>
            </a:prstGeom>
            <a:noFill/>
          </p:spPr>
        </p:sp>
        <p:grpSp>
          <p:nvGrpSpPr>
            <p:cNvPr id="25" name="Group 25"/>
            <p:cNvGrpSpPr/>
            <p:nvPr/>
          </p:nvGrpSpPr>
          <p:grpSpPr>
            <a:xfrm rot="0">
              <a:off x="7162800" y="3352483"/>
              <a:ext cx="3984498" cy="1257713"/>
              <a:chOff x="7162800" y="3352483"/>
              <a:chExt cx="3984498" cy="1257713"/>
            </a:xfrm>
          </p:grpSpPr>
          <p:sp>
            <p:nvSpPr>
              <p:cNvPr id="26" name="TextBox 26"/>
              <p:cNvSpPr txBox="1"/>
              <p:nvPr/>
            </p:nvSpPr>
            <p:spPr>
              <a:xfrm>
                <a:off x="7264051" y="3614071"/>
                <a:ext cx="3883247" cy="996125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0" rtlCol="0" anchor="t" anchorCtr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sz="1350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通过审视材料，明确作者对某些人物或事件的褒贬态度，是理解文章情感倾向的重要途径。</a:t>
                </a:r>
                <a:endParaRPr lang="en-US" sz="1350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  <p:sp>
            <p:nvSpPr>
              <p:cNvPr id="27" name="TextBox 27"/>
              <p:cNvSpPr txBox="1"/>
              <p:nvPr/>
            </p:nvSpPr>
            <p:spPr>
              <a:xfrm>
                <a:off x="7162800" y="3352483"/>
                <a:ext cx="3034379" cy="553879"/>
              </a:xfrm>
              <a:prstGeom prst="rect">
                <a:avLst/>
              </a:prstGeom>
              <a:noFill/>
            </p:spPr>
            <p:txBody>
              <a:bodyPr vert="horz" wrap="square" lIns="243649" tIns="121825" rIns="243649" bIns="0" rtlCol="0" anchor="t" anchorCtr="0">
                <a:spAutoFit/>
              </a:bodyPr>
              <a:lstStyle/>
              <a:p>
                <a:pPr algn="l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950" b="1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明确褒贬法</a:t>
                </a:r>
                <a:endParaRPr lang="en-US" sz="1950" b="1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</p:grpSp>
      </p:grpSp>
      <p:grpSp>
        <p:nvGrpSpPr>
          <p:cNvPr id="28" name="Group 28"/>
          <p:cNvGrpSpPr/>
          <p:nvPr/>
        </p:nvGrpSpPr>
        <p:grpSpPr>
          <a:xfrm rot="0">
            <a:off x="1143190" y="4724622"/>
            <a:ext cx="4766786" cy="1446944"/>
            <a:chOff x="1162240" y="4386167"/>
            <a:chExt cx="4766786" cy="1446944"/>
          </a:xfrm>
        </p:grpSpPr>
        <p:sp>
          <p:nvSpPr>
            <p:cNvPr id="29" name="AutoShape 29"/>
            <p:cNvSpPr/>
            <p:nvPr/>
          </p:nvSpPr>
          <p:spPr>
            <a:xfrm flipH="1">
              <a:off x="1162240" y="4492943"/>
              <a:ext cx="751808" cy="750094"/>
            </a:xfrm>
            <a:prstGeom prst="ellipse">
              <a:avLst/>
            </a:prstGeom>
            <a:solidFill>
              <a:srgbClr val="ED7D31">
                <a:alpha val="100000"/>
              </a:srgb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1298258" y="4544568"/>
              <a:ext cx="479774" cy="641128"/>
            </a:xfrm>
            <a:prstGeom prst="rect">
              <a:avLst/>
            </a:prstGeom>
            <a:noFill/>
          </p:spPr>
        </p:sp>
        <p:grpSp>
          <p:nvGrpSpPr>
            <p:cNvPr id="31" name="Group 31"/>
            <p:cNvGrpSpPr/>
            <p:nvPr/>
          </p:nvGrpSpPr>
          <p:grpSpPr>
            <a:xfrm rot="0">
              <a:off x="1914049" y="4386167"/>
              <a:ext cx="4014977" cy="1446944"/>
              <a:chOff x="1914049" y="4386167"/>
              <a:chExt cx="4014977" cy="1446944"/>
            </a:xfrm>
          </p:grpSpPr>
          <p:sp>
            <p:nvSpPr>
              <p:cNvPr id="32" name="TextBox 32"/>
              <p:cNvSpPr txBox="1"/>
              <p:nvPr/>
            </p:nvSpPr>
            <p:spPr>
              <a:xfrm>
                <a:off x="2045779" y="4836986"/>
                <a:ext cx="3883247" cy="996125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0" rtlCol="0" anchor="t" anchorCtr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sz="1350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通过描述物品或事件，引出与之相关的人物，进而探讨人物的性格或命运，是审题过程中的一种重要思路。</a:t>
                </a:r>
                <a:endParaRPr lang="en-US" sz="1350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  <p:sp>
            <p:nvSpPr>
              <p:cNvPr id="33" name="TextBox 33"/>
              <p:cNvSpPr txBox="1"/>
              <p:nvPr/>
            </p:nvSpPr>
            <p:spPr>
              <a:xfrm>
                <a:off x="1914049" y="4386167"/>
                <a:ext cx="3034379" cy="553879"/>
              </a:xfrm>
              <a:prstGeom prst="rect">
                <a:avLst/>
              </a:prstGeom>
              <a:noFill/>
            </p:spPr>
            <p:txBody>
              <a:bodyPr vert="horz" wrap="square" lIns="243649" tIns="121825" rIns="243649" bIns="0" rtlCol="0" anchor="t" anchorCtr="0">
                <a:spAutoFit/>
              </a:bodyPr>
              <a:lstStyle/>
              <a:p>
                <a:pPr algn="l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950" b="1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由物及人法</a:t>
                </a:r>
                <a:endParaRPr lang="en-US" sz="1950" b="1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</p:grpSp>
      </p:grpSp>
      <p:grpSp>
        <p:nvGrpSpPr>
          <p:cNvPr id="34" name="Group 34"/>
          <p:cNvGrpSpPr/>
          <p:nvPr/>
        </p:nvGrpSpPr>
        <p:grpSpPr>
          <a:xfrm rot="0">
            <a:off x="6380512" y="4386929"/>
            <a:ext cx="4766786" cy="1447039"/>
            <a:chOff x="6380512" y="4386929"/>
            <a:chExt cx="4766786" cy="1447039"/>
          </a:xfrm>
        </p:grpSpPr>
        <p:sp>
          <p:nvSpPr>
            <p:cNvPr id="35" name="AutoShape 35"/>
            <p:cNvSpPr/>
            <p:nvPr/>
          </p:nvSpPr>
          <p:spPr>
            <a:xfrm flipH="1">
              <a:off x="6380512" y="4493704"/>
              <a:ext cx="751808" cy="750094"/>
            </a:xfrm>
            <a:prstGeom prst="ellipse">
              <a:avLst/>
            </a:prstGeom>
            <a:noFill/>
            <a:ln w="57150">
              <a:solidFill>
                <a:schemeClr val="accent6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36" name="AutoShape 36"/>
            <p:cNvSpPr/>
            <p:nvPr/>
          </p:nvSpPr>
          <p:spPr>
            <a:xfrm>
              <a:off x="6519482" y="4546568"/>
              <a:ext cx="479774" cy="641128"/>
            </a:xfrm>
            <a:prstGeom prst="rect">
              <a:avLst/>
            </a:prstGeom>
            <a:noFill/>
          </p:spPr>
        </p:sp>
        <p:grpSp>
          <p:nvGrpSpPr>
            <p:cNvPr id="37" name="Group 37"/>
            <p:cNvGrpSpPr/>
            <p:nvPr/>
          </p:nvGrpSpPr>
          <p:grpSpPr>
            <a:xfrm rot="0">
              <a:off x="7132320" y="4386929"/>
              <a:ext cx="4014978" cy="1447039"/>
              <a:chOff x="7132320" y="4386929"/>
              <a:chExt cx="4014978" cy="1447039"/>
            </a:xfrm>
          </p:grpSpPr>
          <p:sp>
            <p:nvSpPr>
              <p:cNvPr id="38" name="TextBox 38"/>
              <p:cNvSpPr txBox="1"/>
              <p:nvPr/>
            </p:nvSpPr>
            <p:spPr>
              <a:xfrm>
                <a:off x="7264051" y="4837843"/>
                <a:ext cx="3883247" cy="996125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0" rtlCol="0" anchor="t" anchorCtr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sz="1350">
                    <a:solidFill>
                      <a:srgbClr val="000000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根据文章讨论的对象不同，采用不同的切入方式。如从人物、事件、时间等角度入手，更能深入挖掘主题。</a:t>
                </a:r>
                <a:endParaRPr lang="en-US" sz="1350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  <p:sp>
            <p:nvSpPr>
              <p:cNvPr id="39" name="TextBox 39"/>
              <p:cNvSpPr txBox="1"/>
              <p:nvPr/>
            </p:nvSpPr>
            <p:spPr>
              <a:xfrm>
                <a:off x="7132320" y="4386929"/>
                <a:ext cx="3034379" cy="553879"/>
              </a:xfrm>
              <a:prstGeom prst="rect">
                <a:avLst/>
              </a:prstGeom>
              <a:noFill/>
            </p:spPr>
            <p:txBody>
              <a:bodyPr vert="horz" wrap="square" lIns="243649" tIns="121825" rIns="243649" bIns="0" rtlCol="0" anchor="t" anchorCtr="0">
                <a:spAutoFit/>
              </a:bodyPr>
              <a:lstStyle/>
              <a:p>
                <a:pPr algn="l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950" b="1">
                    <a:solidFill>
                      <a:srgbClr val="3F3F3F">
                        <a:alpha val="100000"/>
                      </a:srgbClr>
                    </a:solidFill>
                    <a:latin typeface="思源黑体 CN"/>
                    <a:ea typeface="思源黑体 CN"/>
                    <a:cs typeface="思源黑体 CN"/>
                  </a:rPr>
                  <a:t>对象切人法</a:t>
                </a:r>
                <a:endParaRPr lang="en-US" sz="1950" b="1">
                  <a:solidFill>
                    <a:srgbClr val="3F3F3F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endParaRPr>
              </a:p>
            </p:txBody>
          </p:sp>
        </p:grpSp>
      </p:grpSp>
      <p:sp>
        <p:nvSpPr>
          <p:cNvPr id="40" name="AutoShape 40"/>
          <p:cNvSpPr/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alpha val="100000"/>
                  <a:lumMod val="60000"/>
                  <a:lumOff val="40000"/>
                </a:srgbClr>
              </a:gs>
              <a:gs pos="100000">
                <a:srgbClr val="D1E4F9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sp>
        <p:nvSpPr>
          <p:cNvPr id="41" name="TextBox 41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725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审题与立意</a:t>
            </a:r>
            <a:endParaRPr lang="en-US" sz="2725" b="1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rgbClr val="1D7ADC">
                  <a:alpha val="100000"/>
                  <a:lumMod val="60000"/>
                  <a:lumOff val="40000"/>
                </a:srgbClr>
              </a:gs>
              <a:gs pos="100000">
                <a:srgbClr val="1D7ADC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6" cy="627634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143000" y="3200400"/>
            <a:ext cx="8077200" cy="121539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 fontScale="25000"/>
          </a:bodyPr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zh-CN" altLang="en-US" sz="144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练习</a:t>
            </a:r>
            <a:endParaRPr lang="zh-CN" altLang="en-US" sz="144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</a:pPr>
            <a:endParaRPr lang="en-US" sz="11200" b="1" spc="300">
              <a:solidFill>
                <a:srgbClr val="FF0000">
                  <a:alpha val="10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en-US" sz="11200" b="1" spc="300">
                <a:solidFill>
                  <a:srgbClr val="FF0000">
                    <a:alpha val="10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"/>
                <a:ea typeface="思源黑体 CN"/>
                <a:cs typeface="思源黑体 CN"/>
              </a:rPr>
              <a:t>根据以下材料提炼出写作的主要观点</a:t>
            </a:r>
            <a:endParaRPr lang="en-US" sz="11200" b="1" spc="300">
              <a:solidFill>
                <a:srgbClr val="FF0000">
                  <a:alpha val="10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sz="112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1.薛谭学讴于秦青,未穷青之技,自谓尽之,遂辞归。秦青弗止,饯于郊衢,抚节悲歌,声振林木,响遏行云。薛谭乃谢求反,终身不敢言归。</a:t>
            </a:r>
            <a:endParaRPr lang="en-US" sz="112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rgbClr val="1D7ADC">
                  <a:alpha val="100000"/>
                  <a:lumMod val="60000"/>
                  <a:lumOff val="40000"/>
                </a:srgbClr>
              </a:gs>
              <a:gs pos="100000">
                <a:srgbClr val="1D7ADC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6" cy="627634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143000" y="4876800"/>
            <a:ext cx="8077200" cy="121539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 fontScale="25000"/>
          </a:bodyPr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endParaRPr lang="zh-CN" altLang="en-US" sz="144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</a:pPr>
            <a:endParaRPr lang="en-US" sz="11200" b="1" spc="300">
              <a:solidFill>
                <a:srgbClr val="FF0000">
                  <a:alpha val="10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sz="96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2.一个小男孩和一个小女孩经常在一起玩耍。小男孩收集了很多贝壳，小女孩拥有很多雨花石。小男孩想用所有的贝壳换小女孩所有的雨花石，小女孩同意了。但是小男孩却把最大最好看的贝壳藏了起来，仅把剩下的给了小女孩；而小女孩如她允诺的那样，把所有的雨花石都给了小男孩。那天晚上，小女孩睡得很香，小男孩却彻夜难眠，他始终在想：小女孩是不是也跟自己一样，藏起了最好看的雨花石</a:t>
            </a:r>
            <a:r>
              <a:rPr lang="zh-CN" altLang="en-US" sz="96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？</a:t>
            </a:r>
            <a:endParaRPr lang="zh-CN" altLang="en-US" sz="96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rgbClr val="1D7ADC">
                  <a:alpha val="100000"/>
                  <a:lumMod val="60000"/>
                  <a:lumOff val="40000"/>
                </a:srgbClr>
              </a:gs>
              <a:gs pos="100000">
                <a:srgbClr val="1D7ADC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6" cy="627634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 fontScale="90000"/>
          </a:bodyPr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r>
              <a:rPr lang="zh-CN" altLang="en-US" sz="66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二、</a:t>
            </a:r>
            <a:r>
              <a:rPr lang="en-US" sz="66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思路与结构</a:t>
            </a:r>
            <a:endParaRPr lang="en-US" sz="66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1" cy="859282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 rot="0">
            <a:off x="6664357" y="1830038"/>
            <a:ext cx="889635" cy="3813906"/>
            <a:chOff x="6664357" y="1830038"/>
            <a:chExt cx="889635" cy="3813906"/>
          </a:xfrm>
        </p:grpSpPr>
        <p:sp>
          <p:nvSpPr>
            <p:cNvPr id="5" name="AutoShape 5"/>
            <p:cNvSpPr/>
            <p:nvPr/>
          </p:nvSpPr>
          <p:spPr>
            <a:xfrm>
              <a:off x="6664357" y="3289840"/>
              <a:ext cx="889635" cy="889825"/>
            </a:xfrm>
            <a:prstGeom prst="roundRect">
              <a:avLst>
                <a:gd name="adj" fmla="val 15000"/>
              </a:avLst>
            </a:prstGeom>
            <a:solidFill>
              <a:srgbClr val="74AFEC">
                <a:alpha val="100000"/>
              </a:srgb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6820281" y="1830038"/>
              <a:ext cx="577786" cy="577882"/>
            </a:xfrm>
            <a:prstGeom prst="roundRect">
              <a:avLst>
                <a:gd name="adj" fmla="val 15000"/>
              </a:avLst>
            </a:prstGeom>
            <a:solidFill>
              <a:srgbClr val="ED7D31">
                <a:alpha val="100000"/>
              </a:srgb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6820281" y="5066062"/>
              <a:ext cx="577786" cy="577882"/>
            </a:xfrm>
            <a:prstGeom prst="roundRect">
              <a:avLst>
                <a:gd name="adj" fmla="val 15000"/>
              </a:avLst>
            </a:prstGeom>
            <a:solidFill>
              <a:srgbClr val="ED7D31">
                <a:alpha val="100000"/>
              </a:srgbClr>
            </a:solidFill>
          </p:spPr>
        </p:sp>
        <p:cxnSp>
          <p:nvCxnSpPr>
            <p:cNvPr id="8" name="Connector 8"/>
            <p:cNvCxnSpPr/>
            <p:nvPr/>
          </p:nvCxnSpPr>
          <p:spPr>
            <a:xfrm>
              <a:off x="7118493" y="2603512"/>
              <a:ext cx="0" cy="398209"/>
            </a:xfrm>
            <a:prstGeom prst="line">
              <a:avLst/>
            </a:prstGeom>
            <a:ln w="3175">
              <a:solidFill>
                <a:srgbClr val="74AFEC">
                  <a:alpha val="100000"/>
                </a:srgbClr>
              </a:solidFill>
              <a:prstDash val="solid"/>
              <a:headEnd type="oval"/>
              <a:tailEnd type="oval"/>
            </a:ln>
          </p:spPr>
        </p:cxnSp>
        <p:cxnSp>
          <p:nvCxnSpPr>
            <p:cNvPr id="9" name="Connector 9"/>
            <p:cNvCxnSpPr/>
            <p:nvPr/>
          </p:nvCxnSpPr>
          <p:spPr>
            <a:xfrm>
              <a:off x="7118493" y="4472228"/>
              <a:ext cx="0" cy="398209"/>
            </a:xfrm>
            <a:prstGeom prst="line">
              <a:avLst/>
            </a:prstGeom>
            <a:ln w="3175">
              <a:solidFill>
                <a:srgbClr val="74AFEC">
                  <a:alpha val="100000"/>
                </a:srgbClr>
              </a:solidFill>
              <a:prstDash val="solid"/>
              <a:headEnd type="oval"/>
              <a:tailEnd type="oval"/>
            </a:ln>
          </p:spPr>
        </p:cxnSp>
      </p:grpSp>
      <p:grpSp>
        <p:nvGrpSpPr>
          <p:cNvPr id="10" name="Group 10"/>
          <p:cNvGrpSpPr/>
          <p:nvPr/>
        </p:nvGrpSpPr>
        <p:grpSpPr>
          <a:xfrm rot="0">
            <a:off x="7708868" y="1367790"/>
            <a:ext cx="3811905" cy="1633823"/>
            <a:chOff x="7708868" y="1367790"/>
            <a:chExt cx="3811905" cy="1633823"/>
          </a:xfrm>
        </p:grpSpPr>
        <p:sp>
          <p:nvSpPr>
            <p:cNvPr id="11" name="TextBox 11"/>
            <p:cNvSpPr txBox="1"/>
            <p:nvPr/>
          </p:nvSpPr>
          <p:spPr>
            <a:xfrm>
              <a:off x="7708868" y="1839563"/>
              <a:ext cx="3811905" cy="1162050"/>
            </a:xfrm>
            <a:prstGeom prst="rect">
              <a:avLst/>
            </a:prstGeom>
            <a:noFill/>
          </p:spPr>
          <p:txBody>
            <a:bodyPr vert="horz" wrap="square" lIns="90011" tIns="46768" rIns="90011" bIns="0" rtlCol="0" anchor="t" anchorCtr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sz="1350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rPr>
                <a:t>按照逻辑顺序或时间顺序，逐步深入地阐述主题。每一段落都是对上一段落的扩展和深化。</a:t>
              </a:r>
              <a:endParaRPr lang="en-US" sz="1350">
                <a:solidFill>
                  <a:srgbClr val="000000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708868" y="1367790"/>
              <a:ext cx="3811905" cy="471773"/>
            </a:xfrm>
            <a:prstGeom prst="rect">
              <a:avLst/>
            </a:prstGeom>
            <a:noFill/>
          </p:spPr>
          <p:txBody>
            <a:bodyPr vert="horz" wrap="square" lIns="91440" tIns="45720" rIns="91440" bIns="0" rtlCol="0" anchor="ctr" anchorCtr="0">
              <a:spAutoFit/>
            </a:bodyPr>
            <a:lstStyle/>
            <a:p>
              <a:pPr algn="l">
                <a:lnSpc>
                  <a:spcPct val="80000"/>
                </a:lnSpc>
              </a:pPr>
              <a:r>
                <a:rPr lang="en-US" sz="1950" b="1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rPr>
                <a:t>递进式结构</a:t>
              </a:r>
              <a:endParaRPr lang="en-US" sz="1950" b="1">
                <a:solidFill>
                  <a:srgbClr val="000000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 rot="0">
            <a:off x="7708868" y="4700302"/>
            <a:ext cx="3811905" cy="1604676"/>
            <a:chOff x="7708868" y="4700302"/>
            <a:chExt cx="3811905" cy="1604676"/>
          </a:xfrm>
        </p:grpSpPr>
        <p:sp>
          <p:nvSpPr>
            <p:cNvPr id="14" name="TextBox 14"/>
            <p:cNvSpPr txBox="1"/>
            <p:nvPr/>
          </p:nvSpPr>
          <p:spPr>
            <a:xfrm>
              <a:off x="7708868" y="5172170"/>
              <a:ext cx="3811905" cy="1132808"/>
            </a:xfrm>
            <a:prstGeom prst="rect">
              <a:avLst/>
            </a:prstGeom>
            <a:noFill/>
          </p:spPr>
          <p:txBody>
            <a:bodyPr vert="horz" wrap="square" lIns="90011" tIns="46768" rIns="90011" bIns="0" rtlCol="0" anchor="t" anchorCtr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sz="1350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rPr>
                <a:t>先引出主题，然后进行议论，再联系实际，最后得出结论。这种结构可以确保文章条理清晰。</a:t>
              </a:r>
              <a:endParaRPr lang="en-US" sz="1350">
                <a:solidFill>
                  <a:srgbClr val="000000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708868" y="4700302"/>
              <a:ext cx="3811905" cy="471869"/>
            </a:xfrm>
            <a:prstGeom prst="rect">
              <a:avLst/>
            </a:prstGeom>
            <a:noFill/>
          </p:spPr>
          <p:txBody>
            <a:bodyPr vert="horz" wrap="square" lIns="91440" tIns="45720" rIns="91440" bIns="0" rtlCol="0" anchor="ctr" anchorCtr="0">
              <a:spAutoFit/>
            </a:bodyPr>
            <a:lstStyle/>
            <a:p>
              <a:pPr algn="l">
                <a:lnSpc>
                  <a:spcPct val="80000"/>
                </a:lnSpc>
              </a:pPr>
              <a:r>
                <a:rPr lang="en-US" sz="1950" b="1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rPr>
                <a:t>“引议联结”式结构</a:t>
              </a:r>
              <a:endParaRPr lang="en-US" sz="1950" b="1">
                <a:solidFill>
                  <a:srgbClr val="000000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 rot="0">
            <a:off x="7712678" y="3216878"/>
            <a:ext cx="3999833" cy="1106805"/>
            <a:chOff x="7712678" y="3216878"/>
            <a:chExt cx="3999833" cy="1106805"/>
          </a:xfrm>
        </p:grpSpPr>
        <p:sp>
          <p:nvSpPr>
            <p:cNvPr id="17" name="AutoShape 17"/>
            <p:cNvSpPr/>
            <p:nvPr/>
          </p:nvSpPr>
          <p:spPr>
            <a:xfrm>
              <a:off x="7712678" y="3768471"/>
              <a:ext cx="3999833" cy="555212"/>
            </a:xfrm>
            <a:prstGeom prst="rect">
              <a:avLst/>
            </a:prstGeom>
            <a:noFill/>
          </p:spPr>
          <p:txBody>
            <a:bodyPr vert="horz" wrap="square" lIns="90011" tIns="45720" rIns="90011" bIns="0" rtlCol="0" anchor="t" anchorCtr="0">
              <a:noAutofit/>
            </a:bodyPr>
            <a:lstStyle/>
            <a:p>
              <a:pPr algn="l">
                <a:lnSpc>
                  <a:spcPct val="130000"/>
                </a:lnSpc>
                <a:defRPr/>
              </a:pPr>
              <a:r>
                <a:rPr lang="en-US" sz="1350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rPr>
                <a:t>将两种不同的事物或观点进行对照叙述，以揭示它们之间的异同点。这种结构可以增强文章的说服力。</a:t>
              </a:r>
              <a:endParaRPr lang="en-US" sz="1100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712678" y="3216878"/>
              <a:ext cx="3748945" cy="350996"/>
            </a:xfrm>
            <a:prstGeom prst="rect">
              <a:avLst/>
            </a:prstGeom>
            <a:noFill/>
          </p:spPr>
          <p:txBody>
            <a:bodyPr vert="horz" wrap="square" lIns="90011" tIns="45720" rIns="90011" bIns="0" rtlCol="0" anchor="t" anchorCtr="0">
              <a:spAutoFit/>
            </a:bodyPr>
            <a:lstStyle/>
            <a:p>
              <a:pPr algn="l">
                <a:lnSpc>
                  <a:spcPct val="80000"/>
                </a:lnSpc>
              </a:pPr>
              <a:r>
                <a:rPr lang="en-US" sz="1950" b="1">
                  <a:solidFill>
                    <a:srgbClr val="000000">
                      <a:alpha val="100000"/>
                    </a:srgbClr>
                  </a:solidFill>
                  <a:latin typeface="思源黑体 CN"/>
                  <a:ea typeface="思源黑体 CN"/>
                  <a:cs typeface="思源黑体 CN"/>
                </a:rPr>
                <a:t>对照式结构</a:t>
              </a:r>
              <a:endParaRPr lang="en-US" sz="1950" b="1">
                <a:solidFill>
                  <a:srgbClr val="000000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endParaRP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1981200" y="1905000"/>
            <a:ext cx="4635500" cy="390525"/>
          </a:xfrm>
          <a:prstGeom prst="rect">
            <a:avLst/>
          </a:prstGeom>
          <a:noFill/>
        </p:spPr>
        <p:txBody>
          <a:bodyPr vert="horz" wrap="square" lIns="90011" tIns="46768" rIns="90011" bIns="0" rtlCol="0" anchor="b" anchorCtr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1950" b="1">
                <a:solidFill>
                  <a:srgbClr val="000000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并列式结构</a:t>
            </a:r>
            <a:endParaRPr lang="en-US" sz="1950" b="1">
              <a:solidFill>
                <a:srgbClr val="000000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600200" y="2514600"/>
            <a:ext cx="4635500" cy="1208405"/>
          </a:xfrm>
          <a:prstGeom prst="rect">
            <a:avLst/>
          </a:prstGeom>
          <a:noFill/>
        </p:spPr>
        <p:txBody>
          <a:bodyPr vert="horz" wrap="square" lIns="90011" tIns="46768" rIns="90011" bIns="0" rtlCol="0" anchor="t" anchorCtr="0">
            <a:noAutofit/>
          </a:bodyPr>
          <a:lstStyle/>
          <a:p>
            <a:pPr algn="l">
              <a:lnSpc>
                <a:spcPct val="180000"/>
              </a:lnSpc>
            </a:pPr>
            <a:r>
              <a:rPr lang="en-US" sz="1350">
                <a:solidFill>
                  <a:srgbClr val="000000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将与主题相关的各个部分平等地排列出来，每个部分都可以单独成立，之间没有明显的逻辑关系。</a:t>
            </a:r>
            <a:endParaRPr lang="en-US" sz="1350">
              <a:solidFill>
                <a:srgbClr val="000000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cxnSp>
        <p:nvCxnSpPr>
          <p:cNvPr id="21" name="Connector 21"/>
          <p:cNvCxnSpPr/>
          <p:nvPr/>
        </p:nvCxnSpPr>
        <p:spPr>
          <a:xfrm>
            <a:off x="5740400" y="1177925"/>
            <a:ext cx="0" cy="5019675"/>
          </a:xfrm>
          <a:prstGeom prst="line">
            <a:avLst/>
          </a:prstGeom>
          <a:ln w="6350">
            <a:solidFill>
              <a:srgbClr val="74AFEC">
                <a:alpha val="100000"/>
              </a:srgbClr>
            </a:solidFill>
            <a:prstDash val="solid"/>
            <a:headEnd type="none"/>
            <a:tailEnd type="none"/>
          </a:ln>
        </p:spPr>
      </p:cxnSp>
      <p:sp>
        <p:nvSpPr>
          <p:cNvPr id="22" name="AutoShape 22"/>
          <p:cNvSpPr/>
          <p:nvPr/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alpha val="100000"/>
                  <a:lumMod val="60000"/>
                  <a:lumOff val="40000"/>
                </a:srgbClr>
              </a:gs>
              <a:gs pos="100000">
                <a:srgbClr val="D1E4F9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sp>
        <p:nvSpPr>
          <p:cNvPr id="23" name="TextBox 23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思路与结构</a:t>
            </a:r>
            <a:endParaRPr lang="en-US" sz="2800" b="1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sp>
        <p:nvSpPr>
          <p:cNvPr id="24" name="AutoShape 5"/>
          <p:cNvSpPr/>
          <p:nvPr/>
        </p:nvSpPr>
        <p:spPr>
          <a:xfrm>
            <a:off x="914432" y="1752505"/>
            <a:ext cx="889635" cy="889825"/>
          </a:xfrm>
          <a:prstGeom prst="roundRect">
            <a:avLst>
              <a:gd name="adj" fmla="val 15000"/>
            </a:avLst>
          </a:prstGeom>
          <a:solidFill>
            <a:srgbClr val="74AFEC">
              <a:alpha val="100000"/>
            </a:srgbClr>
          </a:solidFill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rgbClr val="1D7ADC">
                  <a:alpha val="100000"/>
                  <a:lumMod val="60000"/>
                  <a:lumOff val="40000"/>
                </a:srgbClr>
              </a:gs>
              <a:gs pos="100000">
                <a:srgbClr val="1D7ADC">
                  <a:alpha val="100000"/>
                  <a:lumMod val="20000"/>
                  <a:lumOff val="80000"/>
                </a:srgbClr>
              </a:gs>
            </a:gsLst>
            <a:lin ang="5400000"/>
          </a:gradFill>
        </p:spPr>
      </p:sp>
      <p:sp>
        <p:nvSpPr>
          <p:cNvPr id="6" name="TextBox 6"/>
          <p:cNvSpPr txBox="1"/>
          <p:nvPr/>
        </p:nvSpPr>
        <p:spPr>
          <a:xfrm>
            <a:off x="1219200" y="1905000"/>
            <a:ext cx="8077200" cy="121539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 fontScale="60000"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40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（一）并列式结构</a:t>
            </a:r>
            <a:endParaRPr lang="zh-CN" altLang="en-US" sz="40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4000" b="1" spc="300">
                <a:solidFill>
                  <a:srgbClr val="003C83">
                    <a:alpha val="100000"/>
                  </a:srgbClr>
                </a:solidFill>
                <a:latin typeface="思源黑体 CN"/>
                <a:ea typeface="思源黑体 CN"/>
                <a:cs typeface="思源黑体 CN"/>
              </a:rPr>
              <a:t>并列式结构解析</a:t>
            </a:r>
            <a:endParaRPr lang="en-US" sz="11200" b="1" spc="300">
              <a:solidFill>
                <a:srgbClr val="FF0000">
                  <a:alpha val="10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/>
              <a:ea typeface="思源黑体 CN"/>
              <a:cs typeface="思源黑体 CN"/>
            </a:endParaRPr>
          </a:p>
          <a:p>
            <a:pPr algn="l">
              <a:lnSpc>
                <a:spcPct val="90000"/>
              </a:lnSpc>
              <a:spcBef>
                <a:spcPct val="0"/>
              </a:spcBef>
            </a:pPr>
            <a:endParaRPr lang="en-US" sz="11200" b="1" spc="300">
              <a:solidFill>
                <a:srgbClr val="003C83">
                  <a:alpha val="100000"/>
                </a:srgbClr>
              </a:solidFill>
              <a:latin typeface="思源黑体 CN"/>
              <a:ea typeface="思源黑体 CN"/>
              <a:cs typeface="思源黑体 CN"/>
            </a:endParaRP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6" cy="62763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286000"/>
            <a:ext cx="7759700" cy="23469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zQzYjU2ZDlkMWI0MjVlMjY0NGZkOGQ2YWU3M2VmMWIifQ==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ED7D31"/>
      </a:accent1>
      <a:accent2>
        <a:srgbClr val="ED7D31"/>
      </a:accent2>
      <a:accent3>
        <a:srgbClr val="ED7D31"/>
      </a:accent3>
      <a:accent4>
        <a:srgbClr val="ED7D31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2102</Words>
  <Application>WPS 演示</Application>
  <PresentationFormat>On-screen Show (4:3)</PresentationFormat>
  <Paragraphs>221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方正兰亭大黑_GBK</vt:lpstr>
      <vt:lpstr>黑体</vt:lpstr>
      <vt:lpstr>思源黑体 CN</vt:lpstr>
      <vt:lpstr>Calibri</vt:lpstr>
      <vt:lpstr>微软雅黑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蓝天</cp:lastModifiedBy>
  <cp:revision>14</cp:revision>
  <dcterms:created xsi:type="dcterms:W3CDTF">2006-08-16T00:00:00Z</dcterms:created>
  <dcterms:modified xsi:type="dcterms:W3CDTF">2024-09-11T09:49:02Z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DCB1AF1894FB4BB9B031E2B1EA623349_12</vt:lpwstr>
  </property>
  <property fmtid="{D5CDD505-2E9C-101B-9397-08002B2CF9AE}" pid="3" name="KSOProductBuildVer">
    <vt:lpwstr>2052-12.1.0.18240</vt:lpwstr>
  </property>
</Properties>
</file>