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65" r:id="rId10"/>
    <p:sldId id="266" r:id="rId11"/>
    <p:sldId id="267" r:id="rId12"/>
    <p:sldId id="269" r:id="rId13"/>
    <p:sldId id="268" r:id="rId14"/>
    <p:sldId id="300" r:id="rId15"/>
    <p:sldId id="271" r:id="rId16"/>
    <p:sldId id="272" r:id="rId17"/>
    <p:sldId id="273" r:id="rId18"/>
    <p:sldId id="274" r:id="rId19"/>
    <p:sldId id="276" r:id="rId20"/>
    <p:sldId id="275" r:id="rId21"/>
    <p:sldId id="296" r:id="rId22"/>
    <p:sldId id="301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302" r:id="rId32"/>
    <p:sldId id="286" r:id="rId33"/>
    <p:sldId id="287" r:id="rId34"/>
    <p:sldId id="297" r:id="rId35"/>
    <p:sldId id="303" r:id="rId36"/>
    <p:sldId id="288" r:id="rId37"/>
    <p:sldId id="289" r:id="rId38"/>
    <p:sldId id="304" r:id="rId39"/>
    <p:sldId id="290" r:id="rId40"/>
    <p:sldId id="291" r:id="rId41"/>
    <p:sldId id="305" r:id="rId42"/>
    <p:sldId id="292" r:id="rId43"/>
    <p:sldId id="293" r:id="rId44"/>
    <p:sldId id="298" r:id="rId45"/>
    <p:sldId id="299" r:id="rId46"/>
    <p:sldId id="306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98c2230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409A37E-B1AB-4529-BF1D-93F4006DCF2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专项突破一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固体压强中的旋转、叠加、切割问题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98c2230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C88E9B4-F2F1-46AF-8D18-DA9D0011522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d3ef122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505b326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048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1d3ef1222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7505b3267&amp;color=RGB(64,64,64)">
            <a:hlinkClick r:id="rId5" action="ppaction://hlinksldjump"/>
          </p:cNvPr>
          <p:cNvSpPr/>
          <p:nvPr/>
        </p:nvSpPr>
        <p:spPr>
          <a:xfrm>
            <a:off x="62727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专项突破一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固体压强中的旋转、叠加、切割问题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98c2230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CA87660-F4C7-47B4-B805-AB2E795EC5B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d3ef122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505b326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048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1d3ef1222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7505b3267&amp;color=RGB(64,64,64)">
            <a:hlinkClick r:id="rId5" action="ppaction://hlinksldjump"/>
          </p:cNvPr>
          <p:cNvSpPr/>
          <p:nvPr/>
        </p:nvSpPr>
        <p:spPr>
          <a:xfrm>
            <a:off x="62727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专项突破一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固体压强中的旋转、叠加、切割问题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41c2ea30009029d5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BDF3604-6945-1173-6407-C4FC113C41D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5BD8D01-879C-4C8D-A83C-C4BE5338097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212FDD9-1069-4CE2-8AA4-9D672184283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d3ef122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505b326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048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1d3ef1222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7505b3267&amp;color=RGB(64,64,64)">
            <a:hlinkClick r:id="rId5" action="ppaction://hlinksldjump"/>
          </p:cNvPr>
          <p:cNvSpPr/>
          <p:nvPr/>
        </p:nvSpPr>
        <p:spPr>
          <a:xfrm>
            <a:off x="62727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283F66F-73FC-4F7F-8533-35D0A868558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d3ef122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505b326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048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1d3ef1222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7505b3267&amp;color=RGB(64,64,64)">
            <a:hlinkClick r:id="rId5" action="ppaction://hlinksldjump"/>
          </p:cNvPr>
          <p:cNvSpPr/>
          <p:nvPr/>
        </p:nvSpPr>
        <p:spPr>
          <a:xfrm>
            <a:off x="62727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19.pn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2.png"/><Relationship Id="rId5" Type="http://schemas.openxmlformats.org/officeDocument/2006/relationships/image" Target="../media/image22.png"/><Relationship Id="rId4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5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1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34c4dd74?vcp=1&amp;pid=1d3ef1222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叠加模型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4a5336d1f?vcp=1&amp;pid=934c4dd74&amp;color=0,0,0&amp;vtp=1&amp;vaab=1&amp;bbb=1"/>
              <p:cNvSpPr/>
              <p:nvPr/>
            </p:nvSpPr>
            <p:spPr>
              <a:xfrm>
                <a:off x="539496" y="1263495"/>
                <a:ext cx="11109960" cy="383406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方法指津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一个物体切割后叠放，压力不变；确定切割后的受力面积的变化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情况或大小，压强比较与计算问题就迎刃而解了。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将其他物体叠加在原来的物体上，压力会变大，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若受力面积不变，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则压强增大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。确定叠加后压力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的大小是计算压强的关键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，通常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原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加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4a5336d1f?vcp=1&amp;pid=934c4dd7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83406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2511" b="-21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_1#cee88b08f?sp=1&amp;vcp=1&amp;vis=1&amp;pid=934c4dd74&amp;color=0,0,0&amp;vtp=1&amp;vaab=1&amp;bt=1&amp;bbb=1&amp;hb=1"/>
              <p:cNvSpPr/>
              <p:nvPr/>
            </p:nvSpPr>
            <p:spPr>
              <a:xfrm>
                <a:off x="539496" y="1274032"/>
                <a:ext cx="9944417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圆柱形实心均匀物体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高度相同，质量分别为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两物体重叠后放置在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5_1#cee88b08f?sp=1&amp;vcp=1&amp;vis=1&amp;pid=934c4dd7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74032"/>
                <a:ext cx="9944417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4" t="-18" r="-1162" b="-78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BD.5_2#cee88b08f?iti=4&amp;htil=2&amp;vcp=1&amp;vis=1&amp;pid=934c4dd7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1886" y="2607405"/>
            <a:ext cx="3904488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5_3#cee88b08f?iti=4&amp;htil=2&amp;vcp=1&amp;vis=1&amp;pid=934c4dd74&amp;color=0,0,0&amp;vtp=1&amp;vaab=1&amp;bbb=1"/>
          <p:cNvSpPr/>
          <p:nvPr/>
        </p:nvSpPr>
        <p:spPr>
          <a:xfrm>
            <a:off x="9069774" y="5011261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图Z1-2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5_4#cee88b08f?htil=2&amp;vcp=1&amp;vis=1&amp;pid=934c4dd74&amp;color=0,0,0&amp;vtp=1&amp;vaab=1&amp;bbb=1&amp;hb=1"/>
              <p:cNvSpPr/>
              <p:nvPr/>
            </p:nvSpPr>
            <p:spPr>
              <a:xfrm>
                <a:off x="539496" y="2480405"/>
                <a:ext cx="7077456" cy="27798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水平桌面上，如图Z1-2甲、乙所示。在图甲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对桌面的压力为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图乙中，物体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对桌面的压力为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4350" b="0" i="0" u="sng" kern="0" spc="-99900" dirty="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BD.5_4#cee88b08f?htil=2&amp;vcp=1&amp;vis=1&amp;pid=934c4dd7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80405"/>
                <a:ext cx="7077456" cy="2779840"/>
              </a:xfrm>
              <a:prstGeom prst="rect">
                <a:avLst/>
              </a:prstGeom>
              <a:blipFill rotWithShape="1">
                <a:blip r:embed="rId5"/>
                <a:stretch>
                  <a:fillRect l="-5" t="-3" r="-402" b="-5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EX.1_1#cee88b08f?iti=6&amp;htil=3&amp;vcp=1&amp;vis=1&amp;pid=934c4dd7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58232" y="875284"/>
            <a:ext cx="3904488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EX.1_1#cee88b08f?iti=6&amp;htil=3&amp;vcp=1&amp;vis=1&amp;pid=934c4dd74&amp;color=0,0,0&amp;vtp=1&amp;vaab=1&amp;bbb=1"/>
          <p:cNvSpPr/>
          <p:nvPr/>
        </p:nvSpPr>
        <p:spPr>
          <a:xfrm>
            <a:off x="9046120" y="3279139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图Z1-2</a:t>
            </a:r>
            <a:endParaRPr lang="en-US" altLang="zh-CN" sz="2800" dirty="0"/>
          </a:p>
        </p:txBody>
      </p:sp>
      <p:sp>
        <p:nvSpPr>
          <p:cNvPr id="4" name="QB_7_EX.1_1#cee88b08f?htil=3&amp;vcp=1&amp;vis=1&amp;pid=934c4dd74&amp;color=0,0,0&amp;mp=1&amp;vtp=1&amp;vaab=1&amp;bt=1&amp;bbb=1&amp;hb=1&amp;hs=1"/>
          <p:cNvSpPr/>
          <p:nvPr/>
        </p:nvSpPr>
        <p:spPr>
          <a:xfrm>
            <a:off x="539496" y="856996"/>
            <a:ext cx="70774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比值计算问题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，要根据原理公式将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比值的表达式列出，再根据已知条件和关联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量进行分析求解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。注意表达式中的正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、反比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关系，最好根据比值最终表达式的比例形式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求解中间量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，避免忽略正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、反比关系导致错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EX.1_1#cee88b08f?htil=3&amp;vcp=1&amp;vis=1&amp;pid=934c4dd74&amp;color=0,0,0&amp;mp=1&amp;vtp=1&amp;vaab=1&amp;bt=1&amp;bbb=1&amp;hb=1&amp;hs=1"/>
              <p:cNvSpPr/>
              <p:nvPr/>
            </p:nvSpPr>
            <p:spPr>
              <a:xfrm>
                <a:off x="539995" y="3984307"/>
                <a:ext cx="11112011" cy="2026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。如本题中，由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，宜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的表达式；若求出的是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表达式，则最终结果须作倒数变换（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极易疏忽）。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EX.1_1#cee88b08f?htil=3&amp;vcp=1&amp;vis=1&amp;pid=934c4dd74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984307"/>
                <a:ext cx="11112011" cy="2026857"/>
              </a:xfrm>
              <a:prstGeom prst="rect">
                <a:avLst/>
              </a:prstGeom>
              <a:blipFill rotWithShape="1">
                <a:blip r:embed="rId4"/>
                <a:stretch>
                  <a:fillRect l="-2" t="-16" r="4" b="-33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cee88b08f?vcp=1&amp;vis=1&amp;pid=934c4dd74&amp;color=0,0,0&amp;vtp=1&amp;vaab=1&amp;bt=1&amp;bbb=1&amp;hb=1"/>
              <p:cNvSpPr/>
              <p:nvPr/>
            </p:nvSpPr>
            <p:spPr>
              <a:xfrm>
                <a:off x="539496" y="554400"/>
                <a:ext cx="11109960" cy="267328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交换叠加次序，相当于同一物体切割后叠加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，隐含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条件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整体重力不变。因此，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整体对水平桌面的压力不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=1:1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cee88b08f?vcp=1&amp;vis=1&amp;pid=934c4dd7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67328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AS.1_1#cee88b08f?iti=5&amp;vcp=1&amp;vis=1&amp;pid=934c4dd7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8663" y="3355639"/>
            <a:ext cx="3491626" cy="2017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S.1_1#cee88b08f?iti=5&amp;vcp=1&amp;vis=1&amp;pid=934c4dd74&amp;color=0,0,0&amp;vtp=1&amp;vaab=1&amp;bbb=1"/>
          <p:cNvSpPr/>
          <p:nvPr/>
        </p:nvSpPr>
        <p:spPr>
          <a:xfrm>
            <a:off x="5530120" y="5499843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图Z1-2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_1#cee88b08f?sp=1&amp;vcp=1&amp;vis=1&amp;pid=934c4dd74&amp;color=0,0,0&amp;vtp=1&amp;vaab=1&amp;bt=1&amp;bbb=1&amp;hb=1"/>
              <p:cNvSpPr/>
              <p:nvPr/>
            </p:nvSpPr>
            <p:spPr>
              <a:xfrm>
                <a:off x="539496" y="1274032"/>
                <a:ext cx="9944417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圆柱形实心均匀物体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高度相同，质量分别为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两物体重叠后放置在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5_1#cee88b08f?sp=1&amp;vcp=1&amp;vis=1&amp;pid=934c4dd7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74032"/>
                <a:ext cx="9944417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4" t="-18" r="-1162" b="-78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BD.5_2#cee88b08f?iti=4&amp;htil=2&amp;vcp=1&amp;vis=1&amp;pid=934c4dd7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1886" y="2607405"/>
            <a:ext cx="3904488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5_3#cee88b08f?iti=4&amp;htil=2&amp;vcp=1&amp;vis=1&amp;pid=934c4dd74&amp;color=0,0,0&amp;vtp=1&amp;vaab=1&amp;bbb=1"/>
          <p:cNvSpPr/>
          <p:nvPr/>
        </p:nvSpPr>
        <p:spPr>
          <a:xfrm>
            <a:off x="9069774" y="5011261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图Z1-2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5_4#cee88b08f?htil=2&amp;vcp=1&amp;vis=1&amp;pid=934c4dd74&amp;color=0,0,0&amp;vtp=1&amp;vaab=1&amp;bbb=1&amp;hb=1"/>
              <p:cNvSpPr/>
              <p:nvPr/>
            </p:nvSpPr>
            <p:spPr>
              <a:xfrm>
                <a:off x="539496" y="2480405"/>
                <a:ext cx="7077456" cy="27798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水平桌面上，如图Z1-2甲、乙所示。在图甲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对桌面的压力为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图乙中，物体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对桌面的压力为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4350" b="0" i="0" u="sng" kern="0" spc="-99900" dirty="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BD.5_4#cee88b08f?htil=2&amp;vcp=1&amp;vis=1&amp;pid=934c4dd7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80405"/>
                <a:ext cx="7077456" cy="2779840"/>
              </a:xfrm>
              <a:prstGeom prst="rect">
                <a:avLst/>
              </a:prstGeom>
              <a:blipFill rotWithShape="1">
                <a:blip r:embed="rId5"/>
                <a:stretch>
                  <a:fillRect l="-5" t="-3" r="-402" b="-5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6_1#cee88b08f.blank?vcp=1&amp;vis=1&amp;pid=934c4dd74&amp;color=0,0,0&amp;vpa=2&amp;vtp=1&amp;vaab=1&amp;bbb=1"/>
              <p:cNvSpPr/>
              <p:nvPr/>
            </p:nvSpPr>
            <p:spPr>
              <a:xfrm>
                <a:off x="2887663" y="4779232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6_1#cee88b08f.blank?vcp=1&amp;vis=1&amp;pid=934c4dd74&amp;color=0,0,0&amp;vpa=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7663" y="4779232"/>
                <a:ext cx="727583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44" t="-55" r="26" b="-7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7_1#cee88b08f.blank?vcp=1&amp;vis=1&amp;pid=934c4dd74&amp;color=0,0,0&amp;vpa=3&amp;vtp=1&amp;vaab=1&amp;bbb=1&amp;rh=49.04504"/>
              <p:cNvSpPr/>
              <p:nvPr/>
            </p:nvSpPr>
            <p:spPr>
              <a:xfrm>
                <a:off x="5333555" y="4573238"/>
                <a:ext cx="931101" cy="62242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7_1#cee88b08f.blank?vcp=1&amp;vis=1&amp;pid=934c4dd74&amp;color=0,0,0&amp;vpa=3&amp;vtp=1&amp;vaab=1&amp;bbb=1&amp;rh=49.04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3555" y="4573238"/>
                <a:ext cx="931101" cy="622427"/>
              </a:xfrm>
              <a:prstGeom prst="rect">
                <a:avLst/>
              </a:prstGeom>
              <a:blipFill rotWithShape="1">
                <a:blip r:embed="rId7"/>
                <a:stretch>
                  <a:fillRect l="-20" t="-97" r="41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#a2e49f417?vcp=1&amp;pid=934c4dd74&amp;color=0,0,0&amp;vtp=1&amp;vaab=1&amp;bt=1&amp;bbb=1&amp;hb=1"/>
              <p:cNvSpPr/>
              <p:nvPr/>
            </p:nvSpPr>
            <p:spPr>
              <a:xfrm>
                <a:off x="539496" y="716629"/>
                <a:ext cx="11109960" cy="51748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突破攻略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第一步：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根据题目特点判断叠加类型，挖掘隐含条件。物体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交换叠加次序，相当于同一物体切割后叠加，隐含条件：物体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体____不变。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第二步：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根据隐含条件计算压力之比。物体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整体重力不变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对水平桌面的压力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__，故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第三步：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结合已知条件和原理公式推导压强之比的表达式，并进一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步确定待求中间量。由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__，已知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的值，还需确定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的值。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#a2e49f417?vcp=1&amp;pid=934c4dd7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16629"/>
                <a:ext cx="11109960" cy="5174869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-248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a2e49f417?vcp=1&amp;pid=934c4dd74&amp;color=0,0,0&amp;vtp=1&amp;vaab=1&amp;bt=1&amp;bbb=1&amp;hb=1"/>
              <p:cNvSpPr/>
              <p:nvPr/>
            </p:nvSpPr>
            <p:spPr>
              <a:xfrm>
                <a:off x="539496" y="2114835"/>
                <a:ext cx="11109960" cy="2623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第四步：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根据已知条件和原理公式求出中间待求量。已知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__。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第五步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将中间待求量代入压强之比的表达式，求出压强之比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a2e49f417?vcp=1&amp;pid=934c4dd7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14835"/>
                <a:ext cx="11109960" cy="2623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-1620" b="-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fd1e0e97?vcp=1&amp;pid=1d3ef1222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切割模型</a:t>
            </a:r>
            <a:endParaRPr lang="en-US" altLang="zh-CN" sz="3200" dirty="0"/>
          </a:p>
        </p:txBody>
      </p:sp>
      <p:sp>
        <p:nvSpPr>
          <p:cNvPr id="3" name="P_7#da2e069fb?vcp=1&amp;pid=2fd1e0e97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方法指津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P_7_BD#da2e069fb?colgroup=9,10,9&amp;vcp=1&amp;pid=2fd1e0e97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958766"/>
              <a:ext cx="11082528" cy="4013011"/>
            </p:xfrm>
            <a:graphic>
              <a:graphicData uri="http://schemas.openxmlformats.org/drawingml/2006/table">
                <a:tbl>
                  <a:tblPr/>
                  <a:tblGrid>
                    <a:gridCol w="3438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0233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210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1099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切割方式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剩余部分对水平面的压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切割前后物体对水平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面的压强变化量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53605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横向切去一定的质量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                     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切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6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𝑆</m:t>
                                  </m:r>
                                </m:den>
                              </m:f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物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𝑔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切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𝑔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物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6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Δ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𝑆</m:t>
                                  </m:r>
                                </m:den>
                              </m:f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切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𝑔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物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53605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横向切去一定的高度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                      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楷体" panose="02010609060101010101" pitchFamily="34" charset="-122"/>
                                      <a:cs typeface="楷体" panose="02010609060101010101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切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𝜌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𝑔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物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切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𝜌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𝑔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切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958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竖向切去一定的厚度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𝜌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𝑔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物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保持不变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P_7_BD#da2e069fb?colgroup=9,10,9&amp;vcp=1&amp;pid=2fd1e0e97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958766"/>
              <a:ext cx="11082528" cy="4013011"/>
            </p:xfrm>
            <a:graphic>
              <a:graphicData uri="http://schemas.openxmlformats.org/drawingml/2006/table">
                <a:tbl>
                  <a:tblPr/>
                  <a:tblGrid>
                    <a:gridCol w="3438144"/>
                    <a:gridCol w="4023360"/>
                    <a:gridCol w="3621024"/>
                  </a:tblGrid>
                  <a:tr h="110998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切割方式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15379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1531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96265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竖向切去一定的厚度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0_1#59fce7a28?iti=7&amp;htil=4&amp;vcp=1&amp;vis=1&amp;pid=2fd1e0e9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6174" y="1553654"/>
            <a:ext cx="3374136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0_2#59fce7a28?iti=7&amp;htil=4&amp;vcp=1&amp;vis=1&amp;pid=2fd1e0e97&amp;color=0,0,0&amp;vtp=1&amp;vaab=1&amp;bbb=1"/>
          <p:cNvSpPr/>
          <p:nvPr/>
        </p:nvSpPr>
        <p:spPr>
          <a:xfrm>
            <a:off x="9338886" y="4423854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图Z1-3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0_3#59fce7a28?htil=4&amp;sp=1&amp;vcp=1&amp;vis=1&amp;pid=2fd1e0e97&amp;color=0,0,0&amp;vtp=1&amp;vaab=1&amp;bt=1&amp;bbb=1&amp;hb=1"/>
              <p:cNvSpPr/>
              <p:nvPr/>
            </p:nvSpPr>
            <p:spPr>
              <a:xfrm>
                <a:off x="539496" y="1535366"/>
                <a:ext cx="7607808" cy="37808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质量分布均匀的实心正方体甲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、乙放在水平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，将甲、乙沿水平方向切去高度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，剩余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部分对地面的压强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的关系如图Z1-3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，乙的边长为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则乙的密度是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，甲的质量是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，图中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点横坐标是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10_3#59fce7a28?htil=4&amp;sp=1&amp;vcp=1&amp;vis=1&amp;pid=2fd1e0e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5366"/>
                <a:ext cx="7607808" cy="3780854"/>
              </a:xfrm>
              <a:prstGeom prst="rect">
                <a:avLst/>
              </a:prstGeom>
              <a:blipFill rotWithShape="1">
                <a:blip r:embed="rId4"/>
                <a:stretch>
                  <a:fillRect l="-5" t="-15" r="-164" b="-20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EX.1_1#59fce7a28?vcp=1&amp;vis=1&amp;pid=2fd1e0e97&amp;color=0,0,0&amp;vtp=1&amp;vaab=1&amp;bt=1&amp;bbb=1&amp;hb=1"/>
          <p:cNvSpPr/>
          <p:nvPr/>
        </p:nvSpPr>
        <p:spPr>
          <a:xfrm>
            <a:off x="539496" y="72158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涉及图像的问题，要根据图像特点和原理公式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，写出相关物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理量的变化关系式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，再结合图像的交点、截距等相关信息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，进一步确定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相关物理量的变化关系式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，最后通过关系式分析求解相关问题。</a:t>
            </a:r>
            <a:endParaRPr lang="en-US" altLang="zh-CN" sz="2800" dirty="0"/>
          </a:p>
        </p:txBody>
      </p:sp>
      <p:pic>
        <p:nvPicPr>
          <p:cNvPr id="3" name="QB_7_EX.1_1#59fce7a28?iti=9&amp;vcp=1&amp;vis=1&amp;pid=2fd1e0e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9120" y="2699226"/>
            <a:ext cx="341071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EX.1_1#59fce7a28?iti=9&amp;vcp=1&amp;vis=1&amp;pid=2fd1e0e97&amp;color=0,0,0&amp;vtp=1&amp;vaab=1&amp;bbb=1"/>
          <p:cNvSpPr/>
          <p:nvPr/>
        </p:nvSpPr>
        <p:spPr>
          <a:xfrm>
            <a:off x="5530120" y="5569426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图Z1-3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73b62c17.fixed?vcp=1&amp;pid=25106d6fc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873b62c17.fixed?vcp=1&amp;pid=25106d6fc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873b62c17.fixed?vcp=1&amp;pid=25106d6fc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力学</a:t>
            </a:r>
            <a:endParaRPr lang="en-US" altLang="zh-CN" sz="4400" dirty="0"/>
          </a:p>
        </p:txBody>
      </p:sp>
      <p:sp>
        <p:nvSpPr>
          <p:cNvPr id="5" name="C_3_BD#873b62c17.fixed?vcp=1&amp;pid=25106d6fc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第六章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压强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59fce7a28?htil=5&amp;vcp=1&amp;vis=1&amp;pid=2fd1e0e97&amp;color=0,0,0&amp;vtp=1&amp;vaab=1&amp;bt=1&amp;bbb=1&amp;hb=1"/>
              <p:cNvSpPr/>
              <p:nvPr/>
            </p:nvSpPr>
            <p:spPr>
              <a:xfrm>
                <a:off x="539995" y="807370"/>
                <a:ext cx="11112011" cy="518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甲、乙为匀质实心正方体，分析压强变化，应选用公式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将甲、乙沿水平方向切去高度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已知剩余部分对地面的压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的关系图像，设原来甲、乙的高分别为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则甲、乙剩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余部分对地面的压强分别为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由图像知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，带入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关系式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59fce7a28?htil=5&amp;vcp=1&amp;vis=1&amp;pid=2fd1e0e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807370"/>
                <a:ext cx="11112011" cy="5181600"/>
              </a:xfrm>
              <a:prstGeom prst="rect">
                <a:avLst/>
              </a:prstGeom>
              <a:blipFill rotWithShape="1">
                <a:blip r:embed="rId3"/>
                <a:stretch>
                  <a:fillRect l="-2" t="-6" r="4" b="-12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BD.10_1#59fce7a28?iti=7&amp;htil=4&amp;vcp=1&amp;vis=1&amp;pid=2fd1e0e97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5473" y="3052254"/>
            <a:ext cx="3374136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10_2#59fce7a28?iti=7&amp;htil=4&amp;vcp=1&amp;vis=1&amp;pid=2fd1e0e97&amp;color=0,0,0&amp;vtp=1&amp;vaab=1&amp;bbb=1"/>
          <p:cNvSpPr/>
          <p:nvPr/>
        </p:nvSpPr>
        <p:spPr>
          <a:xfrm>
            <a:off x="9728185" y="5922454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图Z1-3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59fce7a28?htil=5&amp;vcp=1&amp;vis=1&amp;pid=2fd1e0e97&amp;color=0,0,0&amp;vtp=1&amp;vaab=1&amp;bt=1&amp;bbb=1&amp;hb=1"/>
              <p:cNvSpPr/>
              <p:nvPr/>
            </p:nvSpPr>
            <p:spPr>
              <a:xfrm>
                <a:off x="554889" y="475043"/>
                <a:ext cx="11112011" cy="2953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得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×0.2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m:rPr>
                        <m:nor/>
                      </m:rPr>
                      <a:rPr lang="en-US" altLang="zh-CN" sz="100" kern="0" spc="-99900" dirty="0">
                        <a:solidFill>
                          <a:srgbClr val="FFFFFF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，</m:t>
                    </m:r>
                    <m:r>
                      <m:rPr>
                        <m:nor/>
                      </m:rPr>
                      <a:rPr lang="en-US" altLang="zh-CN" sz="2800" dirty="0" err="1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解得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b="0" i="0" kern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endParaRPr lang="en-US" altLang="zh-CN" sz="2800" b="0" i="1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图像的交点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带入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关系式得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点的横坐标为4。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59fce7a28?htil=5&amp;vcp=1&amp;vis=1&amp;pid=2fd1e0e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889" y="475043"/>
                <a:ext cx="11112011" cy="2953957"/>
              </a:xfrm>
              <a:prstGeom prst="rect">
                <a:avLst/>
              </a:prstGeom>
              <a:blipFill rotWithShape="1">
                <a:blip r:embed="rId2"/>
                <a:stretch>
                  <a:fillRect l="-5" t="-2" r="-4794" b="-3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AS.1_1#59fce7a28?iti=8&amp;htil=5&amp;vcp=1&amp;vis=1&amp;pid=2fd1e0e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7885" y="3309918"/>
            <a:ext cx="2768777" cy="225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S.1_1#59fce7a28?iti=8&amp;htil=5&amp;vcp=1&amp;vis=1&amp;pid=2fd1e0e97&amp;color=0,0,0&amp;vtp=1&amp;vaab=1&amp;bbb=1"/>
          <p:cNvSpPr/>
          <p:nvPr/>
        </p:nvSpPr>
        <p:spPr>
          <a:xfrm>
            <a:off x="5867918" y="5560956"/>
            <a:ext cx="1128712" cy="5286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图Z1-3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0_1#59fce7a28?iti=7&amp;htil=4&amp;vcp=1&amp;vis=1&amp;pid=2fd1e0e9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6174" y="1553654"/>
            <a:ext cx="3374136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0_2#59fce7a28?iti=7&amp;htil=4&amp;vcp=1&amp;vis=1&amp;pid=2fd1e0e97&amp;color=0,0,0&amp;vtp=1&amp;vaab=1&amp;bbb=1"/>
          <p:cNvSpPr/>
          <p:nvPr/>
        </p:nvSpPr>
        <p:spPr>
          <a:xfrm>
            <a:off x="9338886" y="4423854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图Z1-3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0_3#59fce7a28?htil=4&amp;sp=1&amp;vcp=1&amp;vis=1&amp;pid=2fd1e0e97&amp;color=0,0,0&amp;vtp=1&amp;vaab=1&amp;bt=1&amp;bbb=1&amp;hb=1"/>
              <p:cNvSpPr/>
              <p:nvPr/>
            </p:nvSpPr>
            <p:spPr>
              <a:xfrm>
                <a:off x="539496" y="1535366"/>
                <a:ext cx="7607808" cy="37808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质量分布均匀的实心正方体甲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、乙放在水平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，将甲、乙沿水平方向切去高度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，剩余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部分对地面的压强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的关系如图Z1-3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，乙的边长为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则乙的密度是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，甲的质量是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，图中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点横坐标是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10_3#59fce7a28?htil=4&amp;sp=1&amp;vcp=1&amp;vis=1&amp;pid=2fd1e0e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5366"/>
                <a:ext cx="7607808" cy="3780854"/>
              </a:xfrm>
              <a:prstGeom prst="rect">
                <a:avLst/>
              </a:prstGeom>
              <a:blipFill rotWithShape="1">
                <a:blip r:embed="rId4"/>
                <a:stretch>
                  <a:fillRect l="-5" t="-15" r="-164" b="-20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1_1#59fce7a28.blank?vcp=1&amp;vis=1&amp;pid=2fd1e0e97&amp;color=0,0,0&amp;vpa=4&amp;vtp=1&amp;vaab=1&amp;bbb=1"/>
              <p:cNvSpPr/>
              <p:nvPr/>
            </p:nvSpPr>
            <p:spPr>
              <a:xfrm>
                <a:off x="2709608" y="4213096"/>
                <a:ext cx="1349058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1_1#59fce7a28.blank?vcp=1&amp;vis=1&amp;pid=2fd1e0e97&amp;color=0,0,0&amp;vpa=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9608" y="4213096"/>
                <a:ext cx="1349058" cy="412369"/>
              </a:xfrm>
              <a:prstGeom prst="rect">
                <a:avLst/>
              </a:prstGeom>
              <a:blipFill rotWithShape="1">
                <a:blip r:embed="rId5"/>
                <a:stretch>
                  <a:fillRect l="-5" t="-123" r="28" b="-76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12_1#59fce7a28.blank?vcp=1&amp;vis=1&amp;pid=2fd1e0e97&amp;color=0,0,0&amp;vpa=5&amp;vtp=1&amp;vaab=1"/>
          <p:cNvSpPr/>
          <p:nvPr/>
        </p:nvSpPr>
        <p:spPr>
          <a:xfrm>
            <a:off x="7236809" y="4095687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13_1#59fce7a28.blank?vcp=1&amp;vis=1&amp;pid=2fd1e0e97&amp;color=0,0,0&amp;vpa=6&amp;vtp=1&amp;vaab=1"/>
          <p:cNvSpPr/>
          <p:nvPr/>
        </p:nvSpPr>
        <p:spPr>
          <a:xfrm>
            <a:off x="3985482" y="4722432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#a1d291bad?vcp=1&amp;pid=2fd1e0e97&amp;color=0,0,0&amp;vtp=1&amp;vaab=1&amp;bt=1&amp;bbb=1&amp;hb=1"/>
              <p:cNvSpPr/>
              <p:nvPr/>
            </p:nvSpPr>
            <p:spPr>
              <a:xfrm>
                <a:off x="539496" y="554400"/>
                <a:ext cx="11109960" cy="579075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突破攻略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第一步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根据题目特点判断切割类型，选择合适的物理公式。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乙为匀质实心正方体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，分析压强变化，应选用公式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____。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第二步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根据原理公式和图像特点，确定压强变化的关系式。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将甲、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乙沿水平方向切去高度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，已知剩余部分对地面的压强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&gt;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的关系图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，设原来甲、乙的高分别为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、乙剩余部分对地面的压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强分别为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____。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第三步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结合已知条件和图像信息，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进一步确定压强变化的关系式。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，由图像知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，可知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&gt;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#a1d291bad?vcp=1&amp;pid=2fd1e0e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90756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3449" b="-11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a1d291bad?vcp=1&amp;pid=2fd1e0e97&amp;color=0,0,0&amp;vtp=1&amp;vaab=1&amp;bt=1&amp;bbb=1&amp;hb=1"/>
              <p:cNvSpPr/>
              <p:nvPr/>
            </p:nvSpPr>
            <p:spPr>
              <a:xfrm>
                <a:off x="539496" y="1178115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第四步：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根据图像信息和压强变化关系式，确定乙的密度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。由图像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，代入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关系式解得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第五步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根据已知条件和图像信息求甲的质量。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第六步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根据图像信息和压强关系式确定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点的横坐标。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图像的交点，此时有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，代入关系式解得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点的横坐标为____。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a1d291bad?vcp=1&amp;pid=2fd1e0e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78115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-305" b="-1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1d291bad?vcp=1&amp;pid=2fd1e0e97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请完成第183页【备考练习】习题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7505b3267.fixed?vcp=1&amp;pid=e98c2230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200"/>
              </a:lnSpc>
            </a:pPr>
            <a:r>
              <a:rPr lang="en-US" altLang="zh-CN" sz="3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专项突破一</a:t>
            </a:r>
            <a:r>
              <a:rPr lang="en-US" altLang="zh-CN" sz="34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固体压强中的旋转、叠加、切割问题</a:t>
            </a:r>
            <a:endParaRPr lang="en-US" altLang="zh-CN" sz="3400" dirty="0"/>
          </a:p>
        </p:txBody>
      </p:sp>
      <p:sp>
        <p:nvSpPr>
          <p:cNvPr id="3" name="C_5_BD#7505b3267.fixed?vcp=1&amp;pid=e98c2230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200"/>
              </a:lnSpc>
            </a:pPr>
            <a:r>
              <a:rPr lang="en-US" altLang="zh-CN" sz="3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3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专项突破一</a:t>
            </a:r>
            <a:r>
              <a:rPr lang="en-US" altLang="zh-CN" sz="3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固体压强中的旋转、叠加、切割问题</a:t>
            </a:r>
            <a:endParaRPr lang="en-US" altLang="zh-CN" sz="34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0c227f2d?vcp=1&amp;pid=7505b3267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C_7_BD.16_1#a652cbdea?iti=10&amp;htil=6&amp;vcp=1&amp;vis=1&amp;pid=80c227f2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2089" y="1285528"/>
            <a:ext cx="3584448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6_2#a652cbdea?iti=10&amp;htil=6&amp;vcp=1&amp;vis=1&amp;pid=80c227f2d&amp;color=0,0,0&amp;vtp=1&amp;vaab=1&amp;bbb=1"/>
          <p:cNvSpPr/>
          <p:nvPr/>
        </p:nvSpPr>
        <p:spPr>
          <a:xfrm>
            <a:off x="9151688" y="2829848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6_3#a652cbdea?htil=6&amp;sp=1&amp;vcp=1&amp;vis=1&amp;pid=80c227f2d&amp;color=0,0,0&amp;vtp=1&amp;vaab=1&amp;bbb=1&amp;hb=1&amp;hs=1"/>
              <p:cNvSpPr/>
              <p:nvPr/>
            </p:nvSpPr>
            <p:spPr>
              <a:xfrm>
                <a:off x="539496" y="1267240"/>
                <a:ext cx="7397496" cy="3171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1.（旋转模型）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形状相同、大小不同的长方体物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块甲、乙置于水平地面上，两物块对地面的压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强相等。将甲、乙均顺时针翻转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ZB1-1所示。若甲、乙对地面压强变化量的大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小分别为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16_3#a652cbdea?htil=6&amp;sp=1&amp;vcp=1&amp;vis=1&amp;pid=80c227f2d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397496" cy="3171381"/>
              </a:xfrm>
              <a:prstGeom prst="rect">
                <a:avLst/>
              </a:prstGeom>
              <a:blipFill rotWithShape="1">
                <a:blip r:embed="rId4"/>
                <a:stretch>
                  <a:fillRect l="-5" t="-13" r="-1234" b="-2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16_4#a652cbdea.choices?htil=6&amp;vcp=1&amp;vis=1&amp;pid=80c227f2d&amp;color=0,0,0&amp;vtp=1&amp;vaab=1&amp;bbb=1&amp;hs=1"/>
              <p:cNvSpPr/>
              <p:nvPr/>
            </p:nvSpPr>
            <p:spPr>
              <a:xfrm>
                <a:off x="539496" y="4426376"/>
                <a:ext cx="11109960" cy="12409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2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一定大于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一定小于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可能等于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一定等于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16_4#a652cbdea.choices?htil=6&amp;vcp=1&amp;vis=1&amp;pid=80c227f2d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26376"/>
                <a:ext cx="11109960" cy="1240981"/>
              </a:xfrm>
              <a:prstGeom prst="rect">
                <a:avLst/>
              </a:prstGeom>
              <a:blipFill rotWithShape="1">
                <a:blip r:embed="rId5"/>
                <a:stretch>
                  <a:fillRect l="-3" t="-34" r="3" b="-68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a652cbdea?iti=11&amp;htil=7&amp;vcp=1&amp;vis=1&amp;pid=80c227f2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9419" y="572689"/>
            <a:ext cx="3584448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a652cbdea?iti=11&amp;htil=7&amp;vcp=1&amp;vis=1&amp;pid=80c227f2d&amp;color=0,0,0&amp;vtp=1&amp;vaab=1&amp;bbb=1"/>
          <p:cNvSpPr/>
          <p:nvPr/>
        </p:nvSpPr>
        <p:spPr>
          <a:xfrm>
            <a:off x="9119018" y="2117009"/>
            <a:ext cx="1365250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a652cbdea?htil=7&amp;vcp=1&amp;vis=1&amp;pid=80c227f2d&amp;color=0,0,0&amp;vtp=1&amp;vaab=1&amp;bt=1&amp;bbb=1&amp;hb=1&amp;hs=1"/>
              <p:cNvSpPr/>
              <p:nvPr/>
            </p:nvSpPr>
            <p:spPr>
              <a:xfrm>
                <a:off x="539496" y="554400"/>
                <a:ext cx="7397496" cy="25236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甲、乙为匀质实心长方体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，分析压强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，应选用公式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。由题意知开始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，可知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。甲、乙为形状相同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、大小不同的长方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a652cbdea?htil=7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397496" cy="2523681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2" b="-3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a652cbdea?htil=7&amp;vcp=1&amp;vis=1&amp;pid=80c227f2d&amp;color=0,0,0&amp;vtp=1&amp;vaab=1&amp;bt=1&amp;bbb=1&amp;hb=1&amp;hs=1"/>
              <p:cNvSpPr/>
              <p:nvPr/>
            </p:nvSpPr>
            <p:spPr>
              <a:xfrm>
                <a:off x="539496" y="3087416"/>
                <a:ext cx="11112011" cy="3258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体物块，则甲、乙对应边成比例，设甲翻转前、后的高分别为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乙翻转前、后的高分别为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&lt;1)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翻转后压强变化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𝑔𝑘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𝑏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𝑔𝑘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𝑏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𝑘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&gt;1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故选A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a652cbdea?htil=7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87416"/>
                <a:ext cx="11112011" cy="3258757"/>
              </a:xfrm>
              <a:prstGeom prst="rect">
                <a:avLst/>
              </a:prstGeom>
              <a:blipFill rotWithShape="1">
                <a:blip r:embed="rId5"/>
                <a:stretch>
                  <a:fillRect l="-3" t="-1" r="-401" b="-2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17_1#a652cbdea.bracket?vcp=1&amp;vis=1&amp;pid=80c227f2d&amp;color=0,0,0&amp;vpa=7&amp;vtp=1&amp;vaab=1"/>
          <p:cNvSpPr/>
          <p:nvPr/>
        </p:nvSpPr>
        <p:spPr>
          <a:xfrm>
            <a:off x="2553685" y="58107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9_1#314bcd16d?iti=12&amp;htil=8&amp;vcp=1&amp;vis=1&amp;pid=80c227f2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3366" y="1081212"/>
            <a:ext cx="3073740" cy="132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9_2#314bcd16d?iti=12&amp;htil=8&amp;vcp=1&amp;vis=1&amp;pid=80c227f2d&amp;color=0,0,0&amp;vtp=1&amp;vaab=1&amp;bbb=1"/>
          <p:cNvSpPr/>
          <p:nvPr/>
        </p:nvSpPr>
        <p:spPr>
          <a:xfrm>
            <a:off x="10031203" y="2305192"/>
            <a:ext cx="1365250" cy="573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9_3#314bcd16d?htil=8&amp;sp=1&amp;vcp=1&amp;vis=1&amp;pid=80c227f2d&amp;color=0,0,0&amp;vtp=1&amp;vaab=1&amp;bt=1&amp;bbb=1&amp;hb=1&amp;hs=1"/>
              <p:cNvSpPr/>
              <p:nvPr/>
            </p:nvSpPr>
            <p:spPr>
              <a:xfrm>
                <a:off x="539496" y="953802"/>
                <a:ext cx="840333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2.（切割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如图ZB1-2（a）所示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，放在水平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面上的实心圆柱体甲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、乙由同种材料制成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，密度为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，甲、乙的高度均为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，甲的质量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9_3#314bcd16d?htil=8&amp;sp=1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53802"/>
                <a:ext cx="8403336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1019" b="-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19_3#314bcd16d?htil=8&amp;sp=1&amp;vcp=1&amp;vis=1&amp;pid=80c227f2d&amp;color=0,0,0&amp;vtp=1&amp;vaab=1&amp;bt=1&amp;bbb=1&amp;hb=1&amp;hs=1"/>
              <p:cNvSpPr/>
              <p:nvPr/>
            </p:nvSpPr>
            <p:spPr>
              <a:xfrm>
                <a:off x="539496" y="2788189"/>
                <a:ext cx="11112011" cy="31331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，乙的质量为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，则甲对水平面的压强为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；若在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甲、乙上沿水平方向截取某一相同的厚度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，并将所截去的部分均叠至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对方剩余部分表面的中央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，如图ZB1-2（b）所示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，此时恰能使叠放后的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、丁对地面的压力相等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，则物体丙对地面的压强为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19_3#314bcd16d?htil=8&amp;sp=1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88189"/>
                <a:ext cx="11112011" cy="3133154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-595" b="-25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1d3ef1222.fixed?vcp=1&amp;pid=e98c2230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专项突破一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固体压强中的旋转、叠加、切割问题</a:t>
            </a:r>
            <a:endParaRPr lang="en-US" altLang="zh-CN" sz="4000" dirty="0"/>
          </a:p>
        </p:txBody>
      </p:sp>
      <p:sp>
        <p:nvSpPr>
          <p:cNvPr id="3" name="C_5_BD#1d3ef1222.fixed?vcp=1&amp;pid=e98c2230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314bcd16d?iti=13&amp;htil=9&amp;vcp=1&amp;vis=1&amp;pid=80c227f2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3785" y="572688"/>
            <a:ext cx="2030771" cy="874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314bcd16d?iti=13&amp;htil=9&amp;vcp=1&amp;vis=1&amp;pid=80c227f2d&amp;color=0,0,0&amp;vtp=1&amp;vaab=1&amp;bbb=1"/>
          <p:cNvSpPr/>
          <p:nvPr/>
        </p:nvSpPr>
        <p:spPr>
          <a:xfrm>
            <a:off x="9656545" y="1574148"/>
            <a:ext cx="1365250" cy="4902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314bcd16d?htil=9&amp;vcp=1&amp;vis=1&amp;pid=80c227f2d&amp;color=0,0,0&amp;vtp=1&amp;vaab=1&amp;bt=1&amp;bbb=1&amp;hb=1&amp;hs=1"/>
              <p:cNvSpPr/>
              <p:nvPr/>
            </p:nvSpPr>
            <p:spPr>
              <a:xfrm>
                <a:off x="539496" y="554400"/>
                <a:ext cx="8403336" cy="1569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由题意知，甲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、乙为由同种材料制成的实心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，分析压强问题应选用公式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。则甲对水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平面的压强为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314bcd16d?htil=9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403336" cy="1569657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-1011" b="-2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314bcd16d?htil=9&amp;vcp=1&amp;vis=1&amp;pid=80c227f2d&amp;color=0,0,0&amp;vtp=1&amp;vaab=1&amp;bt=1&amp;bbb=1&amp;hb=1&amp;hs=1"/>
              <p:cNvSpPr/>
              <p:nvPr/>
            </p:nvSpPr>
            <p:spPr>
              <a:xfrm>
                <a:off x="539496" y="2074844"/>
                <a:ext cx="11112011" cy="426955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。由题意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，重组后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丁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,丙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、丁对地压力之和仍等于甲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、乙重力之和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丁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丁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𝐻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则物体丙对地面的压强为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314bcd16d?htil=9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74844"/>
                <a:ext cx="11112011" cy="4269550"/>
              </a:xfrm>
              <a:prstGeom prst="rect">
                <a:avLst/>
              </a:prstGeom>
              <a:blipFill rotWithShape="1">
                <a:blip r:embed="rId5"/>
                <a:stretch>
                  <a:fillRect l="-3" t="-7" r="-1264" b="-3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9_1#314bcd16d?iti=12&amp;htil=8&amp;vcp=1&amp;vis=1&amp;pid=80c227f2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850" y="981233"/>
            <a:ext cx="2569464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9_2#314bcd16d?iti=12&amp;htil=8&amp;vcp=1&amp;vis=1&amp;pid=80c227f2d&amp;color=0,0,0&amp;vtp=1&amp;vaab=1&amp;bbb=1"/>
          <p:cNvSpPr/>
          <p:nvPr/>
        </p:nvSpPr>
        <p:spPr>
          <a:xfrm>
            <a:off x="9650957" y="2214657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9_3#314bcd16d?htil=8&amp;sp=1&amp;vcp=1&amp;vis=1&amp;pid=80c227f2d&amp;color=0,0,0&amp;vtp=1&amp;vaab=1&amp;bt=1&amp;bbb=1&amp;hb=1&amp;hs=1"/>
              <p:cNvSpPr/>
              <p:nvPr/>
            </p:nvSpPr>
            <p:spPr>
              <a:xfrm>
                <a:off x="539496" y="953802"/>
                <a:ext cx="840333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2.（切割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如图ZB1-2（a）所示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，放在水平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面上的实心圆柱体甲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、乙由同种材料制成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，密度为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，甲、乙的高度均为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，甲的质量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9_3#314bcd16d?htil=8&amp;sp=1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53802"/>
                <a:ext cx="8403336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1019" b="-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20_1#314bcd16d.blank?vcp=1&amp;vis=1&amp;pid=80c227f2d&amp;color=0,0,0&amp;vpa=8&amp;vtp=1&amp;vaab=1&amp;bbb=1"/>
              <p:cNvSpPr/>
              <p:nvPr/>
            </p:nvSpPr>
            <p:spPr>
              <a:xfrm>
                <a:off x="8624632" y="2880137"/>
                <a:ext cx="1349058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20_1#314bcd16d.blank?vcp=1&amp;vis=1&amp;pid=80c227f2d&amp;color=0,0,0&amp;vpa=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4632" y="2880137"/>
                <a:ext cx="1349058" cy="412369"/>
              </a:xfrm>
              <a:prstGeom prst="rect">
                <a:avLst/>
              </a:prstGeom>
              <a:blipFill rotWithShape="1">
                <a:blip r:embed="rId5"/>
                <a:stretch>
                  <a:fillRect l="-5" t="-100" r="28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21_1#314bcd16d.blank?vcp=1&amp;vis=1&amp;pid=80c227f2d&amp;color=0,0,0&amp;vpa=9&amp;vtp=1&amp;vaab=1&amp;bbb=1"/>
              <p:cNvSpPr/>
              <p:nvPr/>
            </p:nvSpPr>
            <p:spPr>
              <a:xfrm>
                <a:off x="9504107" y="4818157"/>
                <a:ext cx="181578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1.25×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21_1#314bcd16d.blank?vcp=1&amp;vis=1&amp;pid=80c227f2d&amp;color=0,0,0&amp;vpa=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4107" y="4818157"/>
                <a:ext cx="1815783" cy="412369"/>
              </a:xfrm>
              <a:prstGeom prst="rect">
                <a:avLst/>
              </a:prstGeom>
              <a:blipFill rotWithShape="1">
                <a:blip r:embed="rId6"/>
                <a:stretch>
                  <a:fillRect l="-3" t="-100" r="21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19_3#314bcd16d?htil=8&amp;sp=1&amp;vcp=1&amp;vis=1&amp;pid=80c227f2d&amp;color=0,0,0&amp;vtp=1&amp;vaab=1&amp;bt=1&amp;bbb=1&amp;hb=1&amp;hs=1"/>
              <p:cNvSpPr/>
              <p:nvPr/>
            </p:nvSpPr>
            <p:spPr>
              <a:xfrm>
                <a:off x="539496" y="2788189"/>
                <a:ext cx="11112011" cy="31331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，乙的质量为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则甲对水平面的压强为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甲、乙上沿水平方向截取某一相同的厚度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并将所截去的部分均叠至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对方剩余部分表面的中央，如图ZB1-2（b）所示，此时恰能使叠放后的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物体丙、丁对地面的压力相等，则物体丙对地面的压强为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19_3#314bcd16d?htil=8&amp;sp=1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88189"/>
                <a:ext cx="11112011" cy="3133154"/>
              </a:xfrm>
              <a:prstGeom prst="rect">
                <a:avLst/>
              </a:prstGeom>
              <a:blipFill rotWithShape="1">
                <a:blip r:embed="rId7"/>
                <a:stretch>
                  <a:fillRect l="-3" t="-17" r="-595" b="-25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23_1#78f645fd6?iti=14&amp;htil=10&amp;vcp=1&amp;vis=1&amp;pid=80c227f2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1008" y="967962"/>
            <a:ext cx="3072384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23_2#78f645fd6?iti=14&amp;htil=10&amp;vcp=1&amp;vis=1&amp;pid=80c227f2d&amp;color=0,0,0&amp;vtp=1&amp;vaab=1&amp;bbb=1"/>
          <p:cNvSpPr/>
          <p:nvPr/>
        </p:nvSpPr>
        <p:spPr>
          <a:xfrm>
            <a:off x="9394575" y="3280378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23_3#78f645fd6?htil=10&amp;sp=1&amp;vcp=1&amp;vis=1&amp;pid=80c227f2d&amp;color=0,0,0&amp;vtp=1&amp;vaab=1&amp;bt=1&amp;bbb=1&amp;hb=1&amp;hs=1"/>
              <p:cNvSpPr/>
              <p:nvPr/>
            </p:nvSpPr>
            <p:spPr>
              <a:xfrm>
                <a:off x="539496" y="940530"/>
                <a:ext cx="790041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3.（切割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如图ZB1-3所示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，水平地面上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放置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两个质地均匀的长方体物块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，高度之比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=5:3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，底面积之比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，它们对地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面的压强之比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，则它们的密度之比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的上部沿水平方向截取高为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23_3#78f645fd6?htil=10&amp;sp=1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0530"/>
                <a:ext cx="790041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-947" b="-2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23_3#78f645fd6?htil=10&amp;sp=1&amp;vcp=1&amp;vis=1&amp;pid=80c227f2d&amp;color=0,0,0&amp;vtp=1&amp;vaab=1&amp;bt=1&amp;bbb=1&amp;hb=1&amp;hs=1"/>
              <p:cNvSpPr/>
              <p:nvPr/>
            </p:nvSpPr>
            <p:spPr>
              <a:xfrm>
                <a:off x="539496" y="4070318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的部分，并将截取部分叠放在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的正中央，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剩余部分对地面的压强与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叠放后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对地面的压强相等，则截取部分与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物块原有高度之比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7_BD.23_3#78f645fd6?htil=10&amp;sp=1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70318"/>
                <a:ext cx="1111201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5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78f645fd6?iti=15&amp;htil=11&amp;vcp=1&amp;vis=1&amp;pid=80c227f2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2459" y="746792"/>
            <a:ext cx="3054096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78f645fd6?iti=15&amp;htil=11&amp;vcp=1&amp;vis=1&amp;pid=80c227f2d&amp;color=0,0,0&amp;vtp=1&amp;vaab=1&amp;bbb=1"/>
          <p:cNvSpPr/>
          <p:nvPr/>
        </p:nvSpPr>
        <p:spPr>
          <a:xfrm>
            <a:off x="9306882" y="3040920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78f645fd6?htil=11&amp;vcp=1&amp;vis=1&amp;pid=80c227f2d&amp;color=0,0,0&amp;vtp=1&amp;vaab=1&amp;bt=1&amp;bbb=1&amp;hb=1&amp;hs=1"/>
              <p:cNvSpPr/>
              <p:nvPr/>
            </p:nvSpPr>
            <p:spPr>
              <a:xfrm>
                <a:off x="539496" y="719360"/>
                <a:ext cx="7918704" cy="3322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是两个质地均匀的长方体物块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对地面的压强之比为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。设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截取部分的重力为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78f645fd6?htil=11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19360"/>
                <a:ext cx="7918704" cy="3322257"/>
              </a:xfrm>
              <a:prstGeom prst="rect">
                <a:avLst/>
              </a:prstGeom>
              <a:blipFill rotWithShape="1">
                <a:blip r:embed="rId4"/>
                <a:stretch>
                  <a:fillRect l="-5" t="-16" b="-2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78f645fd6?htil=11&amp;vcp=1&amp;vis=1&amp;pid=80c227f2d&amp;color=0,0,0&amp;vtp=1&amp;vaab=1&amp;bt=1&amp;bbb=1&amp;hb=1&amp;hs=1"/>
              <p:cNvSpPr/>
              <p:nvPr/>
            </p:nvSpPr>
            <p:spPr>
              <a:xfrm>
                <a:off x="539995" y="4031393"/>
                <a:ext cx="11112011" cy="2120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余部分对地面的压强为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=(1−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)⋅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，叠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，由题意知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baseline="-250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𝑘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78f645fd6?htil=11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031393"/>
                <a:ext cx="11112011" cy="2120900"/>
              </a:xfrm>
              <a:prstGeom prst="rect">
                <a:avLst/>
              </a:prstGeom>
              <a:blipFill rotWithShape="1">
                <a:blip r:embed="rId5"/>
                <a:stretch>
                  <a:fillRect l="-2" t="-19" r="4" b="-22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78f645fd6?htil=11&amp;vcp=1&amp;vis=1&amp;pid=80c227f2d&amp;color=0,0,0&amp;vtp=1&amp;vaab=1&amp;bt=1&amp;bbb=1&amp;hb=1&amp;hs=1"/>
              <p:cNvSpPr/>
              <p:nvPr/>
            </p:nvSpPr>
            <p:spPr>
              <a:xfrm>
                <a:off x="539496" y="1823847"/>
                <a:ext cx="7910576" cy="2806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整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理得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𝑘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=1:3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代入可得</a:t>
                </a:r>
              </a:p>
              <a:p>
                <a:pPr algn="l"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𝑘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3×1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5×1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，即截取部分与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</a:t>
                </a:r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块原有高度之比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78f645fd6?htil=11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23847"/>
                <a:ext cx="7910576" cy="2806700"/>
              </a:xfrm>
              <a:prstGeom prst="rect">
                <a:avLst/>
              </a:prstGeom>
              <a:blipFill rotWithShape="1">
                <a:blip r:embed="rId2"/>
                <a:stretch>
                  <a:fillRect l="-5" t="-5" r="-536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AS.1_1#78f645fd6?iti=22&amp;htil=11&amp;vcp=1&amp;vis=1&amp;pid=80c227f2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0085" y="1964391"/>
            <a:ext cx="3054096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S.1_1#78f645fd6?iti=22&amp;htil=11&amp;vcp=1&amp;vis=1&amp;pid=80c227f2d&amp;color=0,0,0&amp;vtp=1&amp;vaab=1&amp;bbb=1"/>
          <p:cNvSpPr/>
          <p:nvPr/>
        </p:nvSpPr>
        <p:spPr>
          <a:xfrm>
            <a:off x="9364508" y="4258519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23_1#78f645fd6?iti=14&amp;htil=10&amp;vcp=1&amp;vis=1&amp;pid=80c227f2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1008" y="967962"/>
            <a:ext cx="3072384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23_2#78f645fd6?iti=14&amp;htil=10&amp;vcp=1&amp;vis=1&amp;pid=80c227f2d&amp;color=0,0,0&amp;vtp=1&amp;vaab=1&amp;bbb=1"/>
          <p:cNvSpPr/>
          <p:nvPr/>
        </p:nvSpPr>
        <p:spPr>
          <a:xfrm>
            <a:off x="9394575" y="3280378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23_3#78f645fd6?htil=10&amp;sp=1&amp;vcp=1&amp;vis=1&amp;pid=80c227f2d&amp;color=0,0,0&amp;vtp=1&amp;vaab=1&amp;bt=1&amp;bbb=1&amp;hb=1&amp;hs=1"/>
              <p:cNvSpPr/>
              <p:nvPr/>
            </p:nvSpPr>
            <p:spPr>
              <a:xfrm>
                <a:off x="539496" y="940530"/>
                <a:ext cx="790041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3.（切割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如图ZB1-3所示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，水平地面上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放置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两个质地均匀的长方体物块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，高度之比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=5:3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，底面积之比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，它们对地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面的压强之比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，则它们的密度之比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的上部沿水平方向截取高为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23_3#78f645fd6?htil=10&amp;sp=1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0530"/>
                <a:ext cx="790041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-947" b="-2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24_1#78f645fd6.blank?vcp=1&amp;vis=1&amp;pid=80c227f2d&amp;color=0,0,0&amp;vpa=10&amp;vtp=1&amp;vaab=1&amp;bbb=1"/>
              <p:cNvSpPr/>
              <p:nvPr/>
            </p:nvSpPr>
            <p:spPr>
              <a:xfrm>
                <a:off x="1905128" y="3605053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24_1#78f645fd6.blank?vcp=1&amp;vis=1&amp;pid=80c227f2d&amp;color=0,0,0&amp;vpa=1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128" y="3605053"/>
                <a:ext cx="72758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8" t="-39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25_1#78f645fd6.blank?vcp=1&amp;vis=1&amp;pid=80c227f2d&amp;color=0,0,0&amp;vpa=11&amp;vtp=1&amp;vaab=1&amp;bbb=1"/>
              <p:cNvSpPr/>
              <p:nvPr/>
            </p:nvSpPr>
            <p:spPr>
              <a:xfrm>
                <a:off x="614108" y="5448331"/>
                <a:ext cx="92443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3:10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25_1#78f645fd6.blank?vcp=1&amp;vis=1&amp;pid=80c227f2d&amp;color=0,0,0&amp;vpa=1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108" y="5448331"/>
                <a:ext cx="924433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7" t="-8" r="62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23_3#78f645fd6?htil=10&amp;sp=1&amp;vcp=1&amp;vis=1&amp;pid=80c227f2d&amp;color=0,0,0&amp;vtp=1&amp;vaab=1&amp;bt=1&amp;bbb=1&amp;hb=1&amp;hs=1"/>
              <p:cNvSpPr/>
              <p:nvPr/>
            </p:nvSpPr>
            <p:spPr>
              <a:xfrm>
                <a:off x="539496" y="4070318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的部分，并将截取部分叠放在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的正中央，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剩余部分对地面的压强与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叠放后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对地面的压强相等，则截取部分与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物块原有高度之比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7_BD.23_3#78f645fd6?htil=10&amp;sp=1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70318"/>
                <a:ext cx="11112011" cy="1849057"/>
              </a:xfrm>
              <a:prstGeom prst="rect">
                <a:avLst/>
              </a:prstGeom>
              <a:blipFill rotWithShape="1">
                <a:blip r:embed="rId7"/>
                <a:stretch>
                  <a:fillRect l="-3" t="-33" r="5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27_1#36a7acb66?iti=16&amp;htil=12&amp;vcp=1&amp;vis=1&amp;pid=80c227f2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4420" y="1249997"/>
            <a:ext cx="3429000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27_2#36a7acb66?iti=16&amp;htil=12&amp;vcp=1&amp;vis=1&amp;pid=80c227f2d&amp;color=0,0,0&amp;vtp=1&amp;vaab=1&amp;bbb=1"/>
          <p:cNvSpPr/>
          <p:nvPr/>
        </p:nvSpPr>
        <p:spPr>
          <a:xfrm>
            <a:off x="9176295" y="3562413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27_3#36a7acb66?htil=12&amp;sp=1&amp;vcp=1&amp;vis=1&amp;pid=80c227f2d&amp;color=0,0,0&amp;vtp=1&amp;vaab=1&amp;bt=1&amp;bbb=1&amp;hb=1&amp;hs=1"/>
              <p:cNvSpPr/>
              <p:nvPr/>
            </p:nvSpPr>
            <p:spPr>
              <a:xfrm>
                <a:off x="539496" y="1231709"/>
                <a:ext cx="755294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4.（等效切割模型）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如图ZB1-4所示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，底面积均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的甲、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乙两个容器放在水平桌面上，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甲容器内盛有体积为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，乙容器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内盛有深度为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的酒精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。则甲容器内水的质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；从甲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、乙两容器内抽出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27_3#36a7acb66?htil=12&amp;sp=1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1709"/>
                <a:ext cx="755294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4" b="-2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27_3#36a7acb66?htil=12&amp;sp=1&amp;vcp=1&amp;vis=1&amp;pid=80c227f2d&amp;color=0,0,0&amp;vtp=1&amp;vaab=1&amp;bt=1&amp;bbb=1&amp;hb=1&amp;hs=1"/>
              <p:cNvSpPr/>
              <p:nvPr/>
            </p:nvSpPr>
            <p:spPr>
              <a:xfrm>
                <a:off x="539995" y="4359021"/>
                <a:ext cx="11112011" cy="126422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高度的液体后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液体对两容器底部压强相等。</a:t>
                </a:r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酒精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27_3#36a7acb66?htil=12&amp;sp=1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359021"/>
                <a:ext cx="11112011" cy="1264222"/>
              </a:xfrm>
              <a:prstGeom prst="rect">
                <a:avLst/>
              </a:prstGeom>
              <a:blipFill rotWithShape="1">
                <a:blip r:embed="rId5"/>
                <a:stretch>
                  <a:fillRect l="-2" t="-30" r="4" b="-5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36a7acb66?iti=17&amp;htil=13&amp;vcp=1&amp;vis=1&amp;pid=80c227f2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2168" y="1160081"/>
            <a:ext cx="3429000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36a7acb66?iti=17&amp;htil=13&amp;vcp=1&amp;vis=1&amp;pid=80c227f2d&amp;color=0,0,0&amp;vtp=1&amp;vaab=1&amp;bbb=1"/>
          <p:cNvSpPr/>
          <p:nvPr/>
        </p:nvSpPr>
        <p:spPr>
          <a:xfrm>
            <a:off x="9234043" y="3472497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36a7acb66?htil=13&amp;vcp=1&amp;vis=1&amp;pid=80c227f2d&amp;color=0,0,0&amp;vtp=1&amp;vaab=1&amp;bt=1&amp;bbb=1&amp;hb=1&amp;hs=1"/>
              <p:cNvSpPr/>
              <p:nvPr/>
            </p:nvSpPr>
            <p:spPr>
              <a:xfrm>
                <a:off x="539496" y="1132650"/>
                <a:ext cx="7552944" cy="33053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</a:t>
                </a:r>
                <a:r>
                  <a:rPr lang="en-US" altLang="zh-CN" sz="28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】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甲容器内水的质量为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。开始时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，甲内水的深度为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0.01 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，乙容器内酒精的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酒精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=0.35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，抽出相同高度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的液体后，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36a7acb66?htil=13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32650"/>
                <a:ext cx="7552944" cy="3305366"/>
              </a:xfrm>
              <a:prstGeom prst="rect">
                <a:avLst/>
              </a:prstGeom>
              <a:blipFill rotWithShape="1">
                <a:blip r:embed="rId4"/>
                <a:stretch>
                  <a:fillRect l="-5" t="-13" r="-277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36a7acb66?htil=13&amp;vcp=1&amp;vis=1&amp;pid=80c227f2d&amp;color=0,0,0&amp;vtp=1&amp;vaab=1&amp;bt=1&amp;bbb=1&amp;hb=1&amp;hs=1"/>
              <p:cNvSpPr/>
              <p:nvPr/>
            </p:nvSpPr>
            <p:spPr>
              <a:xfrm>
                <a:off x="539496" y="4440237"/>
                <a:ext cx="11112011" cy="12860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容器底受到液体的压强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酒精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酒精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酒精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酒精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36a7acb66?htil=13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40237"/>
                <a:ext cx="11112011" cy="1286066"/>
              </a:xfrm>
              <a:prstGeom prst="rect">
                <a:avLst/>
              </a:prstGeom>
              <a:blipFill rotWithShape="1">
                <a:blip r:embed="rId5"/>
                <a:stretch>
                  <a:fillRect l="-3" t="-25" r="5" b="-60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27_1#36a7acb66?iti=16&amp;htil=12&amp;vcp=1&amp;vis=1&amp;pid=80c227f2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4420" y="1249997"/>
            <a:ext cx="3429000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27_2#36a7acb66?iti=16&amp;htil=12&amp;vcp=1&amp;vis=1&amp;pid=80c227f2d&amp;color=0,0,0&amp;vtp=1&amp;vaab=1&amp;bbb=1"/>
          <p:cNvSpPr/>
          <p:nvPr/>
        </p:nvSpPr>
        <p:spPr>
          <a:xfrm>
            <a:off x="9176295" y="3562413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27_3#36a7acb66?htil=12&amp;sp=1&amp;vcp=1&amp;vis=1&amp;pid=80c227f2d&amp;color=0,0,0&amp;vtp=1&amp;vaab=1&amp;bt=1&amp;bbb=1&amp;hb=1&amp;hs=1"/>
              <p:cNvSpPr/>
              <p:nvPr/>
            </p:nvSpPr>
            <p:spPr>
              <a:xfrm>
                <a:off x="539496" y="1231709"/>
                <a:ext cx="755294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4.（等效切割模型）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如图ZB1-4所示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，底面积均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的甲、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乙两个容器放在水平桌面上，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甲容器内盛有体积为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，乙容器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内盛有深度为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的酒精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。则甲容器内水的质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；从甲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、乙两容器内抽出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27_3#36a7acb66?htil=12&amp;sp=1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1709"/>
                <a:ext cx="755294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4" b="-2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28_1#36a7acb66.blank?vcp=1&amp;vis=1&amp;pid=80c227f2d&amp;color=0,0,0&amp;vpa=12&amp;vtp=1&amp;vaab=1"/>
          <p:cNvSpPr/>
          <p:nvPr/>
        </p:nvSpPr>
        <p:spPr>
          <a:xfrm>
            <a:off x="1261015" y="3771074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2800" dirty="0"/>
          </a:p>
        </p:txBody>
      </p:sp>
      <p:sp>
        <p:nvSpPr>
          <p:cNvPr id="6" name="QB_7_AN.29_1#36a7acb66.blank?vcp=1&amp;vis=1&amp;pid=80c227f2d&amp;color=0,0,0&amp;vpa=13&amp;vtp=1&amp;vaab=1&amp;bbb=1"/>
          <p:cNvSpPr/>
          <p:nvPr/>
        </p:nvSpPr>
        <p:spPr>
          <a:xfrm>
            <a:off x="6029865" y="3771074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27_3#36a7acb66?htil=12&amp;sp=1&amp;vcp=1&amp;vis=1&amp;pid=80c227f2d&amp;color=0,0,0&amp;vtp=1&amp;vaab=1&amp;bt=1&amp;bbb=1&amp;hb=1&amp;hs=1"/>
              <p:cNvSpPr/>
              <p:nvPr/>
            </p:nvSpPr>
            <p:spPr>
              <a:xfrm>
                <a:off x="539995" y="4359021"/>
                <a:ext cx="11112011" cy="126422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高度的液体后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液体对两容器底部压强相等。</a:t>
                </a:r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酒精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27_3#36a7acb66?htil=12&amp;sp=1&amp;vcp=1&amp;vis=1&amp;pid=80c227f2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359021"/>
                <a:ext cx="11112011" cy="1264222"/>
              </a:xfrm>
              <a:prstGeom prst="rect">
                <a:avLst/>
              </a:prstGeom>
              <a:blipFill rotWithShape="1">
                <a:blip r:embed="rId5"/>
                <a:stretch>
                  <a:fillRect l="-2" t="-30" r="4" b="-5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6fc24a4a?vcp=1&amp;pid=7505b3267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>
              <a:solidFill>
                <a:srgbClr val="44B2E7"/>
              </a:solidFill>
            </a:endParaRPr>
          </a:p>
        </p:txBody>
      </p:sp>
      <p:pic>
        <p:nvPicPr>
          <p:cNvPr id="3" name="QB_7_BD.31_1#4b579f625?iti=18&amp;htil=14&amp;vcp=1&amp;vis=1&amp;pid=56fc24a4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8664" y="1285528"/>
            <a:ext cx="4041648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31_2#4b579f625?iti=18&amp;htil=14&amp;vcp=1&amp;vis=1&amp;pid=56fc24a4a&amp;color=0,0,0&amp;vtp=1&amp;vaab=1&amp;bbb=1"/>
          <p:cNvSpPr/>
          <p:nvPr/>
        </p:nvSpPr>
        <p:spPr>
          <a:xfrm>
            <a:off x="8936863" y="2948720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31_3#4b579f625?htil=14&amp;sp=1&amp;vcp=1&amp;vis=1&amp;pid=56fc24a4a&amp;color=0,0,0&amp;vtp=1&amp;vaab=1&amp;bbb=1&amp;hb=1&amp;hs=1"/>
              <p:cNvSpPr/>
              <p:nvPr/>
            </p:nvSpPr>
            <p:spPr>
              <a:xfrm>
                <a:off x="539496" y="1267240"/>
                <a:ext cx="694029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5.（旋转模型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两个形状大小完全相同的均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匀实心长方体放在水平地面上，甲的质量为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，体积为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，则甲的密度为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。如图ZB1-5所示，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当甲竖放、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BD.31_3#4b579f625?htil=14&amp;sp=1&amp;vcp=1&amp;vis=1&amp;pid=56fc24a4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694029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r="-5680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31_3#4b579f625?htil=14&amp;sp=1&amp;vcp=1&amp;vis=1&amp;pid=56fc24a4a&amp;color=0,0,0&amp;vtp=1&amp;vaab=1&amp;bbb=1&amp;hb=1&amp;hs=1"/>
              <p:cNvSpPr/>
              <p:nvPr/>
            </p:nvSpPr>
            <p:spPr>
              <a:xfrm>
                <a:off x="539995" y="3765976"/>
                <a:ext cx="11112011" cy="18377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乙平放时，它们对地面的压强均为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1.6×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；将它们均顺时针旋转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，旋转后甲对地面的压强为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，则乙对地面的压强为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7_BD.31_3#4b579f625?htil=14&amp;sp=1&amp;vcp=1&amp;vis=1&amp;pid=56fc24a4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765976"/>
                <a:ext cx="11112011" cy="1837754"/>
              </a:xfrm>
              <a:prstGeom prst="rect">
                <a:avLst/>
              </a:prstGeom>
              <a:blipFill rotWithShape="1">
                <a:blip r:embed="rId5"/>
                <a:stretch>
                  <a:fillRect l="-2" t="-23" r="4" b="-43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6934abe8?vcp=1&amp;pid=1d3ef1222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旋转模型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103bf73da?vcp=1&amp;pid=16934abe8&amp;color=0,0,0&amp;vtp=1&amp;vaab=1&amp;bbb=1"/>
              <p:cNvSpPr/>
              <p:nvPr/>
            </p:nvSpPr>
            <p:spPr>
              <a:xfrm>
                <a:off x="539496" y="1263495"/>
                <a:ext cx="11109960" cy="4592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方法指津</a:t>
                </a:r>
                <a:endParaRPr lang="en-US" altLang="zh-CN" sz="28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1.隐含条件：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同一物体在旋转前后,对水平面的压力大小不变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末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初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恒量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6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2.变量聚焦：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翻转前后物体对水平面压强变化量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-1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初</m:t>
                            </m:r>
                          </m:sub>
                        </m:sSub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-1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末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过分析接触面积的变化情况来确定压强的变化情况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3.特殊情形：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对密度均匀的长方体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可利用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分析判断翻转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前后物体对水平面的压强变化情况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103bf73da?vcp=1&amp;pid=16934abe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45922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-2614" b="-1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4b579f625?iti=19&amp;htil=15&amp;vcp=1&amp;vis=1&amp;pid=56fc24a4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3921" y="654983"/>
            <a:ext cx="4057318" cy="152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4b579f625?iti=19&amp;htil=15&amp;vcp=1&amp;vis=1&amp;pid=56fc24a4a&amp;color=0,0,0&amp;vtp=1&amp;vaab=1&amp;bbb=1"/>
          <p:cNvSpPr/>
          <p:nvPr/>
        </p:nvSpPr>
        <p:spPr>
          <a:xfrm>
            <a:off x="8529955" y="2308271"/>
            <a:ext cx="1365250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4b579f625?htil=15&amp;vcp=1&amp;vis=1&amp;pid=56fc24a4a&amp;color=0,0,0&amp;vtp=1&amp;vaab=1&amp;bt=1&amp;bbb=1&amp;hb=1&amp;hs=1"/>
              <p:cNvSpPr/>
              <p:nvPr/>
            </p:nvSpPr>
            <p:spPr>
              <a:xfrm>
                <a:off x="539496" y="554400"/>
                <a:ext cx="6135624" cy="22459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</a:t>
                </a:r>
                <a:r>
                  <a:rPr lang="en-US" altLang="zh-CN" sz="28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】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甲的密度为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甲、乙是两个形状大小完全相同的均匀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实心长方体，分析压强问题应选用公式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4b579f625?htil=15&amp;vcp=1&amp;vis=1&amp;pid=56fc24a4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135624" cy="2245932"/>
              </a:xfrm>
              <a:prstGeom prst="rect">
                <a:avLst/>
              </a:prstGeom>
              <a:blipFill rotWithShape="1">
                <a:blip r:embed="rId4"/>
                <a:stretch>
                  <a:fillRect l="-6" t="-2" r="-3446" b="-17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4b579f625?htil=15&amp;vcp=1&amp;vis=1&amp;pid=56fc24a4a&amp;color=0,0,0&amp;vtp=1&amp;vaab=1&amp;bt=1&amp;bbb=1&amp;hb=1&amp;hs=1"/>
              <p:cNvSpPr/>
              <p:nvPr/>
            </p:nvSpPr>
            <p:spPr>
              <a:xfrm>
                <a:off x="539496" y="2779439"/>
                <a:ext cx="11112011" cy="35991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。设旋转前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、后甲的高分别为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，则旋转前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、后乙的高分别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，故开始时甲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、乙对地面的压强分别为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𝑔𝑎</m:t>
                    </m:r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旋转后甲、乙对地面的压强分别为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𝑔𝑏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。由题意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𝑔𝑏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，解得</a:t>
                </a:r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4b579f625?htil=15&amp;vcp=1&amp;vis=1&amp;pid=56fc24a4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79439"/>
                <a:ext cx="11112011" cy="3599117"/>
              </a:xfrm>
              <a:prstGeom prst="rect">
                <a:avLst/>
              </a:prstGeom>
              <a:blipFill rotWithShape="1">
                <a:blip r:embed="rId5"/>
                <a:stretch>
                  <a:fillRect l="-3" t="-1" r="-995" b="-1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6fc24a4a?vcp=1&amp;pid=7505b3267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>
              <a:solidFill>
                <a:srgbClr val="44B2E7"/>
              </a:solidFill>
            </a:endParaRPr>
          </a:p>
        </p:txBody>
      </p:sp>
      <p:pic>
        <p:nvPicPr>
          <p:cNvPr id="3" name="QB_7_BD.31_1#4b579f625?iti=18&amp;htil=14&amp;vcp=1&amp;vis=1&amp;pid=56fc24a4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8664" y="1285528"/>
            <a:ext cx="4041648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31_2#4b579f625?iti=18&amp;htil=14&amp;vcp=1&amp;vis=1&amp;pid=56fc24a4a&amp;color=0,0,0&amp;vtp=1&amp;vaab=1&amp;bbb=1"/>
          <p:cNvSpPr/>
          <p:nvPr/>
        </p:nvSpPr>
        <p:spPr>
          <a:xfrm>
            <a:off x="8936863" y="2948720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31_3#4b579f625?htil=14&amp;sp=1&amp;vcp=1&amp;vis=1&amp;pid=56fc24a4a&amp;color=0,0,0&amp;vtp=1&amp;vaab=1&amp;bbb=1&amp;hb=1&amp;hs=1"/>
              <p:cNvSpPr/>
              <p:nvPr/>
            </p:nvSpPr>
            <p:spPr>
              <a:xfrm>
                <a:off x="539496" y="1267240"/>
                <a:ext cx="694029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5.（旋转模型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两个形状大小完全相同的均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匀实心长方体放在水平地面上，甲的质量为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，体积为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，则甲的密度为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。如图ZB1-5所示，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当甲竖放、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BD.31_3#4b579f625?htil=14&amp;sp=1&amp;vcp=1&amp;vis=1&amp;pid=56fc24a4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694029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r="-5680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32_1#4b579f625.blank?vcp=1&amp;vis=1&amp;pid=56fc24a4a&amp;color=0,0,0&amp;vpa=14&amp;vtp=1&amp;vaab=1&amp;bbb=1"/>
              <p:cNvSpPr/>
              <p:nvPr/>
            </p:nvSpPr>
            <p:spPr>
              <a:xfrm>
                <a:off x="576008" y="3276645"/>
                <a:ext cx="1349058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32_1#4b579f625.blank?vcp=1&amp;vis=1&amp;pid=56fc24a4a&amp;color=0,0,0&amp;vpa=1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08" y="3276645"/>
                <a:ext cx="1349058" cy="412369"/>
              </a:xfrm>
              <a:prstGeom prst="rect">
                <a:avLst/>
              </a:prstGeom>
              <a:blipFill rotWithShape="1">
                <a:blip r:embed="rId5"/>
                <a:stretch>
                  <a:fillRect l="-5" t="-11" r="28" b="-7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33_1#4b579f625.blank?vcp=1&amp;vis=1&amp;pid=56fc24a4a&amp;color=0,0,0&amp;vpa=15&amp;vtp=1&amp;vaab=1&amp;bbb=1"/>
              <p:cNvSpPr/>
              <p:nvPr/>
            </p:nvSpPr>
            <p:spPr>
              <a:xfrm>
                <a:off x="627307" y="5136179"/>
                <a:ext cx="161893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33_1#4b579f625.blank?vcp=1&amp;vis=1&amp;pid=56fc24a4a&amp;color=0,0,0&amp;vpa=1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307" y="5136179"/>
                <a:ext cx="1618933" cy="412369"/>
              </a:xfrm>
              <a:prstGeom prst="rect">
                <a:avLst/>
              </a:prstGeom>
              <a:blipFill rotWithShape="1">
                <a:blip r:embed="rId6"/>
                <a:stretch>
                  <a:fillRect l="-35" t="-73" r="15" b="-7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31_3#4b579f625?htil=14&amp;sp=1&amp;vcp=1&amp;vis=1&amp;pid=56fc24a4a&amp;color=0,0,0&amp;vtp=1&amp;vaab=1&amp;bbb=1&amp;hb=1&amp;hs=1"/>
              <p:cNvSpPr/>
              <p:nvPr/>
            </p:nvSpPr>
            <p:spPr>
              <a:xfrm>
                <a:off x="539995" y="3765976"/>
                <a:ext cx="11112011" cy="18377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乙平放时，它们对地面的压强均为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1.6×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；将它们均顺时针旋转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，旋转后甲对地面的压强为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，则乙对地面的压强为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7_BD.31_3#4b579f625?htil=14&amp;sp=1&amp;vcp=1&amp;vis=1&amp;pid=56fc24a4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765976"/>
                <a:ext cx="11112011" cy="1837754"/>
              </a:xfrm>
              <a:prstGeom prst="rect">
                <a:avLst/>
              </a:prstGeom>
              <a:blipFill rotWithShape="1">
                <a:blip r:embed="rId7"/>
                <a:stretch>
                  <a:fillRect l="-2" t="-23" r="4" b="-43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5_1#55daca879?sp=1&amp;vcp=1&amp;vis=1&amp;pid=56fc24a4a&amp;color=0,0,0&amp;vtp=1&amp;vaab=1&amp;bt=1&amp;bbb=1&amp;hb=1"/>
              <p:cNvSpPr/>
              <p:nvPr/>
            </p:nvSpPr>
            <p:spPr>
              <a:xfrm>
                <a:off x="539496" y="554400"/>
                <a:ext cx="11109960" cy="31331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6.（切割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）质量分布均匀的实心正方体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置于水平桌面上，如图ZB1-6甲所示。将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沿水平方向截取高为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柱体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，并将该柱体叠放在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剩余部分对桌面的压强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随截取高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的变化关系如图ZB1-6乙所示。则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35_1#55daca879?sp=1&amp;vcp=1&amp;vis=1&amp;pid=56fc24a4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33154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477" b="-2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BD.35_2#55daca879?iti=20&amp;vcp=1&amp;vis=1&amp;pid=56fc24a4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7286" y="3798487"/>
            <a:ext cx="4305236" cy="1814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35_3#55daca879?iti=20&amp;vcp=1&amp;vis=1&amp;pid=56fc24a4a&amp;color=0,0,0&amp;vtp=1&amp;vaab=1&amp;bbb=1"/>
          <p:cNvSpPr/>
          <p:nvPr/>
        </p:nvSpPr>
        <p:spPr>
          <a:xfrm>
            <a:off x="5407279" y="5739491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55daca879?iti=21&amp;htil=16&amp;vcp=1&amp;vis=1&amp;pid=56fc24a4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9384" y="706659"/>
            <a:ext cx="484632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55daca879?iti=21&amp;htil=16&amp;vcp=1&amp;vis=1&amp;pid=56fc24a4a&amp;color=0,0,0&amp;vtp=1&amp;vaab=1&amp;bbb=1"/>
          <p:cNvSpPr/>
          <p:nvPr/>
        </p:nvSpPr>
        <p:spPr>
          <a:xfrm>
            <a:off x="8459918" y="2891059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55daca879?htil=16&amp;vcp=1&amp;vis=1&amp;pid=56fc24a4a&amp;color=0,0,0&amp;mp=1&amp;vtp=1&amp;vaab=1&amp;bt=1&amp;bbb=1&amp;hb=1&amp;hs=1"/>
              <p:cNvSpPr/>
              <p:nvPr/>
            </p:nvSpPr>
            <p:spPr>
              <a:xfrm>
                <a:off x="539496" y="679227"/>
                <a:ext cx="612648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为匀质实心正方体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析压强变化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，应选用公式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的边长为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，则开始时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对桌面的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55daca879?htil=16&amp;vcp=1&amp;vis=1&amp;pid=56fc24a4a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79227"/>
                <a:ext cx="612648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13" r="6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55daca879?htil=16&amp;vcp=1&amp;vis=1&amp;pid=56fc24a4a&amp;color=0,0,0&amp;mp=1&amp;vtp=1&amp;vaab=1&amp;bt=1&amp;bbb=1&amp;hb=1&amp;hs=1"/>
              <p:cNvSpPr/>
              <p:nvPr/>
            </p:nvSpPr>
            <p:spPr>
              <a:xfrm>
                <a:off x="539496" y="3819239"/>
                <a:ext cx="11112011" cy="2095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。当截取高度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剩余部分的高度为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55daca879?htil=16&amp;vcp=1&amp;vis=1&amp;pid=56fc24a4a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19239"/>
                <a:ext cx="11112011" cy="2095500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5" b="-30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55daca879?htil=16&amp;vcp=1&amp;vis=1&amp;pid=56fc24a4a&amp;color=0,0,0&amp;mp=1&amp;vtp=1&amp;vaab=1&amp;bt=1&amp;bbb=1&amp;hb=1&amp;hs=1"/>
              <p:cNvSpPr/>
              <p:nvPr/>
            </p:nvSpPr>
            <p:spPr>
              <a:xfrm>
                <a:off x="539496" y="870585"/>
                <a:ext cx="7174056" cy="51816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水平桌面的压强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′=0.6×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截去的质量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截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去的重力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55daca879?htil=16&amp;vcp=1&amp;vis=1&amp;pid=56fc24a4a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0585"/>
                <a:ext cx="7174056" cy="5181600"/>
              </a:xfrm>
              <a:prstGeom prst="rect">
                <a:avLst/>
              </a:prstGeom>
              <a:blipFill rotWithShape="1">
                <a:blip r:embed="rId2"/>
                <a:stretch>
                  <a:fillRect l="-5" r="3" b="-12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AS.1_1#55daca879?iti=23&amp;htil=16&amp;vcp=1&amp;vis=1&amp;pid=56fc24a4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6184" y="1291786"/>
            <a:ext cx="484632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S.1_1#55daca879?iti=23&amp;htil=16&amp;vcp=1&amp;vis=1&amp;pid=56fc24a4a&amp;color=0,0,0&amp;vtp=1&amp;vaab=1&amp;bbb=1"/>
          <p:cNvSpPr/>
          <p:nvPr/>
        </p:nvSpPr>
        <p:spPr>
          <a:xfrm>
            <a:off x="8361272" y="3195528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55daca879?htil=16&amp;vcp=1&amp;vis=1&amp;pid=56fc24a4a&amp;color=0,0,0&amp;mp=1&amp;vtp=1&amp;vaab=1&amp;bt=1&amp;bbb=1&amp;hb=1&amp;hs=1"/>
              <p:cNvSpPr/>
              <p:nvPr/>
            </p:nvSpPr>
            <p:spPr>
              <a:xfrm>
                <a:off x="539496" y="554400"/>
                <a:ext cx="10261026" cy="440191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  <m:r>
                          <a:rPr lang="en-US" altLang="zh-CN" sz="2800" kern="0" spc="-99900" dirty="0">
                            <a:solidFill>
                              <a:srgbClr val="FFFFFF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  <a:sym typeface="+mn-ea"/>
                          </a:rPr>
                          <m:t> </m:t>
                        </m:r>
                        <m:r>
                          <a:rPr lang="en-US" altLang="zh-CN" sz="2800" dirty="0" err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  <a:sym typeface="+mn-ea"/>
                          </a:rPr>
                          <m:t>对水平桌面的压强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，由图像知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①；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当截取高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时，截取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对水平桌面的压强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由图像知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②，联立①②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55daca879?htil=16&amp;vcp=1&amp;vis=1&amp;pid=56fc24a4a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0261026" cy="4401913"/>
              </a:xfrm>
              <a:prstGeom prst="rect">
                <a:avLst/>
              </a:prstGeom>
              <a:blipFill rotWithShape="1">
                <a:blip r:embed="rId2"/>
                <a:stretch>
                  <a:fillRect l="-4" t="-1" r="4" b="-53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AS.1_1#55daca879?iti=24&amp;htil=16&amp;vcp=1&amp;vis=1&amp;pid=56fc24a4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3735" y="492125"/>
            <a:ext cx="4997450" cy="2121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5_1#55daca879?sp=1&amp;vcp=1&amp;vis=1&amp;pid=56fc24a4a&amp;color=0,0,0&amp;vtp=1&amp;vaab=1&amp;bt=1&amp;bbb=1&amp;hb=1"/>
              <p:cNvSpPr/>
              <p:nvPr/>
            </p:nvSpPr>
            <p:spPr>
              <a:xfrm>
                <a:off x="539496" y="554400"/>
                <a:ext cx="11109960" cy="31331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6.（切割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）质量分布均匀的实心正方体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置于水平桌面上，如图ZB1-6甲所示。将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沿水平方向截取高为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柱体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，并将该柱体叠放在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剩余部分对桌面的压强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随截取高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的变化关系如图ZB1-6乙所示。则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35_1#55daca879?sp=1&amp;vcp=1&amp;vis=1&amp;pid=56fc24a4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33154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477" b="-2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BD.35_2#55daca879?iti=20&amp;vcp=1&amp;vis=1&amp;pid=56fc24a4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7286" y="3798487"/>
            <a:ext cx="4305236" cy="1814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35_3#55daca879?iti=20&amp;vcp=1&amp;vis=1&amp;pid=56fc24a4a&amp;color=0,0,0&amp;vtp=1&amp;vaab=1&amp;bbb=1"/>
          <p:cNvSpPr/>
          <p:nvPr/>
        </p:nvSpPr>
        <p:spPr>
          <a:xfrm>
            <a:off x="5407279" y="5739491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图ZB1-6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36_1#55daca879.blank?vcp=1&amp;vis=1&amp;pid=56fc24a4a&amp;color=0,0,0&amp;vpa=16&amp;vtp=1&amp;vaab=1&amp;bbb=1"/>
              <p:cNvSpPr/>
              <p:nvPr/>
            </p:nvSpPr>
            <p:spPr>
              <a:xfrm>
                <a:off x="8046530" y="2592749"/>
                <a:ext cx="161893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36_1#55daca879.blank?vcp=1&amp;vis=1&amp;pid=56fc24a4a&amp;color=0,0,0&amp;vpa=1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6530" y="2592749"/>
                <a:ext cx="1618933" cy="412369"/>
              </a:xfrm>
              <a:prstGeom prst="rect">
                <a:avLst/>
              </a:prstGeom>
              <a:blipFill rotWithShape="1">
                <a:blip r:embed="rId5"/>
                <a:stretch>
                  <a:fillRect l="-27" t="-11" r="8" b="-7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37_1#55daca879.blank?vcp=1&amp;vis=1&amp;pid=56fc24a4a&amp;color=0,0,0&amp;vpa=17&amp;vtp=1&amp;vaab=1"/>
          <p:cNvSpPr/>
          <p:nvPr/>
        </p:nvSpPr>
        <p:spPr>
          <a:xfrm>
            <a:off x="1972214" y="3093765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_1#708bc2a78?sp=1&amp;vcp=1&amp;vis=1&amp;pid=16934abe8&amp;color=0,0,0&amp;vtp=1&amp;vaab=1&amp;bt=1&amp;bbb=1&amp;hb=1"/>
              <p:cNvSpPr/>
              <p:nvPr/>
            </p:nvSpPr>
            <p:spPr>
              <a:xfrm>
                <a:off x="539496" y="853535"/>
                <a:ext cx="11109960" cy="25236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如图Z1-1所示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体积相同的长方体甲、乙置于水平地面，其中甲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乙阴影部分为等大的正方形，甲、乙的密度分别为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；将它们顺时针旋转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甲、乙对地面压强的变化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量分别为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,则(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_1#708bc2a78?sp=1&amp;vcp=1&amp;vis=1&amp;pid=16934abe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53535"/>
                <a:ext cx="11109960" cy="2523681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-380" b="-3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7_BD.1_2#708bc2a78?iti=1&amp;htil=1&amp;vcp=1&amp;vis=1&amp;pid=16934abe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9688" y="3507962"/>
            <a:ext cx="5422392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_3#708bc2a78?iti=1&amp;htil=1&amp;vcp=1&amp;vis=1&amp;pid=16934abe8&amp;color=0,0,0&amp;vtp=1&amp;vaab=1&amp;bbb=1"/>
          <p:cNvSpPr/>
          <p:nvPr/>
        </p:nvSpPr>
        <p:spPr>
          <a:xfrm>
            <a:off x="7226528" y="4924266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图Z1-1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_4#708bc2a78.choices?htil=1&amp;vcp=1&amp;vis=1&amp;pid=16934abe8&amp;color=0,0,0&amp;vtp=1&amp;vaab=1&amp;bbb=1"/>
              <p:cNvSpPr/>
              <p:nvPr/>
            </p:nvSpPr>
            <p:spPr>
              <a:xfrm>
                <a:off x="539496" y="3380962"/>
                <a:ext cx="5559552" cy="25617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_4#708bc2a78.choices?htil=1&amp;vcp=1&amp;vis=1&amp;pid=16934abe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80962"/>
                <a:ext cx="5559552" cy="2561781"/>
              </a:xfrm>
              <a:prstGeom prst="rect">
                <a:avLst/>
              </a:prstGeom>
              <a:blipFill rotWithShape="1">
                <a:blip r:embed="rId5"/>
                <a:stretch>
                  <a:fillRect l="-7" t="-9" r="9" b="-3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EX.1_1#708bc2a78?vcp=1&amp;vis=1&amp;pid=16934abe8&amp;color=0,0,0&amp;vtp=1&amp;vaab=1&amp;bt=1&amp;bbb=1&amp;hb=1"/>
              <p:cNvSpPr/>
              <p:nvPr/>
            </p:nvSpPr>
            <p:spPr>
              <a:xfrm>
                <a:off x="539496" y="1105630"/>
                <a:ext cx="11109960" cy="25236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对不同物体的宽、高互等问题，宜将宽、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高设定为某个恒量，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便于分析研究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。如本题中，可设甲平放时高为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，立放时高为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，阴影面积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，则乙立放时高为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，平放时高为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、乙放置方式改变后高度差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EX.1_1#708bc2a78?vcp=1&amp;vis=1&amp;pid=16934abe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05630"/>
                <a:ext cx="11109960" cy="2523681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-1780" b="-3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EX.1_1#708bc2a78?iti=3&amp;vcp=1&amp;vis=1&amp;pid=16934abe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765645"/>
            <a:ext cx="5458968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EX.1_1#708bc2a78?iti=3&amp;vcp=1&amp;vis=1&amp;pid=16934abe8&amp;color=0,0,0&amp;vtp=1&amp;vaab=1&amp;bbb=1"/>
          <p:cNvSpPr/>
          <p:nvPr/>
        </p:nvSpPr>
        <p:spPr>
          <a:xfrm>
            <a:off x="5530120" y="5181949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图Z1-1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708bc2a78?vcp=1&amp;vis=1&amp;pid=16934abe8&amp;color=0,0,0&amp;vtp=1&amp;vaab=1&amp;bt=1&amp;bbb=1&amp;hb=1"/>
              <p:cNvSpPr/>
              <p:nvPr/>
            </p:nvSpPr>
            <p:spPr>
              <a:xfrm>
                <a:off x="539496" y="554400"/>
                <a:ext cx="11109960" cy="374605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设甲平放时高为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，立放时高为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，阴影面积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，则乙立放时高为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，平放时高为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。可知甲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、乙放置方式改变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后高度差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。甲、乙都是密度均匀的规则柱体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，可以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进行分析，则甲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、乙放置方式改变后的压强差分别为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；因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708bc2a78?vcp=1&amp;vis=1&amp;pid=16934abe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746056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3" b="-2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AS.1_1#708bc2a78?iti=2&amp;vcp=1&amp;vis=1&amp;pid=16934abe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4430440"/>
            <a:ext cx="5458968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S.1_1#708bc2a78?iti=2&amp;vcp=1&amp;vis=1&amp;pid=16934abe8&amp;color=0,0,0&amp;vtp=1&amp;vaab=1&amp;bbb=1"/>
          <p:cNvSpPr/>
          <p:nvPr/>
        </p:nvSpPr>
        <p:spPr>
          <a:xfrm>
            <a:off x="5530120" y="5846744"/>
            <a:ext cx="1128712" cy="5542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图Z1-1</a:t>
            </a:r>
            <a:endParaRPr lang="en-US" altLang="zh-CN" sz="2800" dirty="0"/>
          </a:p>
        </p:txBody>
      </p:sp>
      <p:sp>
        <p:nvSpPr>
          <p:cNvPr id="5" name="QC_7_AN.2_1#708bc2a78.bracket?vcp=1&amp;vis=1&amp;pid=16934abe8&amp;color=0,0,0&amp;vpa=1&amp;vtp=1&amp;vaab=1"/>
          <p:cNvSpPr/>
          <p:nvPr/>
        </p:nvSpPr>
        <p:spPr>
          <a:xfrm>
            <a:off x="1130324" y="430045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#d74fd93f0?vcp=1&amp;pid=16934abe8&amp;color=0,0,0&amp;vtp=1&amp;vaab=1&amp;bt=1&amp;bbb=1&amp;hb=1"/>
              <p:cNvSpPr/>
              <p:nvPr/>
            </p:nvSpPr>
            <p:spPr>
              <a:xfrm>
                <a:off x="539496" y="1174337"/>
                <a:ext cx="11109960" cy="44667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突破攻略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第一步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根据题目特点选择合适的原理公式。甲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、乙为密度均匀的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长方体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,比较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的大小，应选用的原理公式为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第二步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根据已知条件判断相关物理量的大小关系。已知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阴影面积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，则甲、乙的初始高度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，翻转后甲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高度变化量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#d74fd93f0?vcp=1&amp;pid=16934abe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74337"/>
                <a:ext cx="11109960" cy="4466781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2043" b="-18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d74fd93f0?vcp=1&amp;pid=16934abe8&amp;color=0,0,0&amp;vtp=1&amp;vaab=1&amp;bt=1&amp;bbb=1&amp;hb=1"/>
              <p:cNvSpPr/>
              <p:nvPr/>
            </p:nvSpPr>
            <p:spPr>
              <a:xfrm>
                <a:off x="539496" y="1497330"/>
                <a:ext cx="11109960" cy="380682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第三步：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结合已知条件和原理公式判断密度的大小。已知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第四步：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根据原理公式和密度关系判断压强的大小。由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第五步（拓展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判断压力的大小。由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eqArr>
                          <m:eqArrPr>
                            <m:ctrlPr>
                              <a:rPr lang="en-US" altLang="zh-CN" sz="2800" i="1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e>
                          <m:e/>
                        </m:eqAr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d74fd93f0?vcp=1&amp;pid=16934abe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97330"/>
                <a:ext cx="11109960" cy="3806825"/>
              </a:xfrm>
              <a:prstGeom prst="rect">
                <a:avLst/>
              </a:prstGeom>
              <a:blipFill rotWithShape="1">
                <a:blip r:embed="rId3"/>
                <a:stretch>
                  <a:fillRect l="-3" r="3" b="-25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3260</Words>
  <Application>Microsoft Office PowerPoint</Application>
  <PresentationFormat>宽屏</PresentationFormat>
  <Paragraphs>392</Paragraphs>
  <Slides>46</Slides>
  <Notes>42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6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9</cp:revision>
  <dcterms:created xsi:type="dcterms:W3CDTF">2024-12-11T07:44:00Z</dcterms:created>
  <dcterms:modified xsi:type="dcterms:W3CDTF">2025-07-24T02:04:29Z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C38FCDF829054750807635505BC04F24_12</vt:lpwstr>
  </property>
  <property fmtid="{D5CDD505-2E9C-101B-9397-08002B2CF9AE}" pid="3" name="KSOProductBuildVer">
    <vt:lpwstr>2052-12.1.0.18912</vt:lpwstr>
  </property>
</Properties>
</file>