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  <p:sldMasterId id="2147483652" r:id="rId4"/>
  </p:sldMasterIdLst>
  <p:notesMasterIdLst>
    <p:notesMasterId r:id="rId33"/>
  </p:notesMasterIdLst>
  <p:sldIdLst>
    <p:sldId id="297" r:id="rId5"/>
    <p:sldId id="364" r:id="rId6"/>
    <p:sldId id="299" r:id="rId7"/>
    <p:sldId id="395" r:id="rId8"/>
    <p:sldId id="396" r:id="rId9"/>
    <p:sldId id="366" r:id="rId10"/>
    <p:sldId id="322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34" r:id="rId23"/>
    <p:sldId id="435" r:id="rId24"/>
    <p:sldId id="436" r:id="rId25"/>
    <p:sldId id="437" r:id="rId26"/>
    <p:sldId id="438" r:id="rId27"/>
    <p:sldId id="439" r:id="rId28"/>
    <p:sldId id="359" r:id="rId29"/>
    <p:sldId id="360" r:id="rId30"/>
    <p:sldId id="361" r:id="rId31"/>
    <p:sldId id="354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208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60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28072" y="2374900"/>
            <a:ext cx="10391751" cy="258532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54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</a:t>
            </a:r>
            <a:r>
              <a:rPr lang="en-US" altLang="zh-CN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Section </a:t>
            </a:r>
            <a:r>
              <a:rPr lang="en-US" altLang="zh-CN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14  </a:t>
            </a:r>
            <a:r>
              <a:rPr lang="zh-CN" altLang="en-US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句子</a:t>
            </a:r>
            <a:r>
              <a:rPr lang="zh-CN" altLang="en-US" sz="54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结构的重点问题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360170"/>
            <a:ext cx="834263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FOURTEEN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0220" y="1182370"/>
            <a:ext cx="10197465" cy="544766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/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lvl="0" algn="l"/>
            <a:endParaRPr lang="zh-CN" altLang="en-US" sz="28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algn="l"/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原则一：语法形式一致</a:t>
            </a:r>
            <a:endParaRPr lang="zh-CN" altLang="en-US" sz="2800" b="1" cap="all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+mn-ea"/>
            </a:endParaRPr>
          </a:p>
          <a:p>
            <a:pPr lvl="0" algn="l"/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algn="l"/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(2)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以and或both...and...出现的并列主语，如果并列的主语是两个及以上的人或事，谓语动词用复数；如果并列的主语实际上是同一个人、事或是一个整体概念，那么谓语动词用单数。</a:t>
            </a:r>
          </a:p>
          <a:p>
            <a:pPr lvl="0" algn="l"/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Truth and honesty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the best policy.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诚实为上策。</a:t>
            </a:r>
          </a:p>
          <a:p>
            <a:pPr lvl="0" algn="l"/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A need and thread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was found on the floor.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在地板上发现了一根针线。</a:t>
            </a:r>
          </a:p>
          <a:p>
            <a:pPr lvl="0" algn="l"/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/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如果并列主语前面有each、every、many a、no等词语的时候，谓语动词一般用单数。</a:t>
            </a:r>
          </a:p>
          <a:p>
            <a:pPr lvl="0" algn="l"/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Many a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boy and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many a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girl has seen this painting.</a:t>
            </a:r>
          </a:p>
          <a:p>
            <a:pPr lvl="0"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许多男孩和女孩都看过这幅画。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3060" y="11461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33400" y="1060450"/>
            <a:ext cx="1099947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原则二：表达的意义一致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cs typeface="+mn-ea"/>
                <a:sym typeface="+mn-lt"/>
              </a:rPr>
              <a:t>有些特殊的表达无法套用传统的语法原则，通常根据主语表达的实际含义确定谓语动词的单复数形式。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53085" y="4152265"/>
            <a:ext cx="10626090" cy="142176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)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如果主语是“百分数或分数+of+名词或代词”，谓语动词的单复数取决于of后面的名词的单复数。</a:t>
            </a:r>
            <a:endParaRPr lang="zh-CN" altLang="en-US" sz="24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Only 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three fifth 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of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 work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was done yesterday.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昨天才做了五分之三的工作。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3060" y="11461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0220" y="1115060"/>
            <a:ext cx="10197465" cy="555688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20000"/>
              </a:lnSpc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原则二：表达的意义一致</a:t>
            </a:r>
          </a:p>
          <a:p>
            <a:pPr lvl="0" indent="0" algn="l" fontAlgn="auto">
              <a:lnSpc>
                <a:spcPct val="120000"/>
              </a:lnSpc>
            </a:pP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表示种类和计量单位的名词，如 sort, type, pair, cup, glass, box, specie, meter, piece, chain, 当它们与“of+名词”连用构成主语的时候，谓语动词的形式由这些词决定。</a:t>
            </a: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This kind of oranges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sweet.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这种橙子是甜的。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Here are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two cups of coffee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这是两杯咖啡。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200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en-US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) w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hat, 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w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hich ,who, whose 等疑问代词做主语的时候，要看其所表达的含义来确定谓语东西的形式，如果没有明显的单复数指向，一般情况下，谓语动词用单数。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3060" y="11461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0220" y="1115060"/>
            <a:ext cx="10197465" cy="545528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原则二：表达的意义一致</a:t>
            </a:r>
          </a:p>
          <a:p>
            <a:pPr lvl="0" algn="l">
              <a:lnSpc>
                <a:spcPct val="130000"/>
              </a:lnSpc>
            </a:pP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Which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are your bags?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哪些是你的包?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Who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is your best friend?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谁是你最好的朋友?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l">
              <a:lnSpc>
                <a:spcPct val="130000"/>
              </a:lnSpc>
            </a:pPr>
            <a:endParaRPr lang="en-US" sz="24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30000"/>
              </a:lnSpc>
            </a:pP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当plenty of, the rest of, a lot of, lots of, half of等加上名词做主语，或者most, none, some, more, any等做主语的时候，要结合语境根据句子的含义来判断谓语动词用单数或复数。</a:t>
            </a:r>
          </a:p>
          <a:p>
            <a:pPr lvl="0" algn="l">
              <a:lnSpc>
                <a:spcPct val="130000"/>
              </a:lnSpc>
            </a:pP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Half of the people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 are from my hometown.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一半的人来自我的家乡。</a:t>
            </a:r>
            <a:endParaRPr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30000"/>
              </a:lnSpc>
            </a:pP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A lot of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 money is spent on it every day.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每天在这上面花很多钱。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3060" y="11461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525905"/>
            <a:ext cx="109994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原则三：邻近词语一致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谓语动词与离它最近的作主语的名词和代词保持一致，也称就近原则。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24510" y="16414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0220" y="1115060"/>
            <a:ext cx="10197465" cy="555688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20000"/>
              </a:lnSpc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lvl="0" indent="0" algn="l" fontAlgn="auto">
              <a:lnSpc>
                <a:spcPct val="120000"/>
              </a:lnSpc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原则三：邻近词语一致</a:t>
            </a:r>
          </a:p>
          <a:p>
            <a:pPr lvl="0" indent="0" algn="l" fontAlgn="auto">
              <a:lnSpc>
                <a:spcPct val="120000"/>
              </a:lnSpc>
            </a:pP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主语是并列主语，由or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whether...or</a:t>
            </a:r>
            <a:r>
              <a:rPr 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not...but</a:t>
            </a:r>
            <a:r>
              <a:rPr 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not only...but also...</a:t>
            </a:r>
            <a:r>
              <a:rPr 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neither...nor等表示“或者”的意思，谓语动词和邻近的主语一致。</a:t>
            </a:r>
          </a:p>
          <a:p>
            <a:pPr lvl="0" indent="0" algn="l" fontAlgn="auto">
              <a:lnSpc>
                <a:spcPct val="12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What I say 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or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 what I do is very important to my family.</a:t>
            </a:r>
          </a:p>
          <a:p>
            <a:pPr lvl="0" indent="0" algn="l" fontAlgn="auto">
              <a:lnSpc>
                <a:spcPct val="12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我的所说所做都对我的家庭很重要。</a:t>
            </a:r>
          </a:p>
          <a:p>
            <a:pPr lvl="0" indent="0" algn="l" fontAlgn="auto">
              <a:lnSpc>
                <a:spcPct val="120000"/>
              </a:lnSpc>
            </a:pP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Neither 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my teacher 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nor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 my parents are in charge of my future.</a:t>
            </a:r>
          </a:p>
          <a:p>
            <a:pPr lvl="0" indent="0" algn="l" fontAlgn="auto">
              <a:lnSpc>
                <a:spcPct val="12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我的老师和父母都不能决定我的未来。</a:t>
            </a:r>
          </a:p>
          <a:p>
            <a:pPr lvl="0" indent="0" algn="l" fontAlgn="auto">
              <a:lnSpc>
                <a:spcPct val="120000"/>
              </a:lnSpc>
            </a:pPr>
            <a:endParaRPr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lvl="0" indent="0" algn="l" fontAlgn="auto">
              <a:lnSpc>
                <a:spcPct val="120000"/>
              </a:lnSpc>
            </a:pP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There/here be 句型</a:t>
            </a:r>
            <a:r>
              <a:rPr 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sz="24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2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此句型的真正主语在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here/here be之后，主谓一致用就近原则。</a:t>
            </a:r>
          </a:p>
          <a:p>
            <a:pPr lvl="0" indent="0" algn="l" fontAlgn="auto">
              <a:lnSpc>
                <a:spcPct val="120000"/>
              </a:lnSpc>
            </a:pP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There is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 a pen and some books on the desk.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桌子上有一支钢笔和一些书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3060" y="1146175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(二）倒装句</a:t>
            </a:r>
          </a:p>
          <a:p>
            <a:pPr indent="0" fontAlgn="auto">
              <a:lnSpc>
                <a:spcPct val="100000"/>
              </a:lnSpc>
              <a:spcBef>
                <a:spcPct val="0"/>
              </a:spcBef>
              <a:buSzPct val="25000"/>
              <a:defRPr/>
            </a:pPr>
            <a:endParaRPr lang="zh-CN" altLang="en-US" sz="28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cap="all" dirty="0">
                <a:solidFill>
                  <a:schemeClr val="accent1"/>
                </a:solidFill>
                <a:cs typeface="+mn-ea"/>
                <a:sym typeface="+mn-lt"/>
              </a:rPr>
              <a:t>1.否定状语前置表示强调，需要主谓倒装。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37870" y="2543810"/>
            <a:ext cx="1000188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这些词有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 sooner...than, by no means, seldom, rarely, never, little, scarcely, hardly, neither...nor, no longer, not...until, neither... nor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等。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Never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before 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has he seen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anybody who can play basketball as well as Hanson.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他以前从未见过篮球打得像汉森那样好的人。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如果否定的是主语或只是一个副词，而不是全句，不属于前置否定词，不用倒装。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Hardly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anybody believes what he says.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几乎没有人相信他说的话。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Not long ago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have been there.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不久前我去过那里。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52450" y="1144270"/>
            <a:ext cx="1163320" cy="579120"/>
            <a:chOff x="619" y="6332"/>
            <a:chExt cx="1292" cy="708"/>
          </a:xfrm>
        </p:grpSpPr>
        <p:sp>
          <p:nvSpPr>
            <p:cNvPr id="11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6332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6372"/>
              <a:ext cx="1292" cy="506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（二）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203325"/>
            <a:ext cx="109994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(二）倒装句</a:t>
            </a:r>
          </a:p>
          <a:p>
            <a:pPr indent="0" fontAlgn="auto">
              <a:lnSpc>
                <a:spcPct val="100000"/>
              </a:lnSpc>
              <a:spcBef>
                <a:spcPct val="0"/>
              </a:spcBef>
              <a:buSzPct val="25000"/>
              <a:defRPr/>
            </a:pPr>
            <a:endParaRPr lang="zh-CN" altLang="en-US" sz="2800" b="1" cap="all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lt"/>
            </a:endParaRPr>
          </a:p>
          <a:p>
            <a:pPr algn="l" fontAlgn="auto">
              <a:lnSpc>
                <a:spcPct val="100000"/>
              </a:lnSpc>
              <a:buClrTx/>
              <a:buSzPct val="25000"/>
              <a:buFontTx/>
              <a:defRPr/>
            </a:pPr>
            <a:r>
              <a:rPr lang="zh-CN" alt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2.</a:t>
            </a:r>
            <a:r>
              <a:rPr lang="en-US" altLang="zh-CN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介词短语或方位副词前置表示强调，需要主谓倒装。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88670" y="2546985"/>
            <a:ext cx="1085850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这样的谓语动词一般是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come, lie, stand, walk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等不及物动词。采用这样的倒装句型，有时是为了平衡全句。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Here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comes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the bus.  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公共汽车来了。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Along the road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came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 group of college students.  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沿路走来一群大学生。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宋体" panose="02010600030101010101" pitchFamily="2" charset="-122"/>
              </a:rPr>
              <a:t> 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endParaRPr lang="en-US" altLang="zh-CN" sz="2400">
              <a:latin typeface="Calibri" panose="020F0502020204030204"/>
              <a:ea typeface="宋体" panose="02010600030101010101" pitchFamily="2" charset="-122"/>
            </a:endParaRP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这时候主句呈现全部倒装的形式。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So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angry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was the old man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he couldn’t say a word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.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老人气得一句话也说不出来。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3100" y="4258945"/>
            <a:ext cx="9663430" cy="8299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 algn="l">
              <a:buClrTx/>
              <a:buSzPct val="25000"/>
              <a:buFontTx/>
              <a:defRPr/>
            </a:pPr>
            <a:r>
              <a:rPr lang="zh-CN" alt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3. 结果或目的状语从句中有</a:t>
            </a:r>
            <a:r>
              <a:rPr lang="en-US" altLang="zh-CN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so</a:t>
            </a:r>
            <a:r>
              <a:rPr lang="zh-CN" alt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/such</a:t>
            </a:r>
            <a:r>
              <a:rPr lang="zh-CN" alt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, 连同这两个词引导的部分前置时，需要倒装。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4350" y="1144270"/>
            <a:ext cx="1163320" cy="579120"/>
            <a:chOff x="619" y="6332"/>
            <a:chExt cx="1292" cy="708"/>
          </a:xfrm>
        </p:grpSpPr>
        <p:sp>
          <p:nvSpPr>
            <p:cNvPr id="11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6332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6372"/>
              <a:ext cx="1292" cy="506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（二）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212850"/>
            <a:ext cx="10999470" cy="119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9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(二）倒装句</a:t>
            </a:r>
          </a:p>
          <a:p>
            <a:pPr indent="0" fontAlgn="auto">
              <a:lnSpc>
                <a:spcPct val="90000"/>
              </a:lnSpc>
              <a:spcBef>
                <a:spcPct val="0"/>
              </a:spcBef>
              <a:buSzPct val="25000"/>
              <a:defRPr/>
            </a:pPr>
            <a:endParaRPr lang="zh-CN" altLang="en-US" sz="2800" b="1" cap="all" dirty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lt"/>
            </a:endParaRPr>
          </a:p>
          <a:p>
            <a:pPr algn="l" fontAlgn="auto">
              <a:lnSpc>
                <a:spcPct val="90000"/>
              </a:lnSpc>
              <a:buClrTx/>
              <a:buSzPct val="25000"/>
              <a:buFontTx/>
              <a:defRPr/>
            </a:pPr>
            <a:r>
              <a:rPr 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4. </a:t>
            </a:r>
            <a:r>
              <a:rPr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only</a:t>
            </a:r>
            <a:r>
              <a:rPr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+状语从句”前置表示强调，需要主谓倒装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88670" y="2461260"/>
            <a:ext cx="1085850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这样的谓语动词一般是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come, lie, stand, walk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等不及物动词。采用这样的倒装句型，有时是为了平衡全句。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Here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comes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the bus.  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公共汽车来了。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Along the road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came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 group of college students.  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沿路走来一群大学生。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宋体" panose="02010600030101010101" pitchFamily="2" charset="-122"/>
              </a:rPr>
              <a:t> 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这时候主句呈现全部倒装的形式。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So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angry </a:t>
            </a:r>
            <a:r>
              <a:rPr lang="en-US" altLang="zh-CN" sz="2400" b="1" i="1">
                <a:latin typeface="Times New Roman" panose="02020603050405020304"/>
                <a:ea typeface="宋体" panose="02010600030101010101" pitchFamily="2" charset="-122"/>
              </a:rPr>
              <a:t>was the old man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he couldn’t say a word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.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老人气得一句话也说不出来。</a:t>
            </a:r>
          </a:p>
          <a:p>
            <a:pPr indent="0" algn="l" defTabSz="266700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My brother knows little English, </a:t>
            </a:r>
            <a:r>
              <a:rPr lang="zh-CN" altLang="en-US" sz="2400" b="1" i="1">
                <a:latin typeface="Times New Roman" panose="02020603050405020304"/>
                <a:ea typeface="宋体" panose="02010600030101010101" pitchFamily="2" charset="-122"/>
              </a:rPr>
              <a:t>so he does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.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我哥哥几乎不懂英语，他确实不懂。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3100" y="4533900"/>
            <a:ext cx="9663430" cy="460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 algn="l">
              <a:buClrTx/>
              <a:buSzPct val="25000"/>
              <a:buFontTx/>
              <a:defRPr/>
            </a:pPr>
            <a:r>
              <a:rPr 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5. 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so/neither/nor</a:t>
            </a:r>
            <a:r>
              <a:rPr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+ 助动词/情态动词/系动词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be</a:t>
            </a: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+</a:t>
            </a:r>
            <a:r>
              <a:rPr lang="en-US"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sz="2400" b="1" cap="all" dirty="0">
                <a:solidFill>
                  <a:schemeClr val="accent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主语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5300" y="1144270"/>
            <a:ext cx="1163320" cy="579120"/>
            <a:chOff x="619" y="6332"/>
            <a:chExt cx="1292" cy="708"/>
          </a:xfrm>
        </p:grpSpPr>
        <p:sp>
          <p:nvSpPr>
            <p:cNvPr id="11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6332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6372"/>
              <a:ext cx="1292" cy="506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（二）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(三）强调句</a:t>
            </a:r>
          </a:p>
          <a:p>
            <a:pPr algn="l" fontAlgn="auto">
              <a:lnSpc>
                <a:spcPct val="150000"/>
              </a:lnSpc>
              <a:buClrTx/>
              <a:buSzPct val="25000"/>
              <a:buFontTx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</a:rPr>
              <a:t>由于表达需要强调和突出，强调句要通过一些句型结构来实现，常见的强调句型包括以下几种：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64515" y="1339850"/>
            <a:ext cx="1096010" cy="621030"/>
            <a:chOff x="619" y="2065"/>
            <a:chExt cx="1292" cy="708"/>
          </a:xfrm>
        </p:grpSpPr>
        <p:sp>
          <p:nvSpPr>
            <p:cNvPr id="10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096"/>
              <a:ext cx="1292" cy="555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（三）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1044575" y="1381760"/>
            <a:ext cx="2045335" cy="35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20000"/>
              </a:lnSpc>
              <a:defRPr/>
            </a:pP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1165321" y="2766610"/>
            <a:ext cx="644169" cy="64416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1" name="任意多边形 3" descr="Line arrow: Straight"/>
          <p:cNvSpPr/>
          <p:nvPr>
            <p:custDataLst>
              <p:tags r:id="rId2"/>
            </p:custDataLst>
          </p:nvPr>
        </p:nvSpPr>
        <p:spPr>
          <a:xfrm rot="10800000">
            <a:off x="1373783" y="3052187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47240" y="2875280"/>
            <a:ext cx="7891145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sz="3200" b="1" cap="all" dirty="0">
                <a:solidFill>
                  <a:srgbClr val="000000"/>
                </a:solidFill>
                <a:cs typeface="+mn-ea"/>
                <a:sym typeface="+mn-lt"/>
              </a:rPr>
              <a:t>—、主谓一致、倒装句、强调句和省略句</a:t>
            </a:r>
          </a:p>
        </p:txBody>
      </p:sp>
      <p:sp>
        <p:nvSpPr>
          <p:cNvPr id="14" name="椭圆 13"/>
          <p:cNvSpPr/>
          <p:nvPr/>
        </p:nvSpPr>
        <p:spPr>
          <a:xfrm>
            <a:off x="1164686" y="3739066"/>
            <a:ext cx="644169" cy="644169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5" name="任意多边形 9" descr="Line arrow: Straight"/>
          <p:cNvSpPr/>
          <p:nvPr>
            <p:custDataLst>
              <p:tags r:id="rId3"/>
            </p:custDataLst>
          </p:nvPr>
        </p:nvSpPr>
        <p:spPr>
          <a:xfrm rot="10800000">
            <a:off x="1392833" y="4021468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9460" y="4167505"/>
            <a:ext cx="9854565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二、主谓一致、倒装句、强调句和省略句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en-US" altLang="zh-CN" sz="3200" b="1" cap="all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的常见考点</a:t>
            </a:r>
          </a:p>
        </p:txBody>
      </p:sp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6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/>
      <p:bldP spid="14" grpId="0" bldLvl="0" animBg="1"/>
      <p:bldP spid="15" grpId="0" bldLvl="0" animBg="1"/>
      <p:bldP spid="17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(三）强调句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zh-CN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常见的强调句型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It is／was＋被强调部分（一般是指主语、宾语或状语）＋that／who（当强调的是主语且主语指人）＋其他部分。</a:t>
            </a:r>
            <a:r>
              <a:rPr lang="zh-CN" altLang="en-US" sz="2400" b="1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i="1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It was</a:t>
            </a:r>
            <a:r>
              <a:rPr lang="zh-CN" altLang="en-US" sz="2400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the day before yesterday </a:t>
            </a:r>
            <a:r>
              <a:rPr lang="zh-CN" altLang="en-US" sz="2400" b="1" i="1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that</a:t>
            </a:r>
            <a:r>
              <a:rPr lang="zh-CN" altLang="en-US" sz="2400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she met Fang. </a:t>
            </a:r>
            <a:r>
              <a:rPr lang="zh-CN" altLang="en-US" sz="2400" dirty="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她遇见芳是在前天。</a:t>
            </a:r>
            <a:endParaRPr lang="zh-CN" altLang="en-US" sz="2400" dirty="0">
              <a:solidFill>
                <a:srgbClr val="000000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endParaRPr lang="zh-CN" altLang="en-US" sz="2400" b="1" dirty="0">
              <a:solidFill>
                <a:schemeClr val="accent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zh-CN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一般疑问句的强调句型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上面句型的一般疑问句是将“is/was”提到it前面。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dirty="0">
                <a:solidFill>
                  <a:srgbClr val="000000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Was it the day before yesterday that she met Fang? </a:t>
            </a:r>
            <a:r>
              <a:rPr lang="zh-CN" altLang="en-US" sz="2400" dirty="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她遇见芳是前天吗？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64515" y="1339850"/>
            <a:ext cx="1096010" cy="621030"/>
            <a:chOff x="619" y="2065"/>
            <a:chExt cx="1292" cy="708"/>
          </a:xfrm>
        </p:grpSpPr>
        <p:sp>
          <p:nvSpPr>
            <p:cNvPr id="10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096"/>
              <a:ext cx="1292" cy="555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（三）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(三）强调句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特殊疑问句的强调句型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特殊疑问句的强调句型则是将特殊疑问词置于句首。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When and where was it that you went to the college？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你是何时何地上的大学?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4.句型“It is/was not until + 被强调的部分 + that + 其他部分”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普通句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：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She didn’t go to school until／till her mother called her.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强调句：It was not until her mother called her that she went to school.</a:t>
            </a:r>
            <a:endParaRPr sz="2400" b="1" dirty="0">
              <a:solidFill>
                <a:schemeClr val="tx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直到她妈妈打电话给她，她才去上学。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64515" y="1339850"/>
            <a:ext cx="1096010" cy="621030"/>
            <a:chOff x="619" y="2065"/>
            <a:chExt cx="1292" cy="708"/>
          </a:xfrm>
        </p:grpSpPr>
        <p:sp>
          <p:nvSpPr>
            <p:cNvPr id="10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096"/>
              <a:ext cx="1292" cy="555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（三）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(三）强调句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5.</a:t>
            </a: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谓语动词的强调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以上句型“It is／was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... 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that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...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”是没有强调谓语的。如果需要强调谓语，就要用“助动词do／does／did＋动词原形”。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Do take care when you are on the way home. </a:t>
            </a: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回家的路上一定要小心。</a:t>
            </a:r>
            <a:endParaRPr sz="2400" dirty="0">
              <a:solidFill>
                <a:schemeClr val="tx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I did believe that you were right. </a:t>
            </a: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我确实相信你是对的。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注意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此种强调只用do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、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does和did，没有别的形式；过去时用did，后面的谓语动词用原形。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64515" y="1339850"/>
            <a:ext cx="1096010" cy="621030"/>
            <a:chOff x="619" y="2065"/>
            <a:chExt cx="1292" cy="708"/>
          </a:xfrm>
        </p:grpSpPr>
        <p:sp>
          <p:nvSpPr>
            <p:cNvPr id="10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096"/>
              <a:ext cx="1292" cy="555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（三）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431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(四）省略句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为了避免重复成分而采用省略</a:t>
            </a:r>
            <a:endParaRPr sz="2400" b="1" dirty="0">
              <a:solidFill>
                <a:schemeClr val="tx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当一个句子中有相同的短语或相同的成分时，在某些情况下，尤其是当状语从句中的主语和主句中的主语一致，那么从句中的主语和be动词往往可以省略。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She hurt herself while 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she was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doing some cleaning.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她在打扫卫生时弄伤了自己。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The flowers my sister gave me will die unless watered every day.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我姐姐送给我的花如果不每天浇水就会凋谢。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0215" y="1305560"/>
            <a:ext cx="1314450" cy="549910"/>
            <a:chOff x="619" y="2065"/>
            <a:chExt cx="1292" cy="746"/>
          </a:xfrm>
        </p:grpSpPr>
        <p:sp>
          <p:nvSpPr>
            <p:cNvPr id="4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921" y="2065"/>
              <a:ext cx="723" cy="74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31"/>
              <a:ext cx="1292" cy="577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（四）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276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(四）省略句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 b="1" dirty="0">
                <a:solidFill>
                  <a:schemeClr val="accent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其他的省略情况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有时是为了使表述更为简洁，即语法的原因。有时是习惯用法，在口语中尤其常见；有时主语或谓语被省略，或一并被省略。</a:t>
            </a:r>
          </a:p>
          <a:p>
            <a:pPr indent="0" fontAlgn="auto">
              <a:lnSpc>
                <a:spcPct val="140000"/>
              </a:lnSpc>
              <a:spcBef>
                <a:spcPct val="0"/>
              </a:spcBef>
              <a:buSzPct val="25000"/>
              <a:defRPr/>
            </a:pP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walked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(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ten miles. 我走了十英里。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0215" y="1305560"/>
            <a:ext cx="1314450" cy="549910"/>
            <a:chOff x="619" y="2065"/>
            <a:chExt cx="1292" cy="746"/>
          </a:xfrm>
        </p:grpSpPr>
        <p:sp>
          <p:nvSpPr>
            <p:cNvPr id="4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921" y="2065"/>
              <a:ext cx="723" cy="74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31"/>
              <a:ext cx="1292" cy="577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（四）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3720" y="1750695"/>
            <a:ext cx="11052175" cy="455739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1. How and why Alice went to America ________not known, and when and where to build a new library ________not been decided. 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is; has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are; has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is; have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are; have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2. So difficult________ it to work out the problem that I decided to ask Tony for advice.  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I did find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did I find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I have found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have I found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3. ________ you eat the correct foods ________ be able to keep fit and stay healthy.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Only if; will you       B. Only if; you will   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Unless; will you       D. Unless; you will 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4. —Are there any English story books for us students in the library?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 — There are only a few, ________.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if there 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if any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if some 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if has</a:t>
            </a:r>
          </a:p>
        </p:txBody>
      </p: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3760" y="168973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67405" y="215011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24150" y="289369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45565" y="3754755"/>
            <a:ext cx="49212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04970" y="533146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7860" y="3754755"/>
            <a:ext cx="49212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8" grpId="0"/>
      <p:bldP spid="15" grpId="0"/>
      <p:bldP spid="9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3085" y="1774190"/>
            <a:ext cx="11216005" cy="344995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5. I have been living in this country for 20 years, but seldom ________ so lonely as now.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A. have I felt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I had felt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had I felt  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I have felt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6. —I don’t know about you, but I’m sick and tired of this weather. 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 — ________, I can’t stand all this rain. 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I don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 care 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It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 hard to say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So am I   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I hope so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7. Not until he arrived home________ that his mobile phone had been stolen.</a:t>
            </a:r>
          </a:p>
          <a:p>
            <a:pPr lvl="0" algn="l">
              <a:lnSpc>
                <a:spcPct val="13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he had found 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he found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had he founded  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did he find</a:t>
            </a:r>
          </a:p>
        </p:txBody>
      </p: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80425" y="177419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56385" y="319913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79925" y="419862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9760" y="1831340"/>
            <a:ext cx="11106785" cy="371030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8. Climbing hills (be) _____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of great help to health.</a:t>
            </a:r>
          </a:p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9. It’s not J.P. Jackie but his words which (make) _______ us excited.</a:t>
            </a:r>
          </a:p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10. It’s quite difficult for him (decide) _____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____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_ who should be awarded. </a:t>
            </a:r>
          </a:p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11.It not only enrich the exchange students’ life but also help them (learn) ___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___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  more about Chinese culture.</a:t>
            </a:r>
          </a:p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12. In reality, however 60% of clothing nowadays  (abandon) ____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__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____ within a year </a:t>
            </a:r>
          </a:p>
          <a:p>
            <a:pPr lvl="0" algn="l">
              <a:lnSpc>
                <a:spcPct val="14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of purchase which produces vast quantity of waste.</a:t>
            </a:r>
          </a:p>
        </p:txBody>
      </p: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80130" y="1901190"/>
            <a:ext cx="404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42915" y="2968625"/>
            <a:ext cx="1435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to decide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51339" y="1131763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40220" y="237109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make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81010" y="4281170"/>
            <a:ext cx="2149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is 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bandoned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65360" y="3429000"/>
            <a:ext cx="1035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learn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/>
      <p:bldP spid="33" grpId="0" bldLvl="0" animBg="1"/>
      <p:bldP spid="34" grpId="0" bldLvl="0" animBg="1"/>
      <p:bldP spid="5" grpId="0"/>
      <p:bldP spid="6" grpId="0"/>
      <p:bldP spid="4" grpId="0"/>
      <p:bldP spid="11" grpId="0"/>
      <p:bldP spid="12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520" y="2827020"/>
            <a:ext cx="8150860" cy="1215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sz="3600" cap="all" dirty="0">
                <a:solidFill>
                  <a:srgbClr val="000000"/>
                </a:solidFill>
                <a:cs typeface="+mn-ea"/>
                <a:sym typeface="+mn-lt"/>
              </a:rPr>
              <a:t>主谓一致、倒装句、强调句和省略句</a:t>
            </a:r>
            <a:endParaRPr lang="zh-CN" altLang="en-US" sz="3600" cap="all" spc="3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第一部分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25500" y="1518285"/>
            <a:ext cx="9469120" cy="456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句子结构的重点问题和常见考点是主谓一致、倒装句、强调句和省略句。</a:t>
            </a:r>
          </a:p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主谓一致是指句子中的主语和谓语在人称和数方面应保持一致。倒装句很多时候是为了表达强调，指的是主语和谓语位置颠倒的句型。强调句是为了表达自己的意愿或情感而使用的一种句型，通过某种手段把句子的一部分甚至整个句子所表达的信息加以突出、强调。省略句是指省略句子部分成分的句子。</a:t>
            </a: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endParaRPr lang="zh-CN" altLang="en-US" sz="2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670369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56005"/>
            <a:ext cx="7260590" cy="2095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98046" y="29410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3600" cap="all" dirty="0">
                <a:solidFill>
                  <a:srgbClr val="000000"/>
                </a:solidFill>
                <a:cs typeface="+mn-ea"/>
                <a:sym typeface="+mn-lt"/>
              </a:rPr>
              <a:t>主谓一致、倒装句、强调句和省略句的常见考点</a:t>
            </a:r>
            <a:endParaRPr lang="zh-CN" altLang="en-US" sz="3600" cap="all" spc="3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第二部分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>
            <p:custDataLst>
              <p:tags r:id="rId1"/>
            </p:custDataLst>
          </p:nvPr>
        </p:nvSpPr>
        <p:spPr>
          <a:xfrm>
            <a:off x="2847340" y="1428750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 lvl="0"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（一）主谓一致</a:t>
            </a:r>
          </a:p>
        </p:txBody>
      </p:sp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4005580" y="2607310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（二）倒装句</a:t>
            </a: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3523615" y="3785235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 lvl="0"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（三）强调句</a:t>
            </a: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4005580" y="4963795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（四）省略句</a:t>
            </a:r>
          </a:p>
        </p:txBody>
      </p:sp>
      <p:grpSp>
        <p:nvGrpSpPr>
          <p:cNvPr id="37" name="组合 36"/>
          <p:cNvGrpSpPr/>
          <p:nvPr>
            <p:custDataLst>
              <p:tags r:id="rId5"/>
            </p:custDataLst>
          </p:nvPr>
        </p:nvGrpSpPr>
        <p:grpSpPr>
          <a:xfrm>
            <a:off x="1062222" y="1432631"/>
            <a:ext cx="1794372" cy="1794372"/>
            <a:chOff x="955219" y="1110420"/>
            <a:chExt cx="1285875" cy="1285875"/>
          </a:xfrm>
        </p:grpSpPr>
        <p:sp>
          <p:nvSpPr>
            <p:cNvPr id="38" name="菱形 37"/>
            <p:cNvSpPr/>
            <p:nvPr>
              <p:custDataLst>
                <p:tags r:id="rId16"/>
              </p:custDataLst>
            </p:nvPr>
          </p:nvSpPr>
          <p:spPr>
            <a:xfrm>
              <a:off x="955219" y="1110420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菱形 38"/>
            <p:cNvSpPr/>
            <p:nvPr>
              <p:custDataLst>
                <p:tags r:id="rId17"/>
              </p:custDataLst>
            </p:nvPr>
          </p:nvSpPr>
          <p:spPr>
            <a:xfrm>
              <a:off x="1148436" y="130689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2016012" y="2396587"/>
            <a:ext cx="1794372" cy="1794372"/>
            <a:chOff x="1638720" y="1801206"/>
            <a:chExt cx="1285875" cy="1285875"/>
          </a:xfrm>
        </p:grpSpPr>
        <p:sp>
          <p:nvSpPr>
            <p:cNvPr id="41" name="菱形 40"/>
            <p:cNvSpPr/>
            <p:nvPr>
              <p:custDataLst>
                <p:tags r:id="rId14"/>
              </p:custDataLst>
            </p:nvPr>
          </p:nvSpPr>
          <p:spPr>
            <a:xfrm>
              <a:off x="1638720" y="1801206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菱形 41"/>
            <p:cNvSpPr/>
            <p:nvPr>
              <p:custDataLst>
                <p:tags r:id="rId15"/>
              </p:custDataLst>
            </p:nvPr>
          </p:nvSpPr>
          <p:spPr>
            <a:xfrm>
              <a:off x="1835194" y="2001841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7"/>
            </p:custDataLst>
          </p:nvPr>
        </p:nvGrpSpPr>
        <p:grpSpPr>
          <a:xfrm>
            <a:off x="1062222" y="3354043"/>
            <a:ext cx="1794372" cy="1794372"/>
            <a:chOff x="955219" y="2487334"/>
            <a:chExt cx="1285875" cy="1285875"/>
          </a:xfrm>
        </p:grpSpPr>
        <p:sp>
          <p:nvSpPr>
            <p:cNvPr id="44" name="菱形 43"/>
            <p:cNvSpPr/>
            <p:nvPr>
              <p:custDataLst>
                <p:tags r:id="rId12"/>
              </p:custDataLst>
            </p:nvPr>
          </p:nvSpPr>
          <p:spPr>
            <a:xfrm>
              <a:off x="955219" y="2487334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菱形 44"/>
            <p:cNvSpPr/>
            <p:nvPr>
              <p:custDataLst>
                <p:tags r:id="rId13"/>
              </p:custDataLst>
            </p:nvPr>
          </p:nvSpPr>
          <p:spPr>
            <a:xfrm>
              <a:off x="1149521" y="2688430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8"/>
            </p:custDataLst>
          </p:nvPr>
        </p:nvGrpSpPr>
        <p:grpSpPr>
          <a:xfrm>
            <a:off x="2016012" y="4317998"/>
            <a:ext cx="1794372" cy="1794372"/>
            <a:chOff x="1638720" y="3178120"/>
            <a:chExt cx="1285875" cy="1285875"/>
          </a:xfrm>
        </p:grpSpPr>
        <p:sp>
          <p:nvSpPr>
            <p:cNvPr id="47" name="菱形 46"/>
            <p:cNvSpPr/>
            <p:nvPr>
              <p:custDataLst>
                <p:tags r:id="rId10"/>
              </p:custDataLst>
            </p:nvPr>
          </p:nvSpPr>
          <p:spPr>
            <a:xfrm>
              <a:off x="1638720" y="3178120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菱形 47"/>
            <p:cNvSpPr/>
            <p:nvPr>
              <p:custDataLst>
                <p:tags r:id="rId11"/>
              </p:custDataLst>
            </p:nvPr>
          </p:nvSpPr>
          <p:spPr>
            <a:xfrm>
              <a:off x="1835194" y="337013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0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98245"/>
            <a:ext cx="109994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algn="l" fontAlgn="auto">
              <a:lnSpc>
                <a:spcPct val="150000"/>
              </a:lnSpc>
              <a:buClrTx/>
              <a:buSzPct val="25000"/>
              <a:buFontTx/>
              <a:defRPr/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原则一：语法形式一致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一般情况下谓语动词的单复数跟主语的单复数形式要保持一致。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43560" y="1298575"/>
            <a:ext cx="1203325" cy="594360"/>
            <a:chOff x="619" y="2065"/>
            <a:chExt cx="1292" cy="708"/>
          </a:xfrm>
        </p:grpSpPr>
        <p:sp>
          <p:nvSpPr>
            <p:cNvPr id="5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06120" y="1589405"/>
          <a:ext cx="10770870" cy="51447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74215"/>
                <a:gridCol w="1007110"/>
                <a:gridCol w="994410"/>
                <a:gridCol w="994410"/>
                <a:gridCol w="1160780"/>
                <a:gridCol w="1159510"/>
                <a:gridCol w="994410"/>
                <a:gridCol w="993775"/>
                <a:gridCol w="1492250"/>
              </a:tblGrid>
              <a:tr h="122618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人称与数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例词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be</a:t>
                      </a: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的现在式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be</a:t>
                      </a: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的过去式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do</a:t>
                      </a: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的现在式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have</a:t>
                      </a: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的现在式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一般将来时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一般过去时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chemeClr val="bg1"/>
                          </a:solidFill>
                          <a:latin typeface="Times New Roman" panose="02020603050405020304" charset="0"/>
                        </a:rPr>
                        <a:t>一般现在时中实义动词作谓语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55943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第一人称单数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was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do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have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shall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should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动词原形</a:t>
                      </a:r>
                    </a:p>
                  </a:txBody>
                  <a:tcPr marL="68580" marR="68580" marT="0" marB="0" anchor="ctr"/>
                </a:tc>
              </a:tr>
              <a:tr h="55943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第一人称复数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we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am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were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do 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have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shall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should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动词原形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4010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第二人称</a:t>
                      </a:r>
                    </a:p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单数或复数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you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were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do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have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will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would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动词原形</a:t>
                      </a:r>
                    </a:p>
                  </a:txBody>
                  <a:tcPr marL="68580" marR="68580" marT="0" marB="0" anchor="ctr"/>
                </a:tc>
              </a:tr>
              <a:tr h="84010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第三人称单数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he, she, it 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is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was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does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has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will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would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动词原形</a:t>
                      </a: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+</a:t>
                      </a:r>
                    </a:p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s/es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等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19505"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第三人称复数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they </a:t>
                      </a: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及</a:t>
                      </a:r>
                    </a:p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复数</a:t>
                      </a:r>
                    </a:p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名词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are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were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do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have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will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 charset="0"/>
                          <a:cs typeface="Times New Roman" panose="02020603050405020304" charset="0"/>
                        </a:rPr>
                        <a:t>would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Times New Roman" panose="02020603050405020304" charset="0"/>
                        </a:rPr>
                        <a:t>动词原形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06120" y="850900"/>
            <a:ext cx="7495540" cy="73850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Pct val="25000"/>
              <a:buFontTx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原则一：语法形式一致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2135" y="946150"/>
            <a:ext cx="1203325" cy="594360"/>
            <a:chOff x="619" y="2065"/>
            <a:chExt cx="1292" cy="708"/>
          </a:xfrm>
        </p:grpSpPr>
        <p:sp>
          <p:nvSpPr>
            <p:cNvPr id="10" name="Rounded Rectangle 88"/>
            <p:cNvSpPr/>
            <p:nvPr>
              <p:custDataLst>
                <p:tags r:id="rId3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8"/>
            <p:cNvSpPr txBox="1"/>
            <p:nvPr>
              <p:custDataLst>
                <p:tags r:id="rId4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858"/>
            <a:ext cx="88944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主谓一致、倒装句、强调句和省略句的常见考点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53085" y="1067435"/>
            <a:ext cx="8896985" cy="9525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0220" y="1172210"/>
            <a:ext cx="10197465" cy="50787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/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(一）主谓一致</a:t>
            </a:r>
          </a:p>
          <a:p>
            <a:pPr lvl="0" algn="l"/>
            <a:endParaRPr lang="zh-CN" altLang="en-US" sz="2800" b="1" cap="all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algn="l">
              <a:buClrTx/>
              <a:buSzTx/>
              <a:buFontTx/>
            </a:pPr>
            <a:r>
              <a:rPr lang="zh-CN" altLang="en-US" sz="2800" b="1" cap="all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+mn-ea"/>
                <a:sym typeface="+mn-lt"/>
              </a:rPr>
              <a:t>原则一：语法形式一致</a:t>
            </a:r>
            <a:endParaRPr lang="zh-CN" altLang="en-US" sz="2800" b="1" cap="all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+mn-ea"/>
            </a:endParaRPr>
          </a:p>
          <a:p>
            <a:pPr lvl="0" algn="l"/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/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(1) 主语的前面或后面加修饰语的时候，主语和谓语要一致。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也就是说，主语的修饰对主谓一致的关系不影响，比如后面接 as well as、added to、along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with、besides、in addition to、together with、rather than、except、but、including、like、more than、no less than 这类单词或短语时，谓语仍然要跟主语保持单复数形式一致。</a:t>
            </a:r>
          </a:p>
          <a:p>
            <a:pPr lvl="0" algn="l"/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Nobody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except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his best friends knows of it.</a:t>
            </a:r>
          </a:p>
          <a:p>
            <a:pPr lvl="0"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除了他最好的朋友没有人知道这件事。</a:t>
            </a:r>
          </a:p>
          <a:p>
            <a:pPr lvl="0" algn="l"/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Jackson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as well as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his friends was invited to the celebration.</a:t>
            </a:r>
          </a:p>
          <a:p>
            <a:pPr lvl="0"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杰克逊和他的朋友们都被邀请参加了庆祝会。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10210" y="1136650"/>
            <a:ext cx="1203325" cy="594360"/>
            <a:chOff x="619" y="2065"/>
            <a:chExt cx="1292" cy="708"/>
          </a:xfrm>
        </p:grpSpPr>
        <p:sp>
          <p:nvSpPr>
            <p:cNvPr id="6" name="Rounded Rectangle 88"/>
            <p:cNvSpPr/>
            <p:nvPr>
              <p:custDataLst>
                <p:tags r:id="rId2"/>
              </p:custDataLst>
            </p:nvPr>
          </p:nvSpPr>
          <p:spPr>
            <a:xfrm>
              <a:off x="885" y="2065"/>
              <a:ext cx="760" cy="7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619" y="2118"/>
              <a:ext cx="1292" cy="604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no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lt1"/>
                  </a:solidFill>
                  <a:cs typeface="+mn-ea"/>
                  <a:sym typeface="+mn-lt"/>
                </a:rPr>
                <a:t>（一）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48*405"/>
  <p:tag name="TABLE_ENDDRAG_RECT" val="55*107*848*40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2E350366-3294-4659-BD74-A402FB64FFE7}">
  <ds:schemaRefs/>
</ds:datastoreItem>
</file>

<file path=customXml/itemProps2.xml><?xml version="1.0" encoding="utf-8"?>
<ds:datastoreItem xmlns:ds="http://schemas.openxmlformats.org/officeDocument/2006/customXml" ds:itemID="{7360F8BE-1FB2-4AAE-B330-5A14B965838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2107</Words>
  <Application>Microsoft Office PowerPoint</Application>
  <PresentationFormat>自定义</PresentationFormat>
  <Paragraphs>292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181</cp:revision>
  <dcterms:created xsi:type="dcterms:W3CDTF">2023-11-08T11:26:00Z</dcterms:created>
  <dcterms:modified xsi:type="dcterms:W3CDTF">2024-09-20T09:05:42Z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6F57F50967DA47E796DEA2BB36C14CE1_13</vt:lpwstr>
  </property>
  <property fmtid="{D5CDD505-2E9C-101B-9397-08002B2CF9AE}" pid="3" name="KSOProductBuildVer">
    <vt:lpwstr>2052-12.1.0.17857</vt:lpwstr>
  </property>
</Properties>
</file>