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92" r:id="rId17"/>
    <p:sldId id="275" r:id="rId18"/>
    <p:sldId id="277" r:id="rId19"/>
    <p:sldId id="276" r:id="rId20"/>
    <p:sldId id="278" r:id="rId21"/>
    <p:sldId id="293" r:id="rId22"/>
    <p:sldId id="280" r:id="rId23"/>
    <p:sldId id="279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48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04aa74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6E3C31D-072B-4043-80A1-E5514FA7939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生物的生殖和发育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04aa74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09D6C33-0888-44D3-AD26-62086E986FF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b420c8f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8a20a1b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c531e5c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21727d3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b420c8f3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e8a20a1bd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4c531e5c2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921727d3b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生物的生殖和发育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AED406-E5AC-D2C7-AAC7-2AB65725BE8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10162D2-8AAA-4A52-8D98-09F6CADD2E1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3E7A5CB-764F-421F-A191-ACBE158A6EF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b420c8f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8a20a1b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c531e5c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21727d3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b420c8f3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e8a20a1bd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4c531e5c2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921727d3b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4_1#6e945c88f?vaa=1&amp;vcp=1&amp;vis=1&amp;pid=99e64e414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鸟的生殖发育</a:t>
            </a:r>
            <a:endParaRPr lang="en-US" altLang="zh-CN" sz="2800" dirty="0"/>
          </a:p>
        </p:txBody>
      </p:sp>
      <p:sp>
        <p:nvSpPr>
          <p:cNvPr id="3" name="QB_8_BD.35_1#54b33c281?vaa=1&amp;vcp=1&amp;vis=1&amp;pid=6e945c88f&amp;color=0,0,0&amp;vtp=1&amp;vaab=1&amp;bbb=1&amp;hb=1"/>
          <p:cNvSpPr/>
          <p:nvPr/>
        </p:nvSpPr>
        <p:spPr>
          <a:xfrm>
            <a:off x="539496" y="118209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鸟类的生殖和发育过程：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、交配、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、产卵、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54b33c281.blank?vaa=1&amp;vcp=1&amp;vis=1&amp;pid=6e945c88f&amp;color=0,0,0&amp;vpa=21&amp;vtp=1&amp;vaab=1&amp;bbb=1"/>
          <p:cNvSpPr/>
          <p:nvPr/>
        </p:nvSpPr>
        <p:spPr>
          <a:xfrm>
            <a:off x="5350415" y="11516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求偶</a:t>
            </a:r>
            <a:endParaRPr lang="en-US" altLang="zh-CN" sz="2800" dirty="0"/>
          </a:p>
        </p:txBody>
      </p:sp>
      <p:sp>
        <p:nvSpPr>
          <p:cNvPr id="5" name="QB_8_AN.2_1#54b33c281.blank?vaa=1&amp;vcp=1&amp;vis=1&amp;pid=6e945c88f&amp;color=0,0,0&amp;vpa=22&amp;vtp=1&amp;vaab=1&amp;bbb=1"/>
          <p:cNvSpPr/>
          <p:nvPr/>
        </p:nvSpPr>
        <p:spPr>
          <a:xfrm>
            <a:off x="7839614" y="11516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筑巢</a:t>
            </a:r>
            <a:endParaRPr lang="en-US" altLang="zh-CN" sz="2800" dirty="0"/>
          </a:p>
        </p:txBody>
      </p:sp>
      <p:sp>
        <p:nvSpPr>
          <p:cNvPr id="6" name="QB_8_AN.3_1#54b33c281.blank?vaa=1&amp;vcp=1&amp;vis=1&amp;pid=6e945c88f&amp;color=0,0,0&amp;vpa=23&amp;vtp=1&amp;vaab=1&amp;bbb=1"/>
          <p:cNvSpPr/>
          <p:nvPr/>
        </p:nvSpPr>
        <p:spPr>
          <a:xfrm>
            <a:off x="10328814" y="11516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孵卵</a:t>
            </a:r>
            <a:endParaRPr lang="en-US" altLang="zh-CN" sz="2800" dirty="0"/>
          </a:p>
        </p:txBody>
      </p:sp>
      <p:sp>
        <p:nvSpPr>
          <p:cNvPr id="7" name="QB_8_AN.4_1#54b33c281.blank?vaa=1&amp;vcp=1&amp;vis=1&amp;pid=6e945c88f&amp;color=0,0,0&amp;vpa=24&amp;vtp=1&amp;vaab=1&amp;bbb=1"/>
          <p:cNvSpPr/>
          <p:nvPr/>
        </p:nvSpPr>
        <p:spPr>
          <a:xfrm>
            <a:off x="549815" y="177836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育雏</a:t>
            </a:r>
            <a:endParaRPr lang="en-US" altLang="zh-CN" sz="2800" dirty="0"/>
          </a:p>
        </p:txBody>
      </p:sp>
      <p:sp>
        <p:nvSpPr>
          <p:cNvPr id="8" name="QB_8_BD.40_1#2b24069d3?bid=1&amp;vaa=1&amp;vcp=1&amp;vis=1&amp;pid=6e945c88f&amp;color=0,0,0&amp;vtp=1&amp;vaab=1"/>
          <p:cNvSpPr/>
          <p:nvPr/>
        </p:nvSpPr>
        <p:spPr>
          <a:xfrm>
            <a:off x="3668460" y="2459082"/>
            <a:ext cx="7912100" cy="37769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卵壳：保护作用，与外界进行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卵壳膜：保护作用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卵白：保护作用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提供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卵黄：提供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受精卵的卵黄色浓而略大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胚盘：内有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最终发育成雏鸟</a:t>
            </a:r>
            <a:endParaRPr lang="en-US" altLang="zh-CN" sz="2800" dirty="0"/>
          </a:p>
        </p:txBody>
      </p:sp>
      <p:sp>
        <p:nvSpPr>
          <p:cNvPr id="9" name="QB_8_AN.41_1#2b24069d3.blank?vaa=1&amp;vcp=1&amp;vis=1&amp;pid=6e945c88f&amp;color=0,0,0&amp;vpa=25&amp;vtp=1&amp;vaab=1"/>
          <p:cNvSpPr/>
          <p:nvPr/>
        </p:nvSpPr>
        <p:spPr>
          <a:xfrm>
            <a:off x="8479378" y="242860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气体交换</a:t>
            </a:r>
            <a:endParaRPr lang="en-US" altLang="zh-CN" sz="2800" dirty="0"/>
          </a:p>
        </p:txBody>
      </p:sp>
      <p:sp>
        <p:nvSpPr>
          <p:cNvPr id="10" name="QB_8_AN.42_1#2b24069d3.blank?vaa=1&amp;vcp=1&amp;vis=1&amp;pid=6e945c88f&amp;color=0,0,0&amp;vpa=26&amp;vtp=1&amp;vaab=1"/>
          <p:cNvSpPr/>
          <p:nvPr/>
        </p:nvSpPr>
        <p:spPr>
          <a:xfrm>
            <a:off x="7234408" y="3733495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营养物质和水分</a:t>
            </a:r>
            <a:endParaRPr lang="en-US" altLang="zh-CN" sz="2800" dirty="0"/>
          </a:p>
        </p:txBody>
      </p:sp>
      <p:sp>
        <p:nvSpPr>
          <p:cNvPr id="11" name="QB_8_AN.43_1#2b24069d3.blank?vaa=1&amp;vcp=1&amp;vis=1&amp;pid=6e945c88f&amp;color=0,0,0&amp;vpa=27&amp;vtp=1&amp;vaab=1"/>
          <p:cNvSpPr/>
          <p:nvPr/>
        </p:nvSpPr>
        <p:spPr>
          <a:xfrm>
            <a:off x="5456779" y="4364082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主要的营养物质</a:t>
            </a:r>
            <a:endParaRPr lang="en-US" altLang="zh-CN" sz="2800" dirty="0"/>
          </a:p>
        </p:txBody>
      </p:sp>
      <p:sp>
        <p:nvSpPr>
          <p:cNvPr id="12" name="QB_8_AN.44_1#2b24069d3.blank?vaa=1&amp;vcp=1&amp;vis=1&amp;pid=6e945c88f&amp;color=0,0,0&amp;vpa=28&amp;vtp=1&amp;vaab=1"/>
          <p:cNvSpPr/>
          <p:nvPr/>
        </p:nvSpPr>
        <p:spPr>
          <a:xfrm>
            <a:off x="5634579" y="563090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/>
          </a:p>
        </p:txBody>
      </p:sp>
      <p:sp>
        <p:nvSpPr>
          <p:cNvPr id="13" name="QB_8_BD.40_1#2b24069d3?bid=1&amp;vaa=1&amp;vcp=1&amp;vis=1&amp;pid=6e945c88f&amp;color=0,0,0&amp;vtp=1&amp;vaab=1">
            <a:extLst>
              <a:ext uri="{FF2B5EF4-FFF2-40B4-BE49-F238E27FC236}">
                <a16:creationId xmlns:a16="http://schemas.microsoft.com/office/drawing/2014/main" id="{DC247E61-61E0-CD7B-BA84-B695E1721B02}"/>
              </a:ext>
            </a:extLst>
          </p:cNvPr>
          <p:cNvSpPr/>
          <p:nvPr/>
        </p:nvSpPr>
        <p:spPr>
          <a:xfrm>
            <a:off x="539497" y="3766198"/>
            <a:ext cx="28368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）鸟卵的结构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14" name="SystemAddBraceShape">
            <a:extLst>
              <a:ext uri="{FF2B5EF4-FFF2-40B4-BE49-F238E27FC236}">
                <a16:creationId xmlns:a16="http://schemas.microsoft.com/office/drawing/2014/main" id="{C14845CC-7CCB-0481-306F-8942838A7069}"/>
              </a:ext>
            </a:extLst>
          </p:cNvPr>
          <p:cNvSpPr/>
          <p:nvPr/>
        </p:nvSpPr>
        <p:spPr>
          <a:xfrm>
            <a:off x="3350960" y="2713082"/>
            <a:ext cx="190500" cy="338639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72074d45?vcp=1&amp;pid=e8a20a1bd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16" name="QB_7_BD.45_1#333387948?colgroup=4,11,13&amp;vaa=1&amp;vcp=1&amp;vis=1&amp;pid=272074d4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984967"/>
              </p:ext>
            </p:extLst>
          </p:nvPr>
        </p:nvGraphicFramePr>
        <p:xfrm>
          <a:off x="539496" y="1327576"/>
          <a:ext cx="11082528" cy="4738117"/>
        </p:xfrm>
        <a:graphic>
          <a:graphicData uri="http://schemas.openxmlformats.org/drawingml/2006/table">
            <a:tbl>
              <a:tblPr/>
              <a:tblGrid>
                <a:gridCol w="1737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5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2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33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植物的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无性生殖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800"/>
                        </a:lnSpc>
                      </a:pPr>
                      <a:r>
                        <a:rPr lang="en-US" altLang="zh-CN" sz="7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填写相应的方法名称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：A.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水蜜桃和毛桃嫁接应该选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作接穗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嫁接成功的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关键是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扦插所选的枝条一定要有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7_BD.45_2#333387948.table_image?tii=1&amp;vaa=1&amp;vcp=1&amp;vis=1&amp;pid=272074d4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2616" y="2987022"/>
            <a:ext cx="3584448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46_1#333387948.blank?vaa=1&amp;vcp=1&amp;vis=1&amp;pid=272074d45&amp;color=0,0,0&amp;vpa=29&amp;vtp=1&amp;vaab=1&amp;bbb=1"/>
          <p:cNvSpPr/>
          <p:nvPr/>
        </p:nvSpPr>
        <p:spPr>
          <a:xfrm>
            <a:off x="6675143" y="2341576"/>
            <a:ext cx="16811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组织培养</a:t>
            </a:r>
            <a:endParaRPr lang="en-US" altLang="zh-CN" sz="2800" dirty="0"/>
          </a:p>
        </p:txBody>
      </p:sp>
      <p:sp>
        <p:nvSpPr>
          <p:cNvPr id="6" name="QB_7_AN.47_1#333387948.blank?vaa=1&amp;vcp=1&amp;vis=1&amp;pid=272074d45&amp;color=0,0,0&amp;vpa=30&amp;vtp=1&amp;vaab=1&amp;bbb=1"/>
          <p:cNvSpPr/>
          <p:nvPr/>
        </p:nvSpPr>
        <p:spPr>
          <a:xfrm>
            <a:off x="8778580" y="2341576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嫁接</a:t>
            </a:r>
            <a:endParaRPr lang="en-US" altLang="zh-CN" sz="2800" dirty="0"/>
          </a:p>
        </p:txBody>
      </p:sp>
      <p:sp>
        <p:nvSpPr>
          <p:cNvPr id="7" name="QB_7_AN.48_1#333387948.blank?vaa=1&amp;vcp=1&amp;vis=1&amp;pid=272074d45&amp;color=0,0,0&amp;vpa=31&amp;vtp=1&amp;vaab=1&amp;bbb=1"/>
          <p:cNvSpPr/>
          <p:nvPr/>
        </p:nvSpPr>
        <p:spPr>
          <a:xfrm>
            <a:off x="10170816" y="2341576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扦插</a:t>
            </a:r>
            <a:endParaRPr lang="en-US" altLang="zh-CN" sz="2800" dirty="0"/>
          </a:p>
        </p:txBody>
      </p:sp>
      <p:sp>
        <p:nvSpPr>
          <p:cNvPr id="8" name="QB_7_AN.49_1#333387948.blank?vaa=1&amp;vcp=1&amp;vis=1&amp;pid=272074d45&amp;color=0,0,0&amp;vpa=32&amp;vtp=1&amp;vaab=1&amp;bbb=1"/>
          <p:cNvSpPr/>
          <p:nvPr/>
        </p:nvSpPr>
        <p:spPr>
          <a:xfrm>
            <a:off x="7021218" y="2811476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压条</a:t>
            </a:r>
            <a:endParaRPr lang="en-US" altLang="zh-CN" sz="2800" dirty="0"/>
          </a:p>
        </p:txBody>
      </p:sp>
      <p:sp>
        <p:nvSpPr>
          <p:cNvPr id="9" name="QB_7_AN.50_1#333387948.blank?vaa=1&amp;vcp=1&amp;vis=1&amp;pid=272074d45&amp;color=0,0,0&amp;vpa=33&amp;vtp=1&amp;vaab=1&amp;bbb=1"/>
          <p:cNvSpPr/>
          <p:nvPr/>
        </p:nvSpPr>
        <p:spPr>
          <a:xfrm>
            <a:off x="6675143" y="3751276"/>
            <a:ext cx="13255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水蜜桃</a:t>
            </a:r>
            <a:endParaRPr lang="en-US" altLang="zh-CN" sz="2800" dirty="0"/>
          </a:p>
        </p:txBody>
      </p:sp>
      <p:sp>
        <p:nvSpPr>
          <p:cNvPr id="10" name="QB_7_AN.51_1#333387948.blank?vaa=1&amp;vcp=1&amp;vis=1&amp;pid=272074d45&amp;color=0,0,0&amp;vpa=34&amp;vtp=1&amp;vaab=1&amp;bbb=1&amp;hb=1"/>
          <p:cNvSpPr/>
          <p:nvPr/>
        </p:nvSpPr>
        <p:spPr>
          <a:xfrm>
            <a:off x="6664824" y="4221176"/>
            <a:ext cx="4902200" cy="8997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接穗与砧木的形成层紧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密结合</a:t>
            </a:r>
            <a:endParaRPr lang="en-US" altLang="zh-CN" sz="2800" dirty="0"/>
          </a:p>
        </p:txBody>
      </p:sp>
      <p:sp>
        <p:nvSpPr>
          <p:cNvPr id="11" name="QB_7_AN.52_1#333387948.blank?vaa=1&amp;vcp=1&amp;vis=1&amp;pid=272074d45&amp;color=0,0,0&amp;vpa=35&amp;vtp=1&amp;vaab=1"/>
          <p:cNvSpPr/>
          <p:nvPr/>
        </p:nvSpPr>
        <p:spPr>
          <a:xfrm>
            <a:off x="6729991" y="5582183"/>
            <a:ext cx="6143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B_7_BD.53_1#333387948?colgroup=4,11,13&amp;vaa=1&amp;vcp=1&amp;vis=1&amp;pid=272074d4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166488"/>
              </p:ext>
            </p:extLst>
          </p:nvPr>
        </p:nvGraphicFramePr>
        <p:xfrm>
          <a:off x="539496" y="1833848"/>
          <a:ext cx="11082528" cy="3894900"/>
        </p:xfrm>
        <a:graphic>
          <a:graphicData uri="http://schemas.openxmlformats.org/drawingml/2006/table">
            <a:tbl>
              <a:tblPr/>
              <a:tblGrid>
                <a:gridCol w="1737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5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2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534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昆虫的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发育过程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示意图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5200"/>
                        </a:lnSpc>
                      </a:pPr>
                      <a:r>
                        <a:rPr lang="en-US" altLang="zh-CN" sz="8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图乙的发育过程是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用字母和箭头表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属于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图甲是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它们的区别是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灭蝗应该选择在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7_BD.53_2#333387948.table_image?tii=2&amp;vaa=1&amp;vcp=1&amp;vis=1&amp;pid=272074d45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0612" y="3196114"/>
            <a:ext cx="3648456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54_1#333387948.blank?vaa=1&amp;vcp=1&amp;vis=1&amp;pid=272074d45&amp;color=0,0,0&amp;mp=1&amp;vpa=36&amp;vtp=1&amp;vaab=1&amp;bbb=1&amp;hb=1"/>
              <p:cNvSpPr/>
              <p:nvPr/>
            </p:nvSpPr>
            <p:spPr>
              <a:xfrm>
                <a:off x="6664824" y="2323931"/>
                <a:ext cx="4902200" cy="967994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954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b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d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a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54_1#333387948.blank?vaa=1&amp;vcp=1&amp;vis=1&amp;pid=272074d45&amp;color=0,0,0&amp;mp=1&amp;vpa=36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4824" y="2323931"/>
                <a:ext cx="4902200" cy="9679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55_1#333387948.blank?vaa=1&amp;vcp=1&amp;vis=1&amp;pid=272074d45&amp;color=0,0,0&amp;mp=1&amp;vpa=37&amp;vtp=1&amp;vaab=1&amp;bbb=1"/>
          <p:cNvSpPr/>
          <p:nvPr/>
        </p:nvSpPr>
        <p:spPr>
          <a:xfrm>
            <a:off x="8404722" y="3291925"/>
            <a:ext cx="16811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完全变态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7_AN.56_1#333387948.blank?vaa=1&amp;vcp=1&amp;vis=1&amp;pid=272074d45&amp;color=0,0,0&amp;mp=1&amp;vpa=38&amp;vtp=1&amp;vaab=1&amp;bbb=1"/>
          <p:cNvSpPr/>
          <p:nvPr/>
        </p:nvSpPr>
        <p:spPr>
          <a:xfrm>
            <a:off x="7808618" y="3798570"/>
            <a:ext cx="20367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不完全变态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N.57_1#333387948.blank?vaa=1&amp;vcp=1&amp;vis=1&amp;pid=272074d45&amp;color=0,0,0&amp;mp=1&amp;vpa=39&amp;vtp=1&amp;vaab=1&amp;bbb=1"/>
          <p:cNvSpPr/>
          <p:nvPr/>
        </p:nvSpPr>
        <p:spPr>
          <a:xfrm>
            <a:off x="8408371" y="4262260"/>
            <a:ext cx="16811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有无蛹期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AN.58_1#333387948.blank?vaa=1&amp;vcp=1&amp;vis=1&amp;pid=272074d45&amp;color=0,0,0&amp;mp=1&amp;vpa=40&amp;vtp=1&amp;vaab=1&amp;bbb=1"/>
          <p:cNvSpPr/>
          <p:nvPr/>
        </p:nvSpPr>
        <p:spPr>
          <a:xfrm>
            <a:off x="7046772" y="5212677"/>
            <a:ext cx="1108075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C、D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7_AN.59_1#333387948.blank?vaa=1&amp;vcp=1&amp;vis=1&amp;pid=272074d45&amp;color=0,0,0&amp;mp=1&amp;vpa=41&amp;vtp=1&amp;vaab=1&amp;bbb=1"/>
          <p:cNvSpPr/>
          <p:nvPr/>
        </p:nvSpPr>
        <p:spPr>
          <a:xfrm>
            <a:off x="8630942" y="5191225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幼虫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2" name="QB_7_BD.53_1#333387948?colgroup=4,11,13&amp;vaa=1&amp;vcp=1&amp;vis=1&amp;pid=272074d45&amp;color=0,0,0&amp;mp=1&amp;vtp=1&amp;vaab=1&amp;bt=1&amp;bbb=1">
            <a:extLst>
              <a:ext uri="{FF2B5EF4-FFF2-40B4-BE49-F238E27FC236}">
                <a16:creationId xmlns:a16="http://schemas.microsoft.com/office/drawing/2014/main" id="{544F72CF-13E9-5B7E-93B8-CE675FC0CEC0}"/>
              </a:ext>
            </a:extLst>
          </p:cNvPr>
          <p:cNvSpPr txBox="1"/>
          <p:nvPr/>
        </p:nvSpPr>
        <p:spPr>
          <a:xfrm>
            <a:off x="10903879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QB_7_BD.60_1#333387948?colgroup=4,11,13&amp;vaa=1&amp;vcp=1&amp;vis=1&amp;pid=272074d4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683303"/>
              </p:ext>
            </p:extLst>
          </p:nvPr>
        </p:nvGraphicFramePr>
        <p:xfrm>
          <a:off x="539496" y="1079927"/>
          <a:ext cx="11082528" cy="5198492"/>
        </p:xfrm>
        <a:graphic>
          <a:graphicData uri="http://schemas.openxmlformats.org/drawingml/2006/table">
            <a:tbl>
              <a:tblPr/>
              <a:tblGrid>
                <a:gridCol w="1737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5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2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301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鸟卵的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结构示意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000"/>
                        </a:lnSpc>
                      </a:pPr>
                      <a:r>
                        <a:rPr lang="en-US" altLang="zh-CN" sz="9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这是一个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受精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未受精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发育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成雏鸟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胚胎发育所需营养主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鸟卵需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要亲鸟孵化的原因是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7_BD.60_2#333387948.table_image?tii=3&amp;vaa=1&amp;vcp=1&amp;vis=1&amp;pid=272074d45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98064" y="3008391"/>
            <a:ext cx="3273552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AN.61_1#333387948.blank?vaa=1&amp;vcp=1&amp;vis=1&amp;pid=272074d45&amp;color=0,0,0&amp;mp=1&amp;vpa=42&amp;vtp=1&amp;vaab=1&amp;bbb=1"/>
          <p:cNvSpPr/>
          <p:nvPr/>
        </p:nvSpPr>
        <p:spPr>
          <a:xfrm>
            <a:off x="8986541" y="1596881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</a:t>
            </a:r>
            <a:endParaRPr lang="en-US" altLang="zh-CN" sz="2800" dirty="0"/>
          </a:p>
        </p:txBody>
      </p:sp>
      <p:sp>
        <p:nvSpPr>
          <p:cNvPr id="5" name="QB_7_AN.62_1#333387948.blank?vaa=1&amp;vcp=1&amp;vis=1&amp;pid=272074d45&amp;color=0,0,0&amp;mp=1&amp;vpa=43&amp;vtp=1&amp;vaab=1"/>
          <p:cNvSpPr/>
          <p:nvPr/>
        </p:nvSpPr>
        <p:spPr>
          <a:xfrm>
            <a:off x="8630941" y="3006581"/>
            <a:ext cx="6143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6" name="QB_7_AN.63_1#333387948.blank?vaa=1&amp;vcp=1&amp;vis=1&amp;pid=272074d45&amp;color=0,0,0&amp;mp=1&amp;vpa=44&amp;vtp=1&amp;vaab=1&amp;bbb=1"/>
          <p:cNvSpPr/>
          <p:nvPr/>
        </p:nvSpPr>
        <p:spPr>
          <a:xfrm>
            <a:off x="9697741" y="3006581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胚盘</a:t>
            </a:r>
            <a:endParaRPr lang="en-US" altLang="zh-CN" sz="2800" dirty="0"/>
          </a:p>
        </p:txBody>
      </p:sp>
      <p:sp>
        <p:nvSpPr>
          <p:cNvPr id="7" name="QB_7_AN.64_1#333387948.blank?vaa=1&amp;vcp=1&amp;vis=1&amp;pid=272074d45&amp;color=0,0,0&amp;mp=1&amp;vpa=45&amp;vtp=1&amp;vaab=1"/>
          <p:cNvSpPr/>
          <p:nvPr/>
        </p:nvSpPr>
        <p:spPr>
          <a:xfrm>
            <a:off x="7741941" y="3946381"/>
            <a:ext cx="6143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endParaRPr lang="en-US" altLang="zh-CN" sz="2800" dirty="0"/>
          </a:p>
        </p:txBody>
      </p:sp>
      <p:sp>
        <p:nvSpPr>
          <p:cNvPr id="8" name="QB_7_AN.65_1#333387948.blank?vaa=1&amp;vcp=1&amp;vis=1&amp;pid=272074d45&amp;color=0,0,0&amp;mp=1&amp;vpa=46&amp;vtp=1&amp;vaab=1&amp;bbb=1"/>
          <p:cNvSpPr/>
          <p:nvPr/>
        </p:nvSpPr>
        <p:spPr>
          <a:xfrm>
            <a:off x="8808741" y="3946381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卵黄</a:t>
            </a:r>
            <a:endParaRPr lang="en-US" altLang="zh-CN" sz="2800" dirty="0"/>
          </a:p>
        </p:txBody>
      </p:sp>
      <p:sp>
        <p:nvSpPr>
          <p:cNvPr id="9" name="QB_7_AN.66_1#333387948.blank?vaa=1&amp;vcp=1&amp;vis=1&amp;pid=272074d45&amp;color=0,0,0&amp;mp=1&amp;vpa=47&amp;vtp=1&amp;vaab=1&amp;bbb=1"/>
          <p:cNvSpPr/>
          <p:nvPr/>
        </p:nvSpPr>
        <p:spPr>
          <a:xfrm>
            <a:off x="7919741" y="4416281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气室</a:t>
            </a:r>
            <a:endParaRPr lang="en-US" altLang="zh-CN" sz="2800" dirty="0"/>
          </a:p>
        </p:txBody>
      </p:sp>
      <p:sp>
        <p:nvSpPr>
          <p:cNvPr id="10" name="QB_7_AN.67_1#333387948.blank?vaa=1&amp;vcp=1&amp;vis=1&amp;pid=272074d45&amp;color=0,0,0&amp;mp=1&amp;vpa=48&amp;vtp=1&amp;vaab=1&amp;bbb=1&amp;hb=1"/>
          <p:cNvSpPr/>
          <p:nvPr/>
        </p:nvSpPr>
        <p:spPr>
          <a:xfrm>
            <a:off x="6664824" y="4416281"/>
            <a:ext cx="4902200" cy="8997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为胚胎</a:t>
            </a:r>
          </a:p>
          <a:p>
            <a:pPr latinLnBrk="1">
              <a:lnSpc>
                <a:spcPts val="3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发育提供氧气</a:t>
            </a:r>
            <a:endParaRPr lang="en-US" altLang="zh-CN" sz="2800" dirty="0"/>
          </a:p>
        </p:txBody>
      </p:sp>
      <p:sp>
        <p:nvSpPr>
          <p:cNvPr id="11" name="QB_7_AN.68_1#333387948.blank?vaa=1&amp;vcp=1&amp;vis=1&amp;pid=272074d45&amp;color=0,0,0&amp;mp=1&amp;vpa=49&amp;vtp=1&amp;vaab=1&amp;bbb=1&amp;hb=1"/>
          <p:cNvSpPr/>
          <p:nvPr/>
        </p:nvSpPr>
        <p:spPr>
          <a:xfrm>
            <a:off x="6664824" y="5356081"/>
            <a:ext cx="4902200" cy="8997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外界温度</a:t>
            </a:r>
          </a:p>
          <a:p>
            <a:pPr latinLnBrk="1">
              <a:lnSpc>
                <a:spcPts val="3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，会导致胚胎停止发育</a:t>
            </a:r>
            <a:endParaRPr lang="en-US" altLang="zh-CN" sz="2800" dirty="0"/>
          </a:p>
        </p:txBody>
      </p:sp>
      <p:sp>
        <p:nvSpPr>
          <p:cNvPr id="2" name="QB_7_BD.60_1#333387948?colgroup=4,11,13&amp;vaa=1&amp;vcp=1&amp;vis=1&amp;pid=272074d45&amp;color=0,0,0&amp;mp=1&amp;vtp=1&amp;vaab=1&amp;bt=1&amp;bbb=1">
            <a:extLst>
              <a:ext uri="{FF2B5EF4-FFF2-40B4-BE49-F238E27FC236}">
                <a16:creationId xmlns:a16="http://schemas.microsoft.com/office/drawing/2014/main" id="{1DFFED00-9268-3ECE-71BA-BF3D54E16727}"/>
              </a:ext>
            </a:extLst>
          </p:cNvPr>
          <p:cNvSpPr txBox="1"/>
          <p:nvPr/>
        </p:nvSpPr>
        <p:spPr>
          <a:xfrm>
            <a:off x="10903879" y="37152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bf6af23f?vcp=1&amp;pid=e8a20a1bd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69_1#9452dc377?sp=1&amp;vaa=1&amp;vcp=1&amp;vis=1&amp;pid=9bf6af23f&amp;color=0,0,0&amp;vtp=1&amp;vaab=1&amp;bbb=1&amp;hb=1"/>
              <p:cNvSpPr/>
              <p:nvPr/>
            </p:nvSpPr>
            <p:spPr>
              <a:xfrm>
                <a:off x="539496" y="1267240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探究扦插材料的处理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月季花的颜色多样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，形态各异，四季常开，深受人们喜爱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。月季常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采用扦插的方式进行繁殖。以下是某生物兴趣小组的同学在月季扦插的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最佳时期进行实验后获得的实验结果，请根据表格内容分析回答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环境：温度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15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，散射光照，扦插数10枝/组，培养时间三周）。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7_BD.69_1#9452dc377?sp=1&amp;vaa=1&amp;vcp=1&amp;vis=1&amp;pid=9bf6af23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2854" b="-67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0" name="QO_7_BD.69_2#9452dc377?colgroup=5,5,5,7,5&amp;vaa=1&amp;vcp=1&amp;vis=1&amp;pid=9bf6af23f&amp;color=0,0,0&amp;vtp=1&amp;vaab=1&amp;bt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41386708"/>
                  </p:ext>
                </p:extLst>
              </p:nvPr>
            </p:nvGraphicFramePr>
            <p:xfrm>
              <a:off x="539496" y="698976"/>
              <a:ext cx="11055096" cy="2839657"/>
            </p:xfrm>
            <a:graphic>
              <a:graphicData uri="http://schemas.openxmlformats.org/drawingml/2006/table">
                <a:tbl>
                  <a:tblPr/>
                  <a:tblGrid>
                    <a:gridCol w="20756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523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5518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处理分组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土壤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插条切口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插条选择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成活率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(%)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第一组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第二组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水平切口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第三组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没有芽的枝条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第四组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0" name="QO_7_BD.69_2#9452dc377?colgroup=5,5,5,7,5&amp;vaa=1&amp;vcp=1&amp;vis=1&amp;pid=9bf6af23f&amp;color=0,0,0&amp;vtp=1&amp;vaab=1&amp;bt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41386708"/>
                  </p:ext>
                </p:extLst>
              </p:nvPr>
            </p:nvGraphicFramePr>
            <p:xfrm>
              <a:off x="539496" y="698976"/>
              <a:ext cx="11055096" cy="2839657"/>
            </p:xfrm>
            <a:graphic>
              <a:graphicData uri="http://schemas.openxmlformats.org/drawingml/2006/table">
                <a:tbl>
                  <a:tblPr/>
                  <a:tblGrid>
                    <a:gridCol w="20756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523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5518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处理分组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土壤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插条切口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插条选择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32258" t="-6593" r="-587" b="-4439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第一组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第二组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水平切口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第三组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没有芽的枝条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第四组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QB_8_BD.70_1#6adff18c4?vaa=1&amp;vcp=1&amp;vis=1&amp;pid=9452dc377&amp;color=0,0,0&amp;vtp=1&amp;vaab=1&amp;bbb=1&amp;hb=1"/>
          <p:cNvSpPr/>
          <p:nvPr/>
        </p:nvSpPr>
        <p:spPr>
          <a:xfrm>
            <a:off x="539496" y="367179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）依据表格内容可知该实验可以形成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组对照实验，其中第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是对照组。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（2）若探究插条切口不同对扦插存活率的影响，应选取第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组和第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组进行对照。</a:t>
            </a:r>
            <a:endParaRPr lang="en-US" altLang="zh-CN" sz="2800" dirty="0"/>
          </a:p>
        </p:txBody>
      </p:sp>
      <p:sp>
        <p:nvSpPr>
          <p:cNvPr id="4" name="QB_8_AN.1_1#6adff18c4.blank?vaa=1&amp;vcp=1&amp;vis=1&amp;pid=9452dc377&amp;color=0,0,0&amp;vpa=50&amp;vtp=1&amp;vaab=1"/>
          <p:cNvSpPr/>
          <p:nvPr/>
        </p:nvSpPr>
        <p:spPr>
          <a:xfrm>
            <a:off x="6772814" y="3641312"/>
            <a:ext cx="4365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endParaRPr lang="en-US" altLang="zh-CN" sz="2800" dirty="0"/>
          </a:p>
        </p:txBody>
      </p:sp>
      <p:sp>
        <p:nvSpPr>
          <p:cNvPr id="5" name="QB_8_AN.2_1#6adff18c4.blank?vaa=1&amp;vcp=1&amp;vis=1&amp;pid=9452dc377&amp;color=0,0,0&amp;vpa=51&amp;vtp=1&amp;vaab=1"/>
          <p:cNvSpPr/>
          <p:nvPr/>
        </p:nvSpPr>
        <p:spPr>
          <a:xfrm>
            <a:off x="10506614" y="364131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</a:t>
            </a:r>
            <a:endParaRPr lang="en-US" altLang="zh-CN" sz="2800" dirty="0"/>
          </a:p>
        </p:txBody>
      </p:sp>
      <p:sp>
        <p:nvSpPr>
          <p:cNvPr id="7" name="QB_8_AN.74_1#6adff18c4.blank?vaa=1&amp;vcp=1&amp;vis=1&amp;pid=9452dc377&amp;color=0,0,0&amp;vpa=52&amp;vtp=1&amp;vaab=1"/>
          <p:cNvSpPr/>
          <p:nvPr/>
        </p:nvSpPr>
        <p:spPr>
          <a:xfrm>
            <a:off x="9617614" y="493671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</a:t>
            </a:r>
            <a:endParaRPr lang="en-US" altLang="zh-CN" sz="2800" dirty="0"/>
          </a:p>
        </p:txBody>
      </p:sp>
      <p:sp>
        <p:nvSpPr>
          <p:cNvPr id="8" name="QB_8_AN.75_1#6adff18c4.blank?vaa=1&amp;vcp=1&amp;vis=1&amp;pid=9452dc377&amp;color=0,0,0&amp;vpa=53&amp;vtp=1&amp;vaab=1&amp;bbb=1"/>
          <p:cNvSpPr/>
          <p:nvPr/>
        </p:nvSpPr>
        <p:spPr>
          <a:xfrm>
            <a:off x="549815" y="5563457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（位置可互换）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6_1#959a9581c?vaa=1&amp;vcp=1&amp;vis=1&amp;pid=9452dc377&amp;color=0,0,0&amp;vtp=1&amp;vaab=1&amp;bbb=1&amp;hb=1">
            <a:extLst>
              <a:ext uri="{FF2B5EF4-FFF2-40B4-BE49-F238E27FC236}">
                <a16:creationId xmlns:a16="http://schemas.microsoft.com/office/drawing/2014/main" id="{A2CBDDC3-349C-16A8-EF87-8D582A2F2A2A}"/>
              </a:ext>
            </a:extLst>
          </p:cNvPr>
          <p:cNvSpPr/>
          <p:nvPr/>
        </p:nvSpPr>
        <p:spPr>
          <a:xfrm>
            <a:off x="539496" y="34594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（3）若将二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、三组作为一组对照实验的话违背了对照实验中的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77_1#959a9581c.blank?vaa=1&amp;vcp=1&amp;vis=1&amp;pid=9452dc377&amp;color=0,0,0&amp;vpa=54&amp;vtp=1&amp;vaab=1&amp;bbb=1&amp;hb=1">
            <a:extLst>
              <a:ext uri="{FF2B5EF4-FFF2-40B4-BE49-F238E27FC236}">
                <a16:creationId xmlns:a16="http://schemas.microsoft.com/office/drawing/2014/main" id="{692AB876-BD74-6953-378E-55ED33519ADB}"/>
              </a:ext>
            </a:extLst>
          </p:cNvPr>
          <p:cNvSpPr/>
          <p:nvPr/>
        </p:nvSpPr>
        <p:spPr>
          <a:xfrm>
            <a:off x="539496" y="342900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单一变量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QO_7_BD.69_2#9452dc377?colgroup=5,5,5,7,5&amp;vaa=1&amp;vcp=1&amp;vis=1&amp;pid=9bf6af23f&amp;color=0,0,0&amp;vtp=1&amp;vaab=1&amp;bt=1&amp;bbb=1">
                <a:extLst>
                  <a:ext uri="{FF2B5EF4-FFF2-40B4-BE49-F238E27FC236}">
                    <a16:creationId xmlns:a16="http://schemas.microsoft.com/office/drawing/2014/main" id="{AFD1AA63-CEA1-2787-35B5-09682F163FE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73702296"/>
                  </p:ext>
                </p:extLst>
              </p:nvPr>
            </p:nvGraphicFramePr>
            <p:xfrm>
              <a:off x="539496" y="589343"/>
              <a:ext cx="11055096" cy="2839657"/>
            </p:xfrm>
            <a:graphic>
              <a:graphicData uri="http://schemas.openxmlformats.org/drawingml/2006/table">
                <a:tbl>
                  <a:tblPr/>
                  <a:tblGrid>
                    <a:gridCol w="20756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523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5518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处理分组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土壤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插条切口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插条选择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成活率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(%)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第一组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第二组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水平切口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第三组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没有芽的枝条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第四组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QO_7_BD.69_2#9452dc377?colgroup=5,5,5,7,5&amp;vaa=1&amp;vcp=1&amp;vis=1&amp;pid=9bf6af23f&amp;color=0,0,0&amp;vtp=1&amp;vaab=1&amp;bt=1&amp;bbb=1">
                <a:extLst>
                  <a:ext uri="{FF2B5EF4-FFF2-40B4-BE49-F238E27FC236}">
                    <a16:creationId xmlns:a16="http://schemas.microsoft.com/office/drawing/2014/main" id="{AFD1AA63-CEA1-2787-35B5-09682F163FE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73702296"/>
                  </p:ext>
                </p:extLst>
              </p:nvPr>
            </p:nvGraphicFramePr>
            <p:xfrm>
              <a:off x="539496" y="589343"/>
              <a:ext cx="11055096" cy="2839657"/>
            </p:xfrm>
            <a:graphic>
              <a:graphicData uri="http://schemas.openxmlformats.org/drawingml/2006/table">
                <a:tbl>
                  <a:tblPr/>
                  <a:tblGrid>
                    <a:gridCol w="20756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523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5518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处理分组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土壤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插条切口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插条选择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32258" t="-6593" r="-587" b="-4439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第一组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第二组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水平切口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第三组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没有芽的枝条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第四组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76832681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4c531e5c2.fixed?vcp=1&amp;pid=ef22e3771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生物的生殖和发育</a:t>
            </a:r>
            <a:endParaRPr lang="en-US" altLang="zh-CN" sz="4000" dirty="0"/>
          </a:p>
        </p:txBody>
      </p:sp>
      <p:sp>
        <p:nvSpPr>
          <p:cNvPr id="3" name="C_5_BD#4c531e5c2.fixed?vcp=1&amp;pid=ef22e377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9_1#e118a1abe?vaa=1&amp;vcp=1&amp;vis=1&amp;pid=4c531e5c2&amp;color=0,0,0&amp;mp=1&amp;vtp=1&amp;vaab=1&amp;bt=1&amp;bbb=1&amp;hb=1"/>
          <p:cNvSpPr/>
          <p:nvPr/>
        </p:nvSpPr>
        <p:spPr>
          <a:xfrm>
            <a:off x="539496" y="1857343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据《现代实用中药》介绍，蟋蟀入药有利尿消肿的功效。它的发育过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历卵、若虫和成虫三个阶段。以下昆虫发育过程也经历这三个阶段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81_1#e118a1abe.bracket?vaa=1&amp;vcp=1&amp;vis=1&amp;pid=4c531e5c2&amp;color=0,0,0&amp;mp=1&amp;vpa=55&amp;vtp=1&amp;vaab=1"/>
          <p:cNvSpPr/>
          <p:nvPr/>
        </p:nvSpPr>
        <p:spPr>
          <a:xfrm>
            <a:off x="2261327" y="32192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79_2#e118a1abe.choices?vaa=1&amp;vcp=1&amp;vis=1&amp;pid=4c531e5c2&amp;color=0,0,0&amp;vtp=1&amp;vaab=1&amp;bbb=1"/>
          <p:cNvSpPr/>
          <p:nvPr/>
        </p:nvSpPr>
        <p:spPr>
          <a:xfrm>
            <a:off x="539496" y="39128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.蜜蜂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B.家蚕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C.蝗虫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.蝴蝶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e118a1abe?vaa=1&amp;vcp=1&amp;vis=1&amp;pid=4c531e5c2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解题的关键是熟练掌握完全变态发育与不完全变态发育的区别。完全变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态发育经过卵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、幼虫、蛹和成虫四个时期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，昆虫幼虫与成虫在形态结构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和生活习性上明显不同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，差异很大，如蝴蝶、家蚕、蜜蜂等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。不完全变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态发育经过卵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、若虫、成虫三个时期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，昆虫幼体与成体的形态结构和生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活习性非常相似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，如蝗虫、蟋蟀、蝼蛄等。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f599e578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df599e578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df599e578.fixed?vcp=1&amp;pid=1ecd7ee21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第七单元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生物圈中生命的延续和发展</a:t>
            </a:r>
            <a:endParaRPr lang="en-US" altLang="zh-CN" sz="4000" dirty="0"/>
          </a:p>
        </p:txBody>
      </p:sp>
      <p:sp>
        <p:nvSpPr>
          <p:cNvPr id="5" name="C_2#df599e578.fixed?vcp=1&amp;pid=1ecd7ee21&amp;color=0,0,0&amp;vtp=1&amp;vaab=1&amp;bbb=1">
            <a:extLst>
              <a:ext uri="{FF2B5EF4-FFF2-40B4-BE49-F238E27FC236}">
                <a16:creationId xmlns:a16="http://schemas.microsoft.com/office/drawing/2014/main" id="{4C6AC072-6DFB-34E6-53D7-9ADC5C67B49E}"/>
              </a:ext>
            </a:extLst>
          </p:cNvPr>
          <p:cNvSpPr/>
          <p:nvPr/>
        </p:nvSpPr>
        <p:spPr>
          <a:xfrm>
            <a:off x="265176" y="4299204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 生物的生殖和发育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82_1#0041b5e2e?htil=1&amp;vaa=1&amp;vcp=1&amp;vis=1&amp;pid=4c531e5c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1857" y="1881187"/>
            <a:ext cx="4133088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82_2#0041b5e2e?htil=1&amp;vaa=1&amp;vcp=1&amp;vis=1&amp;pid=4c531e5c2&amp;color=0,0,0&amp;vtp=1&amp;vaab=1&amp;bt=1&amp;bbb=1&amp;hb=1&amp;hs=1"/>
          <p:cNvSpPr/>
          <p:nvPr/>
        </p:nvSpPr>
        <p:spPr>
          <a:xfrm>
            <a:off x="539496" y="1862899"/>
            <a:ext cx="6848856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“青蛙开口早，早禾一定好。”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青蛙从幼体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体的发育过程属于变态发育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83_1#0041b5e2e.bracket?vaa=1&amp;vcp=1&amp;vis=1&amp;pid=4c531e5c2&amp;color=0,0,0&amp;vpa=56&amp;vtp=1&amp;vaab=1"/>
          <p:cNvSpPr/>
          <p:nvPr/>
        </p:nvSpPr>
        <p:spPr>
          <a:xfrm>
            <a:off x="3716274" y="32248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82_3#0041b5e2e.choices?htil=1&amp;vaa=1&amp;vcp=1&amp;vis=1&amp;pid=4c531e5c2&amp;color=0,0,0&amp;vtp=1&amp;vaab=1&amp;bbb=1&amp;hs=1"/>
          <p:cNvSpPr/>
          <p:nvPr/>
        </p:nvSpPr>
        <p:spPr>
          <a:xfrm>
            <a:off x="539995" y="4064094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85239" algn="l"/>
                <a:tab pos="3532378" algn="l"/>
                <a:tab pos="5279518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0041b5e2e?vaa=1&amp;vcp=1&amp;vis=1&amp;pid=4c531e5c2&amp;color=0,0,0&amp;vtp=1&amp;vaab=1&amp;bbb=1&amp;hb=1">
            <a:extLst>
              <a:ext uri="{FF2B5EF4-FFF2-40B4-BE49-F238E27FC236}">
                <a16:creationId xmlns:a16="http://schemas.microsoft.com/office/drawing/2014/main" id="{A609BED5-4F4A-6380-B653-2251D64DFBBB}"/>
              </a:ext>
            </a:extLst>
          </p:cNvPr>
          <p:cNvSpPr/>
          <p:nvPr/>
        </p:nvSpPr>
        <p:spPr>
          <a:xfrm>
            <a:off x="539496" y="121764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掌握两栖动物变态发育各时期的特点是解题关键。变态发育指动物在胚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后发育过程中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，形态结构和生活习性上所出现的一系列显著变化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，幼体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与成体差别很大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，而且形态的改变又是集中在短时间内完成的。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①表示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受精卵的形成过程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，此过程为体外受精，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②表示受精卵孵化成蝌蚪的过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，③表示蝌蚪发育为幼蛙的过程，蝌蚪与幼蛙在形态结构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、生活习性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上有明显差异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，体现了变态发育的过程，④表示幼蛙发育的过程。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1819996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85_1#953ee0828?htil=3&amp;vaa=1&amp;vcp=1&amp;vis=1&amp;pid=4c531e5c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532731"/>
            <a:ext cx="5422392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85_2#953ee0828?htil=3&amp;vaa=1&amp;vcp=1&amp;vis=1&amp;pid=4c531e5c2&amp;color=0,0,0&amp;vtp=1&amp;vaab=1&amp;bt=1&amp;bbb=1&amp;hb=1&amp;hs=1"/>
          <p:cNvSpPr/>
          <p:nvPr/>
        </p:nvSpPr>
        <p:spPr>
          <a:xfrm>
            <a:off x="539496" y="1514443"/>
            <a:ext cx="5559552" cy="45094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江苏宿迁·中考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dirty="0">
                <a:solidFill>
                  <a:srgbClr val="000000"/>
                </a:solidFill>
              </a:rPr>
              <a:t>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物的生殖、发育是生命的基本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是生物得以延续和发展的内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因。每种生物都是通过它特有的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生殖方式产生后代的。能发育成图乙中“发育中的幼雏”的是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86_1#953ee0828.bracket?vaa=1&amp;vcp=1&amp;vis=1&amp;pid=4c531e5c2&amp;color=0,0,0&amp;vpa=57&amp;vtp=1&amp;vaab=1"/>
          <p:cNvSpPr/>
          <p:nvPr/>
        </p:nvSpPr>
        <p:spPr>
          <a:xfrm>
            <a:off x="3176786" y="477574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85_3#953ee0828.choices?vaa=1&amp;vcp=1&amp;vis=1&amp;pid=4c531e5c2&amp;color=0,0,0&amp;vtp=1&amp;vaab=1&amp;bbb=1&amp;hs=1"/>
          <p:cNvSpPr/>
          <p:nvPr/>
        </p:nvSpPr>
        <p:spPr>
          <a:xfrm>
            <a:off x="539496" y="577822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D.②胚盘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EX.1_1#953ee0828?htil=2&amp;vaa=1&amp;vcp=1&amp;vis=1&amp;pid=4c531e5c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211040"/>
            <a:ext cx="5422392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EX.1_1#953ee0828?htil=2&amp;vaa=1&amp;vcp=1&amp;vis=1&amp;pid=4c531e5c2&amp;color=0,0,0&amp;mp=1&amp;vtp=1&amp;vaab=1&amp;bt=1&amp;bbb=1&amp;hb=1&amp;hs=1"/>
          <p:cNvSpPr/>
          <p:nvPr/>
        </p:nvSpPr>
        <p:spPr>
          <a:xfrm>
            <a:off x="539496" y="1192752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掌握鸟卵的结构以及各结构的作用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是解题的关键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。图中：①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是气室，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是胚盘，③是卵白，④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是系带。</a:t>
            </a:r>
            <a:endParaRPr lang="en-US" altLang="zh-CN" sz="2800" dirty="0"/>
          </a:p>
        </p:txBody>
      </p:sp>
      <p:sp>
        <p:nvSpPr>
          <p:cNvPr id="4" name="QC_6_EX.1_1#953ee0828?htil=2&amp;vaa=1&amp;vcp=1&amp;vis=1&amp;pid=4c531e5c2&amp;color=0,0,0&amp;mp=1&amp;vtp=1&amp;vaab=1&amp;bt=1&amp;bbb=1&amp;hb=1&amp;hs=1">
            <a:extLst>
              <a:ext uri="{FF2B5EF4-FFF2-40B4-BE49-F238E27FC236}">
                <a16:creationId xmlns:a16="http://schemas.microsoft.com/office/drawing/2014/main" id="{EF2B34EB-DC4A-A104-FCFE-2EE09DE21D7B}"/>
              </a:ext>
            </a:extLst>
          </p:cNvPr>
          <p:cNvSpPr/>
          <p:nvPr/>
        </p:nvSpPr>
        <p:spPr>
          <a:xfrm>
            <a:off x="539496" y="3805396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气室内充满空气，为胚胎发育提供氧气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胚盘中含有遗传物质，是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将来能发育成雏鸟的部位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卵白既能保护卵细胞又能为胚胎发育提供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营养和水分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系带起到固定卵黄的作用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921727d3b.fixed?vcp=1&amp;pid=ef22e3771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生物的生殖和发育</a:t>
            </a:r>
            <a:endParaRPr lang="en-US" altLang="zh-CN" sz="4000" dirty="0"/>
          </a:p>
        </p:txBody>
      </p:sp>
      <p:sp>
        <p:nvSpPr>
          <p:cNvPr id="3" name="C_5_BD#921727d3b.fixed?vcp=1&amp;pid=ef22e377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b3f29600?vcp=1&amp;pid=921727d3b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7_BD.87_1#0324d409d?vaa=1&amp;vcp=1&amp;vis=1&amp;pid=eb3f29600&amp;color=0,0,0&amp;vtp=1&amp;vaab=1&amp;bbb=1&amp;hb=1"/>
          <p:cNvSpPr/>
          <p:nvPr/>
        </p:nvSpPr>
        <p:spPr>
          <a:xfrm>
            <a:off x="539496" y="126724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（广东·中考）某同学在劳动课上将甘薯藤（茎）按一定方向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插入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土壤中，一段时间后甘薯藤长出新的幼苗。这种繁殖方式是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7_AN.88_1#0324d409d.bracket?vaa=1&amp;vcp=1&amp;vis=1&amp;pid=eb3f29600&amp;color=0,0,0&amp;vpa=58&amp;vtp=1&amp;vaab=1"/>
          <p:cNvSpPr/>
          <p:nvPr/>
        </p:nvSpPr>
        <p:spPr>
          <a:xfrm>
            <a:off x="9395737" y="193174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87_2#0324d409d.choices?vaa=1&amp;vcp=1&amp;vis=1&amp;pid=eb3f29600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79419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.扦插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B.嫁接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C.压条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.组织培养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9_1#11e5e8b8c?vaa=1&amp;vcp=1&amp;vis=1&amp;pid=eb3f29600&amp;color=0,0,0&amp;vtp=1&amp;vaab=1&amp;bt=1&amp;bbb=1&amp;hb=1"/>
          <p:cNvSpPr/>
          <p:nvPr/>
        </p:nvSpPr>
        <p:spPr>
          <a:xfrm>
            <a:off x="539496" y="120446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（广西北部湾·中考）创新题·真实生活情境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毛桃的根系发达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实味酸，水蜜桃的根系不发达但果实味甜。果农为了获得根系发达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实味甜的桃树苗，简单易行的方法是以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7_BD.89_2#11e5e8b8c.choices?vaa=1&amp;vcp=1&amp;vis=1&amp;pid=eb3f29600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A.毛桃为接穗、水蜜桃为砧木进行嫁接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.水蜜桃为接穗、毛桃为砧木进行嫁接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.水蜜桃的花粉传给毛桃，用种子繁殖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.毛桃的花粉传给水蜜桃，用种子繁殖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11e5e8b8c?vaa=1&amp;vcp=1&amp;vis=1&amp;pid=eb3f29600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嫁接是指把一个植物体的芽或枝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接在另一个植物体上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使结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合在一起的两部分长成一个完整的植物体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嫁接属于无性生殖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过精子和卵细胞结合成受精卵的过程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后代一般不会出现变异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能保持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嫁接上去的接穗优良性状的稳定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而砧木一般不会对接穗的遗传性产生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果农为了获得根系发达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果实味甜的桃树苗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简单易行的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方法是将水蜜桃作为接穗接到毛桃的砧木上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90_1#11e5e8b8c.bracket?vaa=1&amp;vcp=1&amp;vis=1&amp;pid=eb3f29600&amp;color=0,0,0&amp;vpa=59&amp;vtp=1&amp;vaab=1"/>
          <p:cNvSpPr/>
          <p:nvPr/>
        </p:nvSpPr>
        <p:spPr>
          <a:xfrm>
            <a:off x="991774" y="531269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2_1#5d002ba3f?sp=1&amp;vaa=1&amp;vcp=1&amp;vis=1&amp;pid=eb3f29600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下图是家蚕发育过程示意图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93_1#5d002ba3f.bracket?vaa=1&amp;vcp=1&amp;vis=1&amp;pid=eb3f29600&amp;color=0,0,0&amp;vpa=60&amp;vtp=1&amp;vaab=1"/>
          <p:cNvSpPr/>
          <p:nvPr/>
        </p:nvSpPr>
        <p:spPr>
          <a:xfrm>
            <a:off x="8542083" y="183645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7_BD.92_2#5d002ba3f?htil=4&amp;vaa=1&amp;vcp=1&amp;vis=1&amp;pid=eb3f296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7955" y="2529713"/>
            <a:ext cx="5422392" cy="154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92_3#5d002ba3f.choices?htil=4&amp;vaa=1&amp;vcp=1&amp;vis=1&amp;pid=eb3f29600&amp;color=0,0,0&amp;vtp=1&amp;vaab=1&amp;bbb=1"/>
          <p:cNvSpPr/>
          <p:nvPr/>
        </p:nvSpPr>
        <p:spPr>
          <a:xfrm>
            <a:off x="539496" y="2475801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A.在②阶段吐丝结茧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.②可以直接羽化成①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.未受精的③发育成②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.发育过程为③④②①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ac6284b6?vcp=1&amp;pid=921727d3b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7_BD.94_1#dda49ba54?vaa=1&amp;vcp=1&amp;vis=1&amp;pid=5ac6284b6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小强煮鸡蛋时，发现随着水温的升高，有许多气泡从鸡蛋里冒出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一现象说明(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95_1#dda49ba54.bracket?vaa=1&amp;vcp=1&amp;vis=1&amp;pid=5ac6284b6&amp;color=0,0,0&amp;vpa=61&amp;vtp=1&amp;vaab=1"/>
          <p:cNvSpPr/>
          <p:nvPr/>
        </p:nvSpPr>
        <p:spPr>
          <a:xfrm>
            <a:off x="2594514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94_2#dda49ba54.choices?vaa=1&amp;vcp=1&amp;vis=1&amp;pid=5ac6284b6&amp;color=0,0,0&amp;vtp=1&amp;vaab=1&amp;bbb=1"/>
          <p:cNvSpPr/>
          <p:nvPr/>
        </p:nvSpPr>
        <p:spPr>
          <a:xfrm>
            <a:off x="539496" y="255064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A.蛋内有气体从卵壳上肉眼看不到的气孔渗出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.蛋新鲜，内部在进行旺盛的呼吸作用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.蛋已受精，可能已发育成雏鸡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.蛋已坏死，卵壳和壳膜失去了保护作用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2b420c8f3.fixed?vcp=1&amp;pid=ef22e3771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生物的生殖和发育</a:t>
            </a:r>
            <a:endParaRPr lang="en-US" altLang="zh-CN" sz="4000" dirty="0"/>
          </a:p>
        </p:txBody>
      </p:sp>
      <p:sp>
        <p:nvSpPr>
          <p:cNvPr id="3" name="C_5_BD#2b420c8f3.fixed?vcp=1&amp;pid=ef22e377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6_1#8084880ea?vaa=1&amp;vcp=1&amp;vis=1&amp;pid=5ac6284b6&amp;color=0,0,0&amp;vtp=1&amp;vaab=1&amp;bt=1&amp;bbb=1&amp;hb=1"/>
          <p:cNvSpPr/>
          <p:nvPr/>
        </p:nvSpPr>
        <p:spPr>
          <a:xfrm>
            <a:off x="539496" y="919956"/>
            <a:ext cx="11109960" cy="5783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（山东济南·中考）下列关于动物生殖和发育的叙述，正确的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7_AN.98_1#8084880ea.bracket?vaa=1&amp;vcp=1&amp;vis=1&amp;pid=5ac6284b6&amp;color=0,0,0&amp;vpa=62&amp;vtp=1&amp;vaab=1"/>
          <p:cNvSpPr/>
          <p:nvPr/>
        </p:nvSpPr>
        <p:spPr>
          <a:xfrm>
            <a:off x="10807680" y="92231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96_2#8084880ea.choices?vaa=1&amp;vcp=1&amp;vis=1&amp;pid=5ac6284b6&amp;color=0,0,0&amp;vtp=1&amp;vaab=1&amp;bbb=1"/>
          <p:cNvSpPr/>
          <p:nvPr/>
        </p:nvSpPr>
        <p:spPr>
          <a:xfrm>
            <a:off x="539496" y="153344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A.黄蜂的发育过程与蝗虫的发育过程相比，多了蛹期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B.两栖动物生殖和发育的特点是体内受精、变态发育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C.受精的鸟卵由母体产出后，胚盘才开始发育成胚胎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D.鸟卵的卵壳膜、卵白和卵黄共同构成了一个卵细胞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8084880ea?vaa=1&amp;vcp=1&amp;vis=1&amp;pid=5ac6284b6&amp;color=0,0,0&amp;vtp=1&amp;vaab=1&amp;bbb=1&amp;hb=1"/>
              <p:cNvSpPr/>
              <p:nvPr/>
            </p:nvSpPr>
            <p:spPr>
              <a:xfrm>
                <a:off x="539496" y="4283746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黄蜂的发育过程经过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卵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幼虫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蛹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成虫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四个时期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蝗虫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的发育经过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卵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若虫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成虫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三个时期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8084880ea?vaa=1&amp;vcp=1&amp;vis=1&amp;pid=5ac6284b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283746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7e133055?vcp=1&amp;pid=921727d3b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pic>
        <p:nvPicPr>
          <p:cNvPr id="3" name="QO_7_BD.99_1#d8353c75b?htil=5&amp;vaa=1&amp;vcp=1&amp;vis=1&amp;pid=07e13305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8080" y="1285528"/>
            <a:ext cx="5422392" cy="162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9_2#d8353c75b?htil=5&amp;sp=1&amp;vaa=1&amp;vcp=1&amp;vis=1&amp;pid=07e133055&amp;color=0,0,0&amp;vtp=1&amp;vaab=1&amp;bbb=1&amp;hb=1&amp;hs=1"/>
          <p:cNvSpPr/>
          <p:nvPr/>
        </p:nvSpPr>
        <p:spPr>
          <a:xfrm>
            <a:off x="539496" y="1267240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“巨峰”和“沈阳玫瑰香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”是常见的紫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色果皮的葡萄品种，科研人员用这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两个品种进行杂交，得到了绿色果</a:t>
            </a:r>
            <a:endParaRPr lang="en-US" altLang="zh-CN" sz="2800" dirty="0"/>
          </a:p>
        </p:txBody>
      </p:sp>
      <p:sp>
        <p:nvSpPr>
          <p:cNvPr id="5" name="QB_8_BD.100_1#d6a20a2bd?vaa=1&amp;vcp=1&amp;vis=1&amp;pid=d8353c75b&amp;color=0,0,0&amp;vtp=1&amp;vaab=1&amp;bbb=1&amp;hb=1&amp;hs=1"/>
          <p:cNvSpPr/>
          <p:nvPr/>
        </p:nvSpPr>
        <p:spPr>
          <a:xfrm>
            <a:off x="539496" y="381302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（1）杂交时将“巨峰”这个品种的花粉授在“沈阳玫瑰香”的雌蕊柱头上，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之后完成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过程，会得到杂交的种子。杂交种子种下去几年之后会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结果。这种生殖方式属于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填“有性生殖”或“无性生殖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其优势是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01_1#d6a20a2bd.blank?vaa=1&amp;vcp=1&amp;vis=1&amp;pid=d8353c75b&amp;color=0,0,0&amp;vpa=63&amp;vtp=1&amp;vaab=1&amp;bbb=1"/>
          <p:cNvSpPr/>
          <p:nvPr/>
        </p:nvSpPr>
        <p:spPr>
          <a:xfrm>
            <a:off x="1972214" y="44302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</a:t>
            </a:r>
            <a:endParaRPr lang="en-US" altLang="zh-CN" sz="2800" dirty="0"/>
          </a:p>
        </p:txBody>
      </p:sp>
      <p:sp>
        <p:nvSpPr>
          <p:cNvPr id="7" name="QB_8_AN.102_1#d6a20a2bd.blank?vaa=1&amp;vcp=1&amp;vis=1&amp;pid=d8353c75b&amp;color=0,0,0&amp;vpa=64&amp;vtp=1&amp;vaab=1&amp;bbb=1"/>
          <p:cNvSpPr/>
          <p:nvPr/>
        </p:nvSpPr>
        <p:spPr>
          <a:xfrm>
            <a:off x="4639215" y="507794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有性生殖</a:t>
            </a:r>
            <a:endParaRPr lang="en-US" altLang="zh-CN" sz="2800" dirty="0"/>
          </a:p>
        </p:txBody>
      </p:sp>
      <p:sp>
        <p:nvSpPr>
          <p:cNvPr id="8" name="QB_8_AN.103_1#d6a20a2bd.blank?vaa=1&amp;vcp=1&amp;vis=1&amp;pid=d8353c75b&amp;color=0,0,0&amp;vpa=65&amp;vtp=1&amp;vaab=1&amp;bbb=1"/>
          <p:cNvSpPr/>
          <p:nvPr/>
        </p:nvSpPr>
        <p:spPr>
          <a:xfrm>
            <a:off x="1972214" y="5704694"/>
            <a:ext cx="6659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具有双亲的遗传物质，能产生可遗传变异</a:t>
            </a:r>
            <a:endParaRPr lang="en-US" altLang="zh-CN" sz="2800" dirty="0"/>
          </a:p>
        </p:txBody>
      </p:sp>
      <p:sp>
        <p:nvSpPr>
          <p:cNvPr id="9" name="QO_7_BD.99_2#d8353c75b?htil=5&amp;sp=1&amp;vaa=1&amp;vcp=1&amp;vis=1&amp;pid=07e133055&amp;color=0,0,0&amp;vtp=1&amp;vaab=1&amp;bbb=1&amp;hb=1&amp;hs=1">
            <a:extLst>
              <a:ext uri="{FF2B5EF4-FFF2-40B4-BE49-F238E27FC236}">
                <a16:creationId xmlns:a16="http://schemas.microsoft.com/office/drawing/2014/main" id="{E0739A8A-3AFD-EDF5-7CCE-6160786490D0}"/>
              </a:ext>
            </a:extLst>
          </p:cNvPr>
          <p:cNvSpPr/>
          <p:nvPr/>
        </p:nvSpPr>
        <p:spPr>
          <a:xfrm>
            <a:off x="539995" y="3183554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皮的个体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，后培育为新品种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“醉金香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4_1#d127cfc33?htil=6&amp;vaa=1&amp;vcp=1&amp;vis=1&amp;pid=d8353c75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572688"/>
            <a:ext cx="5422392" cy="162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04_2#d127cfc33?htil=6&amp;vaa=1&amp;vcp=1&amp;vis=1&amp;pid=d8353c75b&amp;color=0,0,0&amp;vtp=1&amp;vaab=1&amp;bt=1&amp;bbb=1&amp;hb=1&amp;hs=1"/>
          <p:cNvSpPr/>
          <p:nvPr/>
        </p:nvSpPr>
        <p:spPr>
          <a:xfrm>
            <a:off x="539496" y="554400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）杂交的后代中仅有一株为绿色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果皮的植株，为了保留并快速繁育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这株绿色果皮的葡萄，可以利用如</a:t>
            </a:r>
            <a:endParaRPr lang="en-US" altLang="zh-CN" sz="2800" dirty="0"/>
          </a:p>
        </p:txBody>
      </p:sp>
      <p:sp>
        <p:nvSpPr>
          <p:cNvPr id="4" name="QB_8_AN.1_1#d127cfc33.blank?vaa=1&amp;vcp=1&amp;vis=1&amp;pid=d8353c75b&amp;color=0,0,0&amp;vpa=66&amp;vtp=1&amp;vaab=1&amp;bbb=1"/>
          <p:cNvSpPr/>
          <p:nvPr/>
        </p:nvSpPr>
        <p:spPr>
          <a:xfrm>
            <a:off x="6595514" y="244765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无性生殖</a:t>
            </a:r>
            <a:endParaRPr lang="en-US" altLang="zh-CN" sz="2800" dirty="0"/>
          </a:p>
        </p:txBody>
      </p:sp>
      <p:sp>
        <p:nvSpPr>
          <p:cNvPr id="5" name="QB_8_BD.106_1#00bcf8d05?vaa=1&amp;vcp=1&amp;vis=1&amp;pid=d8353c75b&amp;color=0,0,0&amp;vtp=1&amp;vaab=1&amp;bbb=1&amp;hs=1"/>
          <p:cNvSpPr/>
          <p:nvPr/>
        </p:nvSpPr>
        <p:spPr>
          <a:xfrm>
            <a:off x="539496" y="375511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（3）采用图甲方式繁殖时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，要确保枝条上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（4）采用图乙方式繁殖时，其中①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色果皮葡萄植株，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该生殖方式成活的关键是①和②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要紧密贴合。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5）采用图丙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方式繁殖时，该过程要在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状态下进行。</a:t>
            </a:r>
            <a:endParaRPr lang="en-US" altLang="zh-CN" sz="2800" dirty="0"/>
          </a:p>
        </p:txBody>
      </p:sp>
      <p:sp>
        <p:nvSpPr>
          <p:cNvPr id="6" name="QB_8_AN.2_1#00bcf8d05.blank?vaa=1&amp;vcp=1&amp;vis=1&amp;pid=d8353c75b&amp;color=0,0,0&amp;vpa=67&amp;vtp=1&amp;vaab=1&amp;bbb=1"/>
          <p:cNvSpPr/>
          <p:nvPr/>
        </p:nvSpPr>
        <p:spPr>
          <a:xfrm>
            <a:off x="7128414" y="372463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有芽</a:t>
            </a:r>
            <a:endParaRPr lang="en-US" altLang="zh-CN" sz="2800" dirty="0"/>
          </a:p>
        </p:txBody>
      </p:sp>
      <p:sp>
        <p:nvSpPr>
          <p:cNvPr id="8" name="QB_8_AN.3_1#00bcf8d05.blank?vaa=1&amp;vcp=1&amp;vis=1&amp;pid=d8353c75b&amp;color=0,0,0&amp;vpa=68&amp;vtp=1&amp;vaab=1&amp;bbb=1"/>
          <p:cNvSpPr/>
          <p:nvPr/>
        </p:nvSpPr>
        <p:spPr>
          <a:xfrm>
            <a:off x="6061615" y="437233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接穗</a:t>
            </a:r>
            <a:endParaRPr lang="en-US" altLang="zh-CN" sz="2800" dirty="0"/>
          </a:p>
        </p:txBody>
      </p:sp>
      <p:sp>
        <p:nvSpPr>
          <p:cNvPr id="9" name="QB_8_AN.4_1#00bcf8d05.blank?vaa=1&amp;vcp=1&amp;vis=1&amp;pid=d8353c75b&amp;color=0,0,0&amp;vpa=69&amp;vtp=1&amp;vaab=1"/>
          <p:cNvSpPr/>
          <p:nvPr/>
        </p:nvSpPr>
        <p:spPr>
          <a:xfrm>
            <a:off x="7839614" y="437233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</a:t>
            </a:r>
            <a:endParaRPr lang="en-US" altLang="zh-CN" sz="2800" dirty="0"/>
          </a:p>
        </p:txBody>
      </p:sp>
      <p:sp>
        <p:nvSpPr>
          <p:cNvPr id="10" name="QB_8_AN.5_1#00bcf8d05.blank?vaa=1&amp;vcp=1&amp;vis=1&amp;pid=d8353c75b&amp;color=0,0,0&amp;vpa=70&amp;vtp=1&amp;vaab=1&amp;bbb=1"/>
          <p:cNvSpPr/>
          <p:nvPr/>
        </p:nvSpPr>
        <p:spPr>
          <a:xfrm>
            <a:off x="5528215" y="502003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砧木</a:t>
            </a:r>
            <a:endParaRPr lang="en-US" altLang="zh-CN" sz="2800" dirty="0"/>
          </a:p>
        </p:txBody>
      </p:sp>
      <p:sp>
        <p:nvSpPr>
          <p:cNvPr id="11" name="QB_8_AN.6_1#00bcf8d05.blank?vaa=1&amp;vcp=1&amp;vis=1&amp;pid=d8353c75b&amp;color=0,0,0&amp;vpa=71&amp;vtp=1&amp;vaab=1&amp;bbb=1"/>
          <p:cNvSpPr/>
          <p:nvPr/>
        </p:nvSpPr>
        <p:spPr>
          <a:xfrm>
            <a:off x="6950614" y="502003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形成层</a:t>
            </a:r>
            <a:endParaRPr lang="en-US" altLang="zh-CN" sz="2800" dirty="0"/>
          </a:p>
        </p:txBody>
      </p:sp>
      <p:sp>
        <p:nvSpPr>
          <p:cNvPr id="13" name="QB_8_AN.114_1#00bcf8d05.blank?vaa=1&amp;vcp=1&amp;vis=1&amp;pid=d8353c75b&amp;color=0,0,0&amp;vpa=72&amp;vtp=1&amp;vaab=1&amp;bbb=1"/>
          <p:cNvSpPr/>
          <p:nvPr/>
        </p:nvSpPr>
        <p:spPr>
          <a:xfrm>
            <a:off x="2753264" y="5646782"/>
            <a:ext cx="2303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植物组织培养</a:t>
            </a:r>
            <a:endParaRPr lang="en-US" altLang="zh-CN" sz="2800" spc="-100" dirty="0"/>
          </a:p>
        </p:txBody>
      </p:sp>
      <p:sp>
        <p:nvSpPr>
          <p:cNvPr id="14" name="QB_8_AN.115_1#00bcf8d05.blank?vaa=1&amp;vcp=1&amp;vis=1&amp;pid=d8353c75b&amp;color=0,0,0&amp;vpa=73&amp;vtp=1&amp;vaab=1&amp;bbb=1"/>
          <p:cNvSpPr/>
          <p:nvPr/>
        </p:nvSpPr>
        <p:spPr>
          <a:xfrm>
            <a:off x="8861964" y="5646782"/>
            <a:ext cx="931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无菌</a:t>
            </a:r>
            <a:endParaRPr lang="en-US" altLang="zh-CN" sz="2800" spc="-100" dirty="0"/>
          </a:p>
        </p:txBody>
      </p:sp>
      <p:sp>
        <p:nvSpPr>
          <p:cNvPr id="15" name="QB_8_BD.104_2#d127cfc33?htil=6&amp;vaa=1&amp;vcp=1&amp;vis=1&amp;pid=d8353c75b&amp;color=0,0,0&amp;vtp=1&amp;vaab=1&amp;bt=1&amp;bbb=1&amp;hb=1&amp;hs=1">
            <a:extLst>
              <a:ext uri="{FF2B5EF4-FFF2-40B4-BE49-F238E27FC236}">
                <a16:creationId xmlns:a16="http://schemas.microsoft.com/office/drawing/2014/main" id="{98F02486-AB64-5AF7-F789-297E15E64F1D}"/>
              </a:ext>
            </a:extLst>
          </p:cNvPr>
          <p:cNvSpPr/>
          <p:nvPr/>
        </p:nvSpPr>
        <p:spPr>
          <a:xfrm>
            <a:off x="539995" y="2478132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图的几种方式，这几种生殖方式均属于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填“有性生殖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”或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无性生殖”）。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63e2d2157?vcp=1&amp;pid=2b420c8f3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681228"/>
            <a:ext cx="11073384" cy="5495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e8a20a1bd.fixed?vcp=1&amp;pid=ef22e3771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生物的生殖和发育</a:t>
            </a:r>
            <a:endParaRPr lang="en-US" altLang="zh-CN" sz="4000" dirty="0"/>
          </a:p>
        </p:txBody>
      </p:sp>
      <p:sp>
        <p:nvSpPr>
          <p:cNvPr id="3" name="C_5_BD#e8a20a1bd.fixed?vcp=1&amp;pid=ef22e377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9e64e414?vcp=1&amp;pid=e8a20a1bd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7_BD.1_1#851c5d3c9?vaa=1&amp;vcp=1&amp;vis=1&amp;pid=99e64e414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植物的无性生殖和有性生殖。</a:t>
            </a:r>
            <a:endParaRPr lang="en-US" altLang="zh-CN" sz="2800" dirty="0"/>
          </a:p>
        </p:txBody>
      </p:sp>
      <p:sp>
        <p:nvSpPr>
          <p:cNvPr id="4" name="QB_8_BD.2_1#5fca66013?vaa=1&amp;vcp=1&amp;vis=1&amp;pid=851c5d3c9&amp;color=0,0,0&amp;vtp=1&amp;vaab=1&amp;bbb=1&amp;h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（1）有性生殖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结合形成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，再由受精卵发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育成新个体的生殖方式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5fca66013.blank?vaa=1&amp;vcp=1&amp;vis=1&amp;pid=851c5d3c9&amp;color=0,0,0&amp;vpa=1&amp;vtp=1&amp;vaab=1&amp;bbb=1"/>
          <p:cNvSpPr/>
          <p:nvPr/>
        </p:nvSpPr>
        <p:spPr>
          <a:xfrm>
            <a:off x="3572415" y="1877549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两性生殖细胞</a:t>
            </a:r>
            <a:endParaRPr lang="en-US" altLang="zh-CN" sz="2800" dirty="0"/>
          </a:p>
        </p:txBody>
      </p:sp>
      <p:sp>
        <p:nvSpPr>
          <p:cNvPr id="6" name="QB_8_AN.2_1#5fca66013.blank?vaa=1&amp;vcp=1&amp;vis=1&amp;pid=851c5d3c9&amp;color=0,0,0&amp;vpa=2&amp;vtp=1&amp;vaab=1&amp;bbb=1"/>
          <p:cNvSpPr/>
          <p:nvPr/>
        </p:nvSpPr>
        <p:spPr>
          <a:xfrm>
            <a:off x="7484014" y="187754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受精卵</a:t>
            </a:r>
            <a:endParaRPr lang="en-US" altLang="zh-CN" sz="2800" dirty="0"/>
          </a:p>
        </p:txBody>
      </p:sp>
      <p:sp>
        <p:nvSpPr>
          <p:cNvPr id="7" name="QO_8_BD.5_1#69b2f7660?vaa=1&amp;vcp=1&amp;vis=1&amp;pid=851c5d3c9&amp;color=0,0,0&amp;vtp=1&amp;vaab=1&amp;bbb=1&amp;hb=1"/>
          <p:cNvSpPr/>
          <p:nvPr/>
        </p:nvSpPr>
        <p:spPr>
          <a:xfrm>
            <a:off x="539496" y="318501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（2）无性生殖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：不经过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细胞的结合，由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直接产生新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个体的生殖方式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，如扦插、压条、嫁接等。优势：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产生后代的速度较快，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有利于短期内繁殖出大量个体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，并且后代的性状均匀一致。</a:t>
            </a:r>
            <a:endParaRPr lang="en-US" altLang="zh-CN" sz="2800" dirty="0"/>
          </a:p>
        </p:txBody>
      </p:sp>
      <p:sp>
        <p:nvSpPr>
          <p:cNvPr id="8" name="QO_8_AN.3_1#69b2f7660.blank?vaa=1&amp;vcp=1&amp;vis=1&amp;pid=851c5d3c9&amp;color=0,0,0&amp;vpa=3&amp;vtp=1&amp;vaab=1&amp;bbb=1"/>
          <p:cNvSpPr/>
          <p:nvPr/>
        </p:nvSpPr>
        <p:spPr>
          <a:xfrm>
            <a:off x="4283615" y="315453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两性生殖</a:t>
            </a:r>
            <a:endParaRPr lang="en-US" altLang="zh-CN" sz="2800" dirty="0"/>
          </a:p>
        </p:txBody>
      </p:sp>
      <p:sp>
        <p:nvSpPr>
          <p:cNvPr id="9" name="QO_8_AN.4_1#69b2f7660.blank?vaa=1&amp;vcp=1&amp;vis=1&amp;pid=851c5d3c9&amp;color=0,0,0&amp;vpa=4&amp;vtp=1&amp;vaab=1&amp;bbb=1"/>
          <p:cNvSpPr/>
          <p:nvPr/>
        </p:nvSpPr>
        <p:spPr>
          <a:xfrm>
            <a:off x="8550814" y="315453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母体</a:t>
            </a:r>
            <a:endParaRPr lang="en-US" altLang="zh-CN" sz="2800" dirty="0"/>
          </a:p>
        </p:txBody>
      </p:sp>
      <p:sp>
        <p:nvSpPr>
          <p:cNvPr id="10" name="QB_9_BD.8_1#d6533fcaf?vaa=1&amp;vcp=1&amp;vis=1&amp;pid=69b2f7660&amp;color=0,0,0&amp;vtp=1&amp;vaab=1&amp;bbb=1&amp;hb=1"/>
          <p:cNvSpPr/>
          <p:nvPr/>
        </p:nvSpPr>
        <p:spPr>
          <a:xfrm>
            <a:off x="539496" y="51154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①扦插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：就是指从植物体上剪取一部分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插入湿润的土壤中，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使其生根发芽长成新植株的方法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9_AN.9_1#d6533fcaf.blank?vaa=1&amp;vcp=1&amp;vis=1&amp;pid=69b2f7660&amp;color=0,0,0&amp;vpa=5&amp;vtp=1&amp;vaab=1&amp;bbb=1"/>
          <p:cNvSpPr/>
          <p:nvPr/>
        </p:nvSpPr>
        <p:spPr>
          <a:xfrm>
            <a:off x="6595014" y="508493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茎、叶或根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1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10_1#e6b706fd4?vaa=1&amp;vcp=1&amp;vis=1&amp;pid=69b2f7660&amp;color=0,0,0&amp;vtp=1&amp;vaab=1&amp;bt=1&amp;bbb=1&amp;hb=1"/>
          <p:cNvSpPr/>
          <p:nvPr/>
        </p:nvSpPr>
        <p:spPr>
          <a:xfrm>
            <a:off x="539496" y="121335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嫁接：就是把一个植物体的芽或枝，接在另一个植物体上，使结合在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一起的两部分长成一个完整的植物体。接上去的芽或枝叫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的植物体叫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嫁接时应当使接穗和砧木的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紧密地结合，以确保接穗成活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9_AN.1_1#e6b706fd4.blank?vaa=1&amp;vcp=1&amp;vis=1&amp;pid=69b2f7660&amp;color=0,0,0&amp;vpa=6&amp;vtp=1&amp;vaab=1&amp;bbb=1"/>
          <p:cNvSpPr/>
          <p:nvPr/>
        </p:nvSpPr>
        <p:spPr>
          <a:xfrm>
            <a:off x="9439814" y="183057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接穗</a:t>
            </a:r>
            <a:endParaRPr lang="en-US" altLang="zh-CN" sz="2800" dirty="0"/>
          </a:p>
        </p:txBody>
      </p:sp>
      <p:sp>
        <p:nvSpPr>
          <p:cNvPr id="4" name="QB_9_AN.2_1#e6b706fd4.blank?vaa=1&amp;vcp=1&amp;vis=1&amp;pid=69b2f7660&amp;color=0,0,0&amp;vpa=7&amp;vtp=1&amp;vaab=1&amp;bbb=1"/>
          <p:cNvSpPr/>
          <p:nvPr/>
        </p:nvSpPr>
        <p:spPr>
          <a:xfrm>
            <a:off x="2327814" y="247827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砧木</a:t>
            </a:r>
            <a:endParaRPr lang="en-US" altLang="zh-CN" sz="2800" dirty="0"/>
          </a:p>
        </p:txBody>
      </p:sp>
      <p:sp>
        <p:nvSpPr>
          <p:cNvPr id="5" name="QB_9_AN.3_1#e6b706fd4.blank?vaa=1&amp;vcp=1&amp;vis=1&amp;pid=69b2f7660&amp;color=0,0,0&amp;vpa=8&amp;vtp=1&amp;vaab=1&amp;bbb=1"/>
          <p:cNvSpPr/>
          <p:nvPr/>
        </p:nvSpPr>
        <p:spPr>
          <a:xfrm>
            <a:off x="5528215" y="3105023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形成层</a:t>
            </a:r>
            <a:endParaRPr lang="en-US" altLang="zh-CN" sz="2800" dirty="0"/>
          </a:p>
        </p:txBody>
      </p:sp>
      <p:sp>
        <p:nvSpPr>
          <p:cNvPr id="6" name="QB_9_BD.14_1#7a81afed5?vaa=1&amp;vcp=1&amp;vis=1&amp;pid=69b2f7660&amp;color=0,0,0&amp;vtp=1&amp;vaab=1&amp;bbb=1&amp;hb=1"/>
          <p:cNvSpPr/>
          <p:nvPr/>
        </p:nvSpPr>
        <p:spPr>
          <a:xfrm>
            <a:off x="539496" y="37847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植物组织培养：是利用</a:t>
            </a:r>
            <a:r>
              <a:rPr lang="en-US" altLang="zh-CN" sz="280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原理，使植物组织在人工控制的条件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下，通过细胞的增殖和分化，快速发育成新植株的新技术手段。组织培养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可用来培育植物新品种，可在短期内大量繁殖植物，还可培养脱毒植株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7" name="QB_9_AN.15_1#7a81afed5.blank?vaa=1&amp;vcp=1&amp;vis=1&amp;pid=69b2f7660&amp;color=0,0,0&amp;vpa=9&amp;vtp=1&amp;vaab=1&amp;bbb=1"/>
          <p:cNvSpPr/>
          <p:nvPr/>
        </p:nvSpPr>
        <p:spPr>
          <a:xfrm>
            <a:off x="4315365" y="3754310"/>
            <a:ext cx="1617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无性生殖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6_1#251475f64?sp=1&amp;vaa=1&amp;vcp=1&amp;vis=1&amp;pid=99e64e414&amp;color=0,0,0&amp;vtp=1&amp;vaab=1&amp;bt=1&amp;bbb=1&amp;hb=1"/>
          <p:cNvSpPr/>
          <p:nvPr/>
        </p:nvSpPr>
        <p:spPr>
          <a:xfrm>
            <a:off x="539496" y="12171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昆虫的生殖发育。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变态发育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：在由受精卵发育成新个体的过程中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，幼体与成体的形态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结构和生活习性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这种发育过程称为变态发育。</a:t>
            </a:r>
            <a:endParaRPr lang="en-US" altLang="zh-CN" sz="2800" dirty="0"/>
          </a:p>
        </p:txBody>
      </p:sp>
      <p:sp>
        <p:nvSpPr>
          <p:cNvPr id="3" name="QO_7_AN.1_1#251475f64.blank?vaa=1&amp;vcp=1&amp;vis=1&amp;pid=99e64e414&amp;color=0,0,0&amp;vpa=10&amp;vtp=1&amp;vaab=1&amp;bbb=1"/>
          <p:cNvSpPr/>
          <p:nvPr/>
        </p:nvSpPr>
        <p:spPr>
          <a:xfrm>
            <a:off x="3039014" y="2461133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差异很大</a:t>
            </a:r>
            <a:endParaRPr lang="en-US" altLang="zh-CN" sz="2800" dirty="0"/>
          </a:p>
        </p:txBody>
      </p:sp>
      <p:sp>
        <p:nvSpPr>
          <p:cNvPr id="4" name="QB_8_BD.18_1#a00a0aadc?vaa=1&amp;vcp=1&amp;vis=1&amp;pid=251475f64&amp;color=0,0,0&amp;vtp=1&amp;vaab=1&amp;bbb=1&amp;hb=1"/>
          <p:cNvSpPr/>
          <p:nvPr/>
        </p:nvSpPr>
        <p:spPr>
          <a:xfrm>
            <a:off x="539496" y="31409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（1）不完全变态：发育经过卵、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三个时期的发育过程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例如：蝗虫、蟋蟀、螳螂等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（2）完全变态：发育经过卵、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四个时期的发育过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程。例如：家蚕、蜜蜂等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</p:txBody>
      </p:sp>
      <p:sp>
        <p:nvSpPr>
          <p:cNvPr id="5" name="QB_8_AN.2_1#a00a0aadc.blank?vaa=1&amp;vcp=1&amp;vis=1&amp;pid=251475f64&amp;color=0,0,0&amp;vpa=11&amp;vtp=1&amp;vaab=1&amp;bbb=1"/>
          <p:cNvSpPr/>
          <p:nvPr/>
        </p:nvSpPr>
        <p:spPr>
          <a:xfrm>
            <a:off x="5706015" y="31104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若虫</a:t>
            </a:r>
            <a:endParaRPr lang="en-US" altLang="zh-CN" sz="2800" dirty="0"/>
          </a:p>
        </p:txBody>
      </p:sp>
      <p:sp>
        <p:nvSpPr>
          <p:cNvPr id="6" name="QB_8_AN.3_1#a00a0aadc.blank?vaa=1&amp;vcp=1&amp;vis=1&amp;pid=251475f64&amp;color=0,0,0&amp;vpa=12&amp;vtp=1&amp;vaab=1&amp;bbb=1"/>
          <p:cNvSpPr/>
          <p:nvPr/>
        </p:nvSpPr>
        <p:spPr>
          <a:xfrm>
            <a:off x="7128414" y="31104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成虫</a:t>
            </a:r>
            <a:endParaRPr lang="en-US" altLang="zh-CN" sz="2800" dirty="0"/>
          </a:p>
        </p:txBody>
      </p:sp>
      <p:sp>
        <p:nvSpPr>
          <p:cNvPr id="8" name="QB_8_AN.22_1#a00a0aadc.blank?vaa=1&amp;vcp=1&amp;vis=1&amp;pid=251475f64&amp;color=0,0,0&amp;vpa=13&amp;vtp=1&amp;vaab=1&amp;bbb=1"/>
          <p:cNvSpPr/>
          <p:nvPr/>
        </p:nvSpPr>
        <p:spPr>
          <a:xfrm>
            <a:off x="5350415" y="44058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幼虫</a:t>
            </a:r>
            <a:endParaRPr lang="en-US" altLang="zh-CN" sz="2800" dirty="0"/>
          </a:p>
        </p:txBody>
      </p:sp>
      <p:sp>
        <p:nvSpPr>
          <p:cNvPr id="9" name="QB_8_AN.23_1#a00a0aadc.blank?vaa=1&amp;vcp=1&amp;vis=1&amp;pid=251475f64&amp;color=0,0,0&amp;vpa=14&amp;vtp=1&amp;vaab=1"/>
          <p:cNvSpPr/>
          <p:nvPr/>
        </p:nvSpPr>
        <p:spPr>
          <a:xfrm>
            <a:off x="6772814" y="440582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蛹</a:t>
            </a:r>
            <a:endParaRPr lang="en-US" altLang="zh-CN" sz="2800" dirty="0"/>
          </a:p>
        </p:txBody>
      </p:sp>
      <p:sp>
        <p:nvSpPr>
          <p:cNvPr id="10" name="QB_8_AN.24_1#a00a0aadc.blank?vaa=1&amp;vcp=1&amp;vis=1&amp;pid=251475f64&amp;color=0,0,0&amp;vpa=15&amp;vtp=1&amp;vaab=1&amp;bbb=1&amp;hb=1"/>
          <p:cNvSpPr/>
          <p:nvPr/>
        </p:nvSpPr>
        <p:spPr>
          <a:xfrm>
            <a:off x="539496" y="440582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</a:t>
            </a:r>
            <a:endParaRPr lang="en-US" altLang="zh-CN" sz="2800" dirty="0"/>
          </a:p>
        </p:txBody>
      </p:sp>
      <p:sp>
        <p:nvSpPr>
          <p:cNvPr id="7" name="QB_8_AN.23_1#a00a0aadc.blank?vaa=1&amp;vcp=1&amp;vis=1&amp;pid=251475f64&amp;color=0,0,0&amp;vpa=14&amp;vtp=1&amp;vaab=1">
            <a:extLst>
              <a:ext uri="{FF2B5EF4-FFF2-40B4-BE49-F238E27FC236}">
                <a16:creationId xmlns:a16="http://schemas.microsoft.com/office/drawing/2014/main" id="{DCE8FC84-2723-D8BE-D2AA-DFBD0BE512C8}"/>
              </a:ext>
            </a:extLst>
          </p:cNvPr>
          <p:cNvSpPr/>
          <p:nvPr/>
        </p:nvSpPr>
        <p:spPr>
          <a:xfrm>
            <a:off x="7928844" y="438668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成虫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8" grpId="0" build="p" animBg="1"/>
      <p:bldP spid="9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5_1#b2bd23e4d?vaa=1&amp;vcp=1&amp;vis=1&amp;pid=99e64e414&amp;color=0,0,0&amp;vtp=1&amp;vaab=1&amp;bt=1&amp;bbb=1"/>
          <p:cNvSpPr/>
          <p:nvPr/>
        </p:nvSpPr>
        <p:spPr>
          <a:xfrm>
            <a:off x="539496" y="1581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两栖动物的生殖发育。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26_1#98842f82a?vaa=1&amp;vcp=1&amp;vis=1&amp;pid=b2bd23e4d&amp;color=0,0,0&amp;vtp=1&amp;vaab=1&amp;bbb=1&amp;hb=1"/>
              <p:cNvSpPr/>
              <p:nvPr/>
            </p:nvSpPr>
            <p:spPr>
              <a:xfrm>
                <a:off x="539496" y="2135981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（1）青蛙发育过程：雄蛙鸣叫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雌雄蛙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体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受精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蝌蚪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青蛙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（2）青蛙发育经历的四个时期：受精卵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蝌蚪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成蛙。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（3）导致两栖动物分布范围较小和种类较少的原因：两栖动物的生殖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和幼体发育必须在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进行，幼体经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发育才能在陆上生活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8_BD.26_1#98842f82a?vaa=1&amp;vcp=1&amp;vis=1&amp;pid=b2bd23e4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35981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8_AN.1_1#98842f82a.blank?vaa=1&amp;vcp=1&amp;vis=1&amp;pid=b2bd23e4d&amp;color=0,0,0&amp;vpa=16&amp;vtp=1&amp;vaab=1&amp;bbb=1"/>
          <p:cNvSpPr/>
          <p:nvPr/>
        </p:nvSpPr>
        <p:spPr>
          <a:xfrm>
            <a:off x="6795809" y="213362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抱对</a:t>
            </a:r>
            <a:endParaRPr lang="en-US" altLang="zh-CN" sz="2800" dirty="0"/>
          </a:p>
        </p:txBody>
      </p:sp>
      <p:sp>
        <p:nvSpPr>
          <p:cNvPr id="5" name="QB_8_AN.2_1#98842f82a.blank?vaa=1&amp;vcp=1&amp;vis=1&amp;pid=b2bd23e4d&amp;color=0,0,0&amp;vpa=17&amp;vtp=1&amp;vaab=1"/>
          <p:cNvSpPr/>
          <p:nvPr/>
        </p:nvSpPr>
        <p:spPr>
          <a:xfrm>
            <a:off x="8484932" y="210550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</a:t>
            </a:r>
            <a:endParaRPr lang="en-US" altLang="zh-CN" sz="2800" dirty="0"/>
          </a:p>
        </p:txBody>
      </p:sp>
      <p:sp>
        <p:nvSpPr>
          <p:cNvPr id="7" name="QB_8_AN.3_1#98842f82a.blank?vaa=1&amp;vcp=1&amp;vis=1&amp;pid=b2bd23e4d&amp;color=0,0,0&amp;vpa=18&amp;vtp=1&amp;vaab=1&amp;bbb=1"/>
          <p:cNvSpPr/>
          <p:nvPr/>
        </p:nvSpPr>
        <p:spPr>
          <a:xfrm>
            <a:off x="8129332" y="340090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幼蛙</a:t>
            </a:r>
            <a:endParaRPr lang="en-US" altLang="zh-CN" sz="2800" dirty="0"/>
          </a:p>
        </p:txBody>
      </p:sp>
      <p:sp>
        <p:nvSpPr>
          <p:cNvPr id="9" name="QB_8_AN.32_1#98842f82a.blank?vaa=1&amp;vcp=1&amp;vis=1&amp;pid=b2bd23e4d&amp;color=0,0,0&amp;vpa=19&amp;vtp=1&amp;vaab=1&amp;bbb=1"/>
          <p:cNvSpPr/>
          <p:nvPr/>
        </p:nvSpPr>
        <p:spPr>
          <a:xfrm>
            <a:off x="3394615" y="467534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水中</a:t>
            </a:r>
            <a:endParaRPr lang="en-US" altLang="zh-CN" sz="2800" dirty="0"/>
          </a:p>
        </p:txBody>
      </p:sp>
      <p:sp>
        <p:nvSpPr>
          <p:cNvPr id="10" name="QB_8_AN.33_1#98842f82a.blank?vaa=1&amp;vcp=1&amp;vis=1&amp;pid=b2bd23e4d&amp;color=0,0,0&amp;vpa=20&amp;vtp=1&amp;vaab=1&amp;bbb=1"/>
          <p:cNvSpPr/>
          <p:nvPr/>
        </p:nvSpPr>
        <p:spPr>
          <a:xfrm>
            <a:off x="6595014" y="467534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  <p:bldP spid="10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1218</Words>
  <Application>Microsoft Office PowerPoint</Application>
  <PresentationFormat>宽屏</PresentationFormat>
  <Paragraphs>343</Paragraphs>
  <Slides>32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14</cp:revision>
  <dcterms:created xsi:type="dcterms:W3CDTF">2024-11-18T02:50:24Z</dcterms:created>
  <dcterms:modified xsi:type="dcterms:W3CDTF">2025-08-27T11:27:20Z</dcterms:modified>
  <cp:category/>
  <cp:contentStatus/>
</cp:coreProperties>
</file>