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372" r:id="rId15"/>
    <p:sldId id="271" r:id="rId16"/>
    <p:sldId id="272" r:id="rId17"/>
    <p:sldId id="274" r:id="rId18"/>
    <p:sldId id="273" r:id="rId19"/>
    <p:sldId id="379" r:id="rId20"/>
    <p:sldId id="275" r:id="rId21"/>
    <p:sldId id="278" r:id="rId22"/>
    <p:sldId id="279" r:id="rId23"/>
    <p:sldId id="280" r:id="rId24"/>
    <p:sldId id="282" r:id="rId25"/>
    <p:sldId id="281" r:id="rId26"/>
    <p:sldId id="285" r:id="rId27"/>
    <p:sldId id="286" r:id="rId28"/>
    <p:sldId id="287" r:id="rId29"/>
    <p:sldId id="288" r:id="rId30"/>
    <p:sldId id="290" r:id="rId31"/>
    <p:sldId id="291" r:id="rId32"/>
    <p:sldId id="381" r:id="rId33"/>
    <p:sldId id="382" r:id="rId34"/>
    <p:sldId id="383" r:id="rId35"/>
    <p:sldId id="384" r:id="rId36"/>
    <p:sldId id="292" r:id="rId37"/>
    <p:sldId id="299" r:id="rId38"/>
    <p:sldId id="300" r:id="rId39"/>
    <p:sldId id="301" r:id="rId40"/>
    <p:sldId id="302" r:id="rId41"/>
    <p:sldId id="303" r:id="rId42"/>
    <p:sldId id="304" r:id="rId43"/>
    <p:sldId id="37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35" r:id="rId53"/>
    <p:sldId id="336" r:id="rId54"/>
    <p:sldId id="337" r:id="rId55"/>
    <p:sldId id="338" r:id="rId56"/>
    <p:sldId id="339" r:id="rId57"/>
    <p:sldId id="340" r:id="rId58"/>
    <p:sldId id="341" r:id="rId59"/>
    <p:sldId id="34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77" r:id="rId68"/>
    <p:sldId id="350" r:id="rId69"/>
    <p:sldId id="351" r:id="rId70"/>
    <p:sldId id="352" r:id="rId71"/>
    <p:sldId id="354" r:id="rId72"/>
    <p:sldId id="355" r:id="rId73"/>
    <p:sldId id="356" r:id="rId74"/>
    <p:sldId id="357" r:id="rId75"/>
    <p:sldId id="358" r:id="rId76"/>
    <p:sldId id="359" r:id="rId77"/>
    <p:sldId id="360" r:id="rId78"/>
    <p:sldId id="361" r:id="rId79"/>
    <p:sldId id="362" r:id="rId80"/>
    <p:sldId id="363" r:id="rId81"/>
    <p:sldId id="364" r:id="rId82"/>
    <p:sldId id="365" r:id="rId83"/>
    <p:sldId id="366" r:id="rId84"/>
    <p:sldId id="368" r:id="rId85"/>
    <p:sldId id="369" r:id="rId8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2ae137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F024B72-6C90-4FFB-958B-186B2C61AC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 电阻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ae137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C0E0056-034E-48FD-80E5-B4751A08C8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c8a9b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b9761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0f27b3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3bd07ee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c8a9bec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5b9761a1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10f27b3f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3bd07eea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 电阻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32ae137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C109F58-D800-4F05-96CF-C660ADA8D2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c8a9b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b9761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0f27b3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3bd07ee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c8a9bec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5b9761a1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10f27b3f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3bd07eea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第21讲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 电阻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2DF240-7E65-0937-903A-E45B1278194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7E4F0FD-79FC-4DF2-85C0-E9F3DAC446C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47615F6-846A-42A5-A8D0-46890CBE8B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c8a9b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b9761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0f27b3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3bd07ee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c8a9bec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5b9761a1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10f27b3f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3bd07eea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4FE5F43-3E09-4958-86CF-34509595817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c8a9bec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5b9761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10f27b3f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c3bd07eea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c8a9bec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25b9761a1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10f27b3f7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c3bd07eea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jpeg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9.png"/><Relationship Id="rId4" Type="http://schemas.openxmlformats.org/officeDocument/2006/relationships/image" Target="../media/image4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5.png"/><Relationship Id="rId5" Type="http://schemas.openxmlformats.org/officeDocument/2006/relationships/image" Target="../media/image44.jpeg"/><Relationship Id="rId4" Type="http://schemas.openxmlformats.org/officeDocument/2006/relationships/image" Target="../media/image10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50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0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jpeg"/><Relationship Id="rId5" Type="http://schemas.openxmlformats.org/officeDocument/2006/relationships/image" Target="../media/image115.png"/><Relationship Id="rId4" Type="http://schemas.openxmlformats.org/officeDocument/2006/relationships/image" Target="../media/image11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0f49e46a4?sp=1&amp;vcp=1&amp;vis=1&amp;pid=909fa9eb9&amp;color=0,0,0&amp;vtp=1&amp;vaab=1&amp;bt=1&amp;bbb=1&amp;hb=1"/>
          <p:cNvSpPr/>
          <p:nvPr/>
        </p:nvSpPr>
        <p:spPr>
          <a:xfrm>
            <a:off x="539496" y="60245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）小明连接了如图21-1所示的电路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5_2#0f49e46a4?iti=1&amp;htil=1&amp;vcp=1&amp;vis=1&amp;pid=909fa9e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4711" y="1931257"/>
            <a:ext cx="301752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_3#0f49e46a4?iti=1&amp;htil=1&amp;vcp=1&amp;vis=1&amp;pid=909fa9eb9&amp;color=0,0,0&amp;vtp=1&amp;vaab=1&amp;bbb=1"/>
          <p:cNvSpPr/>
          <p:nvPr/>
        </p:nvSpPr>
        <p:spPr>
          <a:xfrm>
            <a:off x="9408958" y="51580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5_4#0f49e46a4.choices?htil=1&amp;vcp=1&amp;vis=1&amp;pid=909fa9eb9&amp;color=0,0,0&amp;vtp=1&amp;vaab=1&amp;bbb=1&amp;hb=1"/>
              <p:cNvSpPr/>
              <p:nvPr/>
            </p:nvSpPr>
            <p:spPr>
              <a:xfrm>
                <a:off x="539496" y="1804257"/>
                <a:ext cx="795528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.只将导线①的下端改接到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.只将导线①的下端改接到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.只将导线②的下端改接到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5_4#0f49e46a4.choices?htil=1&amp;vcp=1&amp;vis=1&amp;pid=909fa9eb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4257"/>
                <a:ext cx="7955280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5" b="-15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0f49e46a4?iti=3&amp;htil=3&amp;vcp=1&amp;vis=1&amp;pid=909fa9eb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41212" y="1335500"/>
            <a:ext cx="3465576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0f49e46a4?iti=3&amp;htil=3&amp;vcp=1&amp;vis=1&amp;pid=909fa9eb9&amp;color=0,0,0&amp;vtp=1&amp;vaab=1&amp;bbb=1"/>
          <p:cNvSpPr/>
          <p:nvPr/>
        </p:nvSpPr>
        <p:spPr>
          <a:xfrm>
            <a:off x="9329488" y="497379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图21-1</a:t>
            </a:r>
            <a:endParaRPr lang="en-US" altLang="zh-CN" sz="2800" dirty="0"/>
          </a:p>
        </p:txBody>
      </p:sp>
      <p:sp>
        <p:nvSpPr>
          <p:cNvPr id="4" name="QC_7_EX.1_1#0f49e46a4?htil=3&amp;vcp=1&amp;vis=1&amp;pid=909fa9eb9&amp;color=0,0,0&amp;vtp=1&amp;vaab=1&amp;bt=1&amp;bbb=1&amp;hb=1"/>
          <p:cNvSpPr/>
          <p:nvPr/>
        </p:nvSpPr>
        <p:spPr>
          <a:xfrm>
            <a:off x="539496" y="1317212"/>
            <a:ext cx="75072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电压表正确测量的要点：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①电压表须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与被测用电器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（电路）两端并联；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②电流须从电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压表的正接线柱流进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，从负接线柱流出；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③须选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择合适量程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。这三点须同时满足，缺一不可。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0f49e46a4?iti=2&amp;htil=2&amp;vcp=1&amp;vis=1&amp;pid=909fa9eb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0" y="976852"/>
            <a:ext cx="2944368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0f49e46a4?iti=2&amp;htil=2&amp;vcp=1&amp;vis=1&amp;pid=909fa9eb9&amp;color=0,0,0&amp;vtp=1&amp;vaab=1&amp;bbb=1"/>
          <p:cNvSpPr/>
          <p:nvPr/>
        </p:nvSpPr>
        <p:spPr>
          <a:xfrm>
            <a:off x="9614471" y="41305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0f49e46a4?htil=2&amp;vcp=1&amp;vis=1&amp;pid=909fa9eb9&amp;color=0,0,0&amp;vtp=1&amp;vaab=1&amp;bt=1&amp;bbb=1&amp;hb=1&amp;hs=1"/>
              <p:cNvSpPr/>
              <p:nvPr/>
            </p:nvSpPr>
            <p:spPr>
              <a:xfrm>
                <a:off x="539496" y="949420"/>
                <a:ext cx="803757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，故A正确。只将导线①的下端改接到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，电压表仍与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，故B正确。只将导线①的下端改接到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左端，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，电压表并联到了电源的两端，则测量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的总电压，故C正确。只将导线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②的下端改接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0f49e46a4?htil=2&amp;vcp=1&amp;vis=1&amp;pid=909fa9eb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9420"/>
                <a:ext cx="8037576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-1468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0f49e46a4?htil=2&amp;vcp=1&amp;vis=1&amp;pid=909fa9eb9&amp;color=0,0,0&amp;vtp=1&amp;vaab=1&amp;bt=1&amp;bbb=1&amp;hb=1&amp;hs=1"/>
              <p:cNvSpPr/>
              <p:nvPr/>
            </p:nvSpPr>
            <p:spPr>
              <a:xfrm>
                <a:off x="539995" y="4701508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左端，闭合开关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电压表的正负接线柱接反了，无法测量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0f49e46a4?htil=2&amp;vcp=1&amp;vis=1&amp;pid=909fa9eb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01508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50" r="4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6_1#0f49e46a4.bracket?vcp=1&amp;vis=1&amp;pid=909fa9eb9&amp;color=0,0,0&amp;vpa=3&amp;vtp=1&amp;vaab=1&amp;bbb=1"/>
          <p:cNvSpPr/>
          <p:nvPr/>
        </p:nvSpPr>
        <p:spPr>
          <a:xfrm>
            <a:off x="1059198" y="5745447"/>
            <a:ext cx="9890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】ABC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9e8180c1?vcp=1&amp;pid=909fa9eb9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9_1#e688cf18f?iti=4&amp;htil=4&amp;vcp=1&amp;vis=1&amp;pid=a9e8180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1369" y="1285528"/>
            <a:ext cx="299008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9_2#e688cf18f?iti=4&amp;htil=4&amp;vcp=1&amp;vis=1&amp;pid=a9e8180c1&amp;color=0,0,0&amp;vtp=1&amp;vaab=1&amp;bbb=1"/>
          <p:cNvSpPr/>
          <p:nvPr/>
        </p:nvSpPr>
        <p:spPr>
          <a:xfrm>
            <a:off x="9581900" y="375110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图21-2</a:t>
            </a:r>
            <a:endParaRPr lang="en-US" altLang="zh-CN" sz="2800" dirty="0"/>
          </a:p>
        </p:txBody>
      </p:sp>
      <p:sp>
        <p:nvSpPr>
          <p:cNvPr id="5" name="QC_8_BD.9_3#e688cf18f?htil=4&amp;sp=1&amp;vcp=1&amp;vis=1&amp;pid=a9e8180c1&amp;color=0,0,0&amp;vtp=1&amp;vaab=1&amp;bbb=1&amp;hb=1"/>
          <p:cNvSpPr/>
          <p:nvPr/>
        </p:nvSpPr>
        <p:spPr>
          <a:xfrm>
            <a:off x="539496" y="1267240"/>
            <a:ext cx="7991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（2024·广西桂林·模拟）小林在做电学实验时连接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了如图21-2所示的电路，闭合开关后(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BD.9_4#e688cf18f.choices?htil=4&amp;vcp=1&amp;vis=1&amp;pid=a9e8180c1&amp;color=0,0,0&amp;vtp=1&amp;vaab=1&amp;bbb=1"/>
          <p:cNvSpPr/>
          <p:nvPr/>
        </p:nvSpPr>
        <p:spPr>
          <a:xfrm>
            <a:off x="539496" y="2550649"/>
            <a:ext cx="79918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033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.灯泡发光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.电压表可能烧坏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033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C.电流表可能烧坏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.灯泡可能烧坏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e688cf18f?htil=4&amp;vcp=1&amp;vis=1&amp;pid=a9e8180c1&amp;color=0,0,0&amp;vtp=1&amp;vaab=1&amp;bbb=1&amp;hb=1&amp;htil=1"/>
          <p:cNvSpPr/>
          <p:nvPr/>
        </p:nvSpPr>
        <p:spPr>
          <a:xfrm>
            <a:off x="539497" y="1532124"/>
            <a:ext cx="7974585" cy="31444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由题图可知，电压表与灯泡串联后与电流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表并联。电压表的电阻很大，电压表所在支路相当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于断路，故电压表不会烧坏，灯泡不能发光。电流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表的电阻很小（相当于一根导线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电路中电流过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大，故电流表会被损坏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8_BD.9_1#e688cf18f?iti=86&amp;htil=4&amp;vcp=1&amp;vis=1&amp;pid=a9e8180c1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9933" y="2281876"/>
            <a:ext cx="2990088" cy="23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9_2#e688cf18f?iti=86&amp;htil=4&amp;vcp=1&amp;vis=1&amp;pid=a9e8180c1&amp;color=0,0,0&amp;vtp=1&amp;vaab=1&amp;bbb=1"/>
          <p:cNvSpPr/>
          <p:nvPr/>
        </p:nvSpPr>
        <p:spPr>
          <a:xfrm>
            <a:off x="9510464" y="4758884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图21-2</a:t>
            </a:r>
            <a:endParaRPr lang="en-US" altLang="zh-CN" sz="2800" dirty="0"/>
          </a:p>
        </p:txBody>
      </p:sp>
      <p:sp>
        <p:nvSpPr>
          <p:cNvPr id="5" name="QC_8_AN.11_1#e688cf18f.bracket?vcp=1&amp;vis=1&amp;pid=a9e8180c1&amp;color=0,0,0&amp;vpa=4&amp;vtp=1&amp;vaab=1"/>
          <p:cNvSpPr/>
          <p:nvPr/>
        </p:nvSpPr>
        <p:spPr>
          <a:xfrm>
            <a:off x="1097211" y="467658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0246ffe3?vcp=1&amp;pid=25b9761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串、并联电路中电压的规律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cb370e7d7?vcp=1&amp;pid=80246ffe3&amp;color=0,0,0&amp;vtp=1&amp;vaab=1&amp;bbb=1"/>
              <p:cNvSpPr/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应用串、并联电路电压的规律时，一定要明确电路的连接方式和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电压表所测的用电器。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电压规律：串联电路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；并联电路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cb370e7d7?vcp=1&amp;pid=80246ffe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7_BD.15_2#480dc458c?iti=7&amp;vcp=1&amp;vis=1&amp;pid=80246ff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470" y="3814445"/>
            <a:ext cx="5460365" cy="247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5_3#480dc458c?iti=7&amp;vcp=1&amp;vis=1&amp;pid=80246ffe3&amp;color=0,0,0&amp;vtp=1&amp;vaab=1&amp;bbb=1"/>
          <p:cNvSpPr/>
          <p:nvPr/>
        </p:nvSpPr>
        <p:spPr>
          <a:xfrm>
            <a:off x="2437320" y="471187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图21-3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7_BD.15_1#480dc458c?sp=1&amp;vcp=1&amp;vis=1&amp;pid=80246ffe3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（2024·四川成都·模拟）小东想利用一只电压表、一个电源、两个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开关、若干导线来测两个灯泡两端的电压，他设计的电路如图21-3甲所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示，当闭合开关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当闭合开关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时，电压表的示数如图21-3乙所示，则此时电压表的示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7_BD.15_1#480dc458c?sp=1&amp;vcp=1&amp;vis=1&amp;pid=80246ffe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>
                <a:blip r:embed="rId4"/>
                <a:stretch>
                  <a:fillRect l="-1976" r="-1153" b="-6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EX.1_1#480dc458c?vcp=1&amp;vis=1&amp;pid=80246ffe3&amp;color=0,0,0&amp;vtp=1&amp;vaab=1&amp;bt=1&amp;bbb=1&amp;hb=1"/>
          <p:cNvSpPr/>
          <p:nvPr/>
        </p:nvSpPr>
        <p:spPr>
          <a:xfrm>
            <a:off x="539496" y="6230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分析电压关系的步骤：①明确电路的连接方式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（串联或并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）；②确定各电压表所测的用电器；③选择合适的电压规律。</a:t>
            </a:r>
            <a:endParaRPr lang="en-US" altLang="zh-CN" sz="2800" dirty="0"/>
          </a:p>
        </p:txBody>
      </p:sp>
      <p:pic>
        <p:nvPicPr>
          <p:cNvPr id="3" name="QB_7_EX.1_1#480dc458c?iti=9&amp;vcp=1&amp;vis=1&amp;pid=80246ff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1959959"/>
            <a:ext cx="7863840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EX.1_1#480dc458c?iti=9&amp;vcp=1&amp;vis=1&amp;pid=80246ffe3&amp;color=0,0,0&amp;vtp=1&amp;vaab=1&amp;bbb=1"/>
          <p:cNvSpPr/>
          <p:nvPr/>
        </p:nvSpPr>
        <p:spPr>
          <a:xfrm>
            <a:off x="5545392" y="566226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480dc458c?iti=8&amp;htil=7&amp;vcp=1&amp;vis=1&amp;pid=80246ffe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370" y="1257935"/>
            <a:ext cx="433387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480dc458c?htil=7&amp;vcp=1&amp;vis=1&amp;pid=80246ffe3&amp;color=0,0,0&amp;mp=1&amp;vtp=1&amp;vaab=1&amp;bt=1&amp;bbb=1&amp;hb=1&amp;hs=1"/>
              <p:cNvSpPr/>
              <p:nvPr/>
            </p:nvSpPr>
            <p:spPr>
              <a:xfrm>
                <a:off x="539496" y="1258030"/>
                <a:ext cx="733348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时，两灯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串联，电压表测量电源电压，电压表的示数为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，故电源电压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时，电压表测量灯泡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480dc458c?htil=7&amp;vcp=1&amp;vis=1&amp;pid=80246ffe3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030"/>
                <a:ext cx="733348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2638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480dc458c?htil=7&amp;vcp=1&amp;vis=1&amp;pid=80246ffe3&amp;color=0,0,0&amp;mp=1&amp;vtp=1&amp;vaab=1&amp;bt=1&amp;bbb=1&amp;hb=1&amp;hs=1"/>
              <p:cNvSpPr/>
              <p:nvPr/>
            </p:nvSpPr>
            <p:spPr>
              <a:xfrm>
                <a:off x="539995" y="3752818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此时电压表选择的量程为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，由串联电路的电压关系可知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𝑈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480dc458c?htil=7&amp;vcp=1&amp;vis=1&amp;pid=80246ffe3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752818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2" t="-33" r="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7_BD.15_1#480dc458c?sp=1&amp;vcp=1&amp;vis=1&amp;pid=80246ffe3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（2024·四川成都·模拟）小东想利用一只电压表、一个电源、两个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开关、若干导线来测两个灯泡两端的电压，他设计的电路如图21-3甲所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示，当闭合开关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2.8 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当闭合开关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时，电压表的示数如图21-4乙所示，则此时电压表的示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7_BD.15_1#480dc458c?sp=1&amp;vcp=1&amp;vis=1&amp;pid=80246ffe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1153" b="-6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5_2#480dc458c?iti=7&amp;vcp=1&amp;vis=1&amp;pid=80246ffe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9690" y="3745230"/>
            <a:ext cx="5735320" cy="260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5_3#480dc458c?iti=7&amp;vcp=1&amp;vis=1&amp;pid=80246ffe3&amp;color=0,0,0&amp;vtp=1&amp;vaab=1&amp;bbb=1"/>
          <p:cNvSpPr/>
          <p:nvPr/>
        </p:nvSpPr>
        <p:spPr>
          <a:xfrm>
            <a:off x="2495105" y="469853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图21-3</a:t>
            </a:r>
            <a:endParaRPr lang="en-US" altLang="zh-CN" sz="2800" dirty="0"/>
          </a:p>
        </p:txBody>
      </p:sp>
      <p:sp>
        <p:nvSpPr>
          <p:cNvPr id="5" name="QB_7_AN.16_1#480dc458c.blank?vcp=1&amp;vis=1&amp;pid=80246ffe3&amp;color=0,0,0&amp;vpa=6&amp;vtp=1&amp;vaab=1&amp;bbb=1"/>
          <p:cNvSpPr/>
          <p:nvPr/>
        </p:nvSpPr>
        <p:spPr>
          <a:xfrm>
            <a:off x="1222915" y="309376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endParaRPr lang="en-US" altLang="zh-CN" sz="2800" dirty="0"/>
          </a:p>
        </p:txBody>
      </p:sp>
      <p:sp>
        <p:nvSpPr>
          <p:cNvPr id="6" name="QB_7_AN.17_1#480dc458c.blank?vcp=1&amp;vis=1&amp;pid=80246ffe3&amp;color=0,0,0&amp;vpa=7&amp;vtp=1&amp;vaab=1&amp;bbb=1"/>
          <p:cNvSpPr/>
          <p:nvPr/>
        </p:nvSpPr>
        <p:spPr>
          <a:xfrm>
            <a:off x="5003133" y="3093765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4bdb4b08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74bdb4b08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74bdb4b08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74bdb4b08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第十二章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电流和电路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1db65e51?vcp=1&amp;pid=80246ffe3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0_1#7b3b7fb98?vcp=1&amp;vis=1&amp;pid=01db65e5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（2024·新疆·模拟）玩具车内需要8节新干电池串联作为电源，该电源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的电压为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7b3b7fb98.bracket?vcp=1&amp;vis=1&amp;pid=01db65e51&amp;color=0,0,0&amp;vpa=8&amp;vtp=1&amp;vaab=1"/>
          <p:cNvSpPr/>
          <p:nvPr/>
        </p:nvSpPr>
        <p:spPr>
          <a:xfrm>
            <a:off x="22389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BD.20_2#7b3b7fb98.choices?vcp=1&amp;vis=1&amp;pid=01db65e51&amp;color=0,0,0&amp;vtp=1&amp;vaab=1&amp;bbb=1"/>
              <p:cNvSpPr/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955290" algn="l"/>
                    <a:tab pos="5605780" algn="l"/>
                    <a:tab pos="844677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BD.20_2#7b3b7fb98.choices?vcp=1&amp;vis=1&amp;pid=01db65e5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42839"/>
                <a:ext cx="11109960" cy="555244"/>
              </a:xfrm>
              <a:prstGeom prst="rect">
                <a:avLst/>
              </a:prstGeom>
              <a:blipFill rotWithShape="1">
                <a:blip r:embed="rId3"/>
                <a:stretch>
                  <a:fillRect l="-3" t="-54" r="3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8_BD.22_1#188bf1353?iti=10&amp;htil=8&amp;vcp=1&amp;vis=1&amp;pid=01db65e5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7482" y="3127039"/>
            <a:ext cx="3108960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22_2#188bf1353?iti=10&amp;htil=8&amp;vcp=1&amp;vis=1&amp;pid=01db65e51&amp;color=0,0,0&amp;vtp=1&amp;vaab=1&amp;bbb=1"/>
          <p:cNvSpPr/>
          <p:nvPr/>
        </p:nvSpPr>
        <p:spPr>
          <a:xfrm>
            <a:off x="9527449" y="5658911"/>
            <a:ext cx="1089025" cy="55956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图21-4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QC_8_BD.22_3#188bf1353?htil=8&amp;sp=1&amp;vcp=1&amp;vis=1&amp;pid=01db65e51&amp;color=0,0,0&amp;vtp=1&amp;vaab=1&amp;bbb=1&amp;hb=1"/>
              <p:cNvSpPr/>
              <p:nvPr/>
            </p:nvSpPr>
            <p:spPr>
              <a:xfrm>
                <a:off x="539496" y="3108751"/>
                <a:ext cx="787298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（2024·甘肃武威·模拟）如图21-4所示，电源电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压保持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不变，当开关闭合后，灯泡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8" name="QC_8_BD.22_3#188bf1353?htil=8&amp;sp=1&amp;vcp=1&amp;vis=1&amp;pid=01db65e5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08751"/>
                <a:ext cx="7872984" cy="2496757"/>
              </a:xfrm>
              <a:prstGeom prst="rect">
                <a:avLst/>
              </a:prstGeom>
              <a:blipFill>
                <a:blip r:embed="rId5"/>
                <a:stretch>
                  <a:fillRect l="-2789" r="-2479" b="-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C_8_AN.23_1#188bf1353.bracket?vcp=1&amp;vis=1&amp;pid=01db65e51&amp;color=0,0,0&amp;vpa=9&amp;vtp=1&amp;vaab=1"/>
          <p:cNvSpPr/>
          <p:nvPr/>
        </p:nvSpPr>
        <p:spPr>
          <a:xfrm>
            <a:off x="816515" y="503851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C_8_BD.22_4#188bf1353.choices?htil=8&amp;vcp=1&amp;vis=1&amp;pid=01db65e51&amp;color=0,0,0&amp;vtp=1&amp;vaab=1&amp;bbb=1"/>
              <p:cNvSpPr/>
              <p:nvPr/>
            </p:nvSpPr>
            <p:spPr>
              <a:xfrm>
                <a:off x="539496" y="5663229"/>
                <a:ext cx="7872984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1901190" algn="l"/>
                    <a:tab pos="4044315" algn="l"/>
                    <a:tab pos="618680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C_8_BD.22_4#188bf1353.choices?htil=8&amp;vcp=1&amp;vis=1&amp;pid=01db65e5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63229"/>
                <a:ext cx="7872984" cy="555244"/>
              </a:xfrm>
              <a:prstGeom prst="rect">
                <a:avLst/>
              </a:prstGeom>
              <a:blipFill rotWithShape="1">
                <a:blip r:embed="rId6"/>
                <a:stretch>
                  <a:fillRect l="-5" t="-54" b="-1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ff2ffbc?vcp=1&amp;pid=25b9761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电阻及其影响因素</a:t>
            </a:r>
            <a:endParaRPr lang="en-US" altLang="zh-CN" sz="3200" dirty="0"/>
          </a:p>
        </p:txBody>
      </p:sp>
      <p:sp>
        <p:nvSpPr>
          <p:cNvPr id="3" name="P_7#513c18881?vcp=1&amp;pid=4dff2ffbc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电阻是导体的特性，与其两端的电压以及通过它的电流大小无关。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影响电阻大小的因素：材料、长度、横截面积。材料相同的导体，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长度越长、横截面积越小，电阻越大。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电阻串联相当于导体长度变大，电阻变大；电阻并联相当于导体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横截面积增大，电阻变小；将导体拉长，其横截面积变小且长度变大，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电阻变大。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513c18881?sp=1&amp;vcp=1&amp;pid=4dff2ffbc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二极管（主要材料是半导体）正向导通时电阻较小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，反向截止时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相当于断路）。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导电性能介于导体和绝缘体之间的材料称作半导体，它的导电性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能受温度、压力、光照等因素影响较大。超导材料是在一定温度下电阻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为零的材料，超导体的电阻为0，电能通过它不会发生损耗。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7_BD.28_1#4f5075383?sp=1&amp;vcp=1&amp;vis=1&amp;pid=4dff2ffbc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（2024·广西南宁·模拟）在“设计制作一个调光灯”的实践活动中，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小明设计了如图21-5所示的电路，用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两个金属夹子将一根铅笔芯接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入电路，当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夹子左右移动时，小灯泡的亮度会发生变化。关于这一装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置，下列说法正确的是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C_7_BD.28_1#4f5075383?sp=1&amp;vcp=1&amp;vis=1&amp;pid=4dff2ffb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482" b="-82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28_2#4f5075383?iti=13&amp;htil=11&amp;vcp=1&amp;vis=1&amp;pid=4dff2ffb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5805" y="3179744"/>
            <a:ext cx="2798064" cy="149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28_3#4f5075383?iti=13&amp;htil=11&amp;vcp=1&amp;vis=1&amp;pid=4dff2ffbc&amp;color=0,0,0&amp;vtp=1&amp;vaab=1&amp;bbb=1"/>
          <p:cNvSpPr/>
          <p:nvPr/>
        </p:nvSpPr>
        <p:spPr>
          <a:xfrm>
            <a:off x="9680324" y="47972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图21-5</a:t>
            </a:r>
            <a:endParaRPr lang="en-US" altLang="zh-CN" sz="2800" dirty="0"/>
          </a:p>
        </p:txBody>
      </p:sp>
      <p:sp>
        <p:nvSpPr>
          <p:cNvPr id="6" name="QC_7_BD.28_4#4f5075383.choices?htil=11&amp;vcp=1&amp;vis=1&amp;pid=4dff2ffbc&amp;color=0,0,0&amp;vtp=1&amp;vaab=1&amp;bbb=1&amp;hb=1"/>
          <p:cNvSpPr/>
          <p:nvPr/>
        </p:nvSpPr>
        <p:spPr>
          <a:xfrm>
            <a:off x="539496" y="3125832"/>
            <a:ext cx="81747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A.将铅笔芯换成塑料吸管，灯泡也能亮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.本实验可通过灯泡的亮暗反映接入电路的电阻大小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.实验过程中电阻变化的主要原因是改变了横截面积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.增加一节干电池，灯泡会更亮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，说明铅笔芯电阻随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电压的增大而减小了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4f5075383?vcp=1&amp;vis=1&amp;pid=4dff2ffbc&amp;color=0,0,0&amp;vtp=1&amp;vaab=1&amp;bt=1&amp;bbb=1&amp;hb=1"/>
          <p:cNvSpPr/>
          <p:nvPr/>
        </p:nvSpPr>
        <p:spPr>
          <a:xfrm>
            <a:off x="539496" y="139112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导体电阻的大小与材料、长度、横截面积有关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，比较导体电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阻的大小时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，要注意用控制变量法。</a:t>
            </a:r>
            <a:endParaRPr lang="en-US" altLang="zh-CN" sz="2800" dirty="0"/>
          </a:p>
        </p:txBody>
      </p:sp>
      <p:pic>
        <p:nvPicPr>
          <p:cNvPr id="3" name="QC_7_EX.1_1#4f5075383?iti=15&amp;vcp=1&amp;vis=1&amp;pid=4dff2ffb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3088" y="2728055"/>
            <a:ext cx="3922776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4f5075383?iti=15&amp;vcp=1&amp;vis=1&amp;pid=4dff2ffbc&amp;color=0,0,0&amp;vtp=1&amp;vaab=1&amp;bbb=1"/>
          <p:cNvSpPr/>
          <p:nvPr/>
        </p:nvSpPr>
        <p:spPr>
          <a:xfrm>
            <a:off x="5549964" y="489416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4f5075383?iti=14&amp;htil=12&amp;vcp=1&amp;vis=1&amp;pid=4dff2ffb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1468" y="917956"/>
            <a:ext cx="2642616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4f5075383?iti=14&amp;htil=12&amp;vcp=1&amp;vis=1&amp;pid=4dff2ffbc&amp;color=0,0,0&amp;vtp=1&amp;vaab=1&amp;bbb=1"/>
          <p:cNvSpPr/>
          <p:nvPr/>
        </p:nvSpPr>
        <p:spPr>
          <a:xfrm>
            <a:off x="9688263" y="245313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图21-5</a:t>
            </a:r>
            <a:endParaRPr lang="en-US" altLang="zh-CN" sz="2800" dirty="0"/>
          </a:p>
        </p:txBody>
      </p:sp>
      <p:sp>
        <p:nvSpPr>
          <p:cNvPr id="4" name="QC_7_AS.1_1#4f5075383?htil=12&amp;vcp=1&amp;vis=1&amp;pid=4dff2ffbc&amp;color=0,0,0&amp;vtp=1&amp;vaab=1&amp;bt=1&amp;bbb=1&amp;hb=1&amp;hs=1"/>
          <p:cNvSpPr/>
          <p:nvPr/>
        </p:nvSpPr>
        <p:spPr>
          <a:xfrm>
            <a:off x="539496" y="634238"/>
            <a:ext cx="83393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塑料吸管是绝缘体，不容易导电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，因此把铅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笔芯换成塑料吸管后灯泡不会亮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。电源电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，当接入电路的电阻变大时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，电路中的电流就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会变小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，灯泡会变暗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，因此可以通过灯泡的亮暗反映</a:t>
            </a:r>
            <a:endParaRPr lang="en-US" altLang="zh-CN" sz="2800" dirty="0"/>
          </a:p>
        </p:txBody>
      </p:sp>
      <p:sp>
        <p:nvSpPr>
          <p:cNvPr id="5" name="QC_7_AS.1_1#4f5075383?htil=12&amp;vcp=1&amp;vis=1&amp;pid=4dff2ffbc&amp;color=0,0,0&amp;vtp=1&amp;vaab=1&amp;bt=1&amp;bbb=1&amp;hb=1&amp;hs=1"/>
          <p:cNvSpPr/>
          <p:nvPr/>
        </p:nvSpPr>
        <p:spPr>
          <a:xfrm>
            <a:off x="539496" y="317773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接入电路的电阻大小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，故B正确。当B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夹子左右移动时，铅笔芯接入电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路的长度发生变化，则电阻变化的主要因素是改变了长度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，故C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电阻是导体自身的一种性质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，与导体的材料、长度、横截面积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、温度有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关，而与电压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、电流无关，故D错误。</a:t>
            </a:r>
            <a:endParaRPr lang="en-US" altLang="zh-CN" sz="2800" dirty="0"/>
          </a:p>
        </p:txBody>
      </p:sp>
      <p:sp>
        <p:nvSpPr>
          <p:cNvPr id="6" name="QC_7_AN.29_1#4f5075383.bracket?vcp=1&amp;vis=1&amp;pid=4dff2ffbc&amp;color=0,0,0&amp;vpa=12&amp;vtp=1&amp;vaab=1"/>
          <p:cNvSpPr/>
          <p:nvPr/>
        </p:nvSpPr>
        <p:spPr>
          <a:xfrm>
            <a:off x="1167588" y="572062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38_1#88a70ef11?vcp=1&amp;vis=1&amp;pid=e315964f0&amp;color=0,0,0&amp;vtp=1&amp;vaab=1&amp;bt=1&amp;bbb=1"/>
          <p:cNvSpPr/>
          <p:nvPr/>
        </p:nvSpPr>
        <p:spPr>
          <a:xfrm>
            <a:off x="539496" y="24963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（2024·广西·中考）关于超导材料，下列说法正确的是(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9_1#88a70ef11.bracket?vcp=1&amp;vis=1&amp;pid=e315964f0&amp;color=0,0,0&amp;vpa=16&amp;vtp=1&amp;vaab=1"/>
          <p:cNvSpPr/>
          <p:nvPr/>
        </p:nvSpPr>
        <p:spPr>
          <a:xfrm>
            <a:off x="9500139" y="248297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8_BD.38_2#88a70ef11.choices?vcp=1&amp;vis=1&amp;pid=e315964f0&amp;color=0,0,0&amp;vtp=1&amp;vaab=1&amp;bbb=1"/>
          <p:cNvSpPr/>
          <p:nvPr/>
        </p:nvSpPr>
        <p:spPr>
          <a:xfrm>
            <a:off x="539496" y="31285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.是绝缘体材料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.是半导体材料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C.常温常压下电阻为零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.用来输电可减少电能损耗</a:t>
            </a:r>
            <a:endParaRPr lang="en-US" altLang="zh-CN" sz="2800" dirty="0"/>
          </a:p>
        </p:txBody>
      </p:sp>
      <p:sp>
        <p:nvSpPr>
          <p:cNvPr id="5" name="C_7_BD#e315964f0?vcp=1&amp;pid=4dff2ffbc&amp;color=0,0,0&amp;vtp=1&amp;vaab=1&amp;bt=1&amp;bbb=1">
            <a:extLst>
              <a:ext uri="{FF2B5EF4-FFF2-40B4-BE49-F238E27FC236}">
                <a16:creationId xmlns:a16="http://schemas.microsoft.com/office/drawing/2014/main" id="{3EB1350C-ACB5-40A0-AB79-EDEBB4EFCDC9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33d964e8?vcp=1&amp;pid=25b9761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变阻器</a:t>
            </a:r>
            <a:endParaRPr lang="en-US" altLang="zh-CN" sz="3200" dirty="0"/>
          </a:p>
        </p:txBody>
      </p:sp>
      <p:sp>
        <p:nvSpPr>
          <p:cNvPr id="3" name="P_7#4b2f0e4ae?vcp=1&amp;pid=033d964e8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滑动变阻器连线遵循“一上一下”原则。选择下接线柱的依据：若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要求移动滑片时灯变亮（或电流表示数变大），则连入电路的阻值减小，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应选择使电阻丝长度变短的一侧的下接线柱。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滑动变阻器与所控制的用电器串联；闭合开关前，应把变阻器的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滑片调到阻值最大处。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0_1#fdd086c7a?iti=18&amp;htil=14&amp;vcp=1&amp;vis=1&amp;pid=033d964e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8106" y="1280890"/>
            <a:ext cx="2587752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0_2#fdd086c7a?iti=18&amp;htil=14&amp;vcp=1&amp;vis=1&amp;pid=033d964e8&amp;color=0,0,0&amp;vtp=1&amp;vaab=1&amp;bbb=1"/>
          <p:cNvSpPr/>
          <p:nvPr/>
        </p:nvSpPr>
        <p:spPr>
          <a:xfrm>
            <a:off x="9598570" y="3017234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图21-6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7_BD.40_3#fdd086c7a?htil=14&amp;sp=1&amp;vcp=1&amp;vis=1&amp;pid=033d964e8&amp;color=0,0,0&amp;vtp=1&amp;vaab=1&amp;bt=1&amp;bbb=1&amp;hb=1&amp;hs=1"/>
              <p:cNvSpPr/>
              <p:nvPr/>
            </p:nvSpPr>
            <p:spPr>
              <a:xfrm>
                <a:off x="539496" y="1262602"/>
                <a:ext cx="838504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（2024·四川自贡·中考）图21-6是滑动变阻器的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结构示意图，当滑片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向右移动时，要使连入电路中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的电阻变大，应选择的接线柱为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7_BD.40_3#fdd086c7a?htil=14&amp;sp=1&amp;vcp=1&amp;vis=1&amp;pid=033d964e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2602"/>
                <a:ext cx="8385048" cy="1849057"/>
              </a:xfrm>
              <a:prstGeom prst="rect">
                <a:avLst/>
              </a:prstGeom>
              <a:blipFill>
                <a:blip r:embed="rId4"/>
                <a:stretch>
                  <a:fillRect l="-2618" b="-11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40_4#fdd086c7a.choices?htil=14&amp;vcp=1&amp;vis=1&amp;pid=033d964e8&amp;color=0,0,0&amp;vtp=1&amp;vaab=1&amp;bbb=1"/>
              <p:cNvSpPr/>
              <p:nvPr/>
            </p:nvSpPr>
            <p:spPr>
              <a:xfrm>
                <a:off x="539496" y="3178524"/>
                <a:ext cx="8385048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159635" algn="l"/>
                    <a:tab pos="4281170" algn="l"/>
                    <a:tab pos="642810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40_4#fdd086c7a.choices?htil=14&amp;vcp=1&amp;vis=1&amp;pid=033d964e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8524"/>
                <a:ext cx="8385048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5" t="-63" r="3" b="-14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C_7_EX.1_1#fdd086c7a?vcp=1&amp;vis=1&amp;pid=033d964e8&amp;color=0,0,0&amp;vtp=1&amp;vaab=1&amp;bt=1&amp;bbb=1&amp;hb=1"/>
          <p:cNvSpPr/>
          <p:nvPr/>
        </p:nvSpPr>
        <p:spPr>
          <a:xfrm>
            <a:off x="539496" y="38049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哪一部分电阻丝被接入电路中是由下面的接线柱决定的。若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接左下接线柱，则滑片向右移动时电阻变大；若接右下接线柱，则滑片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向左移动时电阻变大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C_7_EX.1_1#fdd086c7a?iti=19&amp;vcp=1&amp;vis=1&amp;pid=033d964e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312" y="3266154"/>
            <a:ext cx="2633472" cy="160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fdd086c7a?iti=19&amp;vcp=1&amp;vis=1&amp;pid=033d964e8&amp;color=0,0,0&amp;vtp=1&amp;vaab=1&amp;bbb=1"/>
          <p:cNvSpPr/>
          <p:nvPr/>
        </p:nvSpPr>
        <p:spPr>
          <a:xfrm>
            <a:off x="5465635" y="500249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图21-6</a:t>
            </a:r>
            <a:endParaRPr lang="en-US" altLang="zh-CN" sz="2800" dirty="0"/>
          </a:p>
        </p:txBody>
      </p:sp>
      <p:sp>
        <p:nvSpPr>
          <p:cNvPr id="5" name="QC_7_AN.42_1#fdd086c7a.bracket?vcp=1&amp;vis=1&amp;pid=033d964e8&amp;color=0,0,0&amp;vpa=17&amp;vtp=1&amp;vaab=1"/>
          <p:cNvSpPr/>
          <p:nvPr/>
        </p:nvSpPr>
        <p:spPr>
          <a:xfrm>
            <a:off x="1059953" y="246357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AS.1_1#fdd086c7a?vcp=1&amp;vis=1&amp;pid=033d964e8&amp;color=0,0,0&amp;vtp=1&amp;vaab=1&amp;bbb=1&amp;hb=1&amp;hs=1"/>
              <p:cNvSpPr/>
              <p:nvPr/>
            </p:nvSpPr>
            <p:spPr>
              <a:xfrm>
                <a:off x="430855" y="56861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向右移动时，要使连入电路中的电阻变大，则应将电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阻丝的左半部分接入电路中，即需要接A接线柱，而上面的两个接线柱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接哪个都行，故应选择的接线柱为A和C或A和D，故D正确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AS.1_1#fdd086c7a?vcp=1&amp;vis=1&amp;pid=033d964e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55" y="568610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15" r="3" b="-3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5fc8a9bec.fixed?vcp=1&amp;pid=32ae1373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电阻</a:t>
            </a:r>
            <a:endParaRPr lang="en-US" altLang="zh-CN" sz="4000" dirty="0"/>
          </a:p>
        </p:txBody>
      </p:sp>
      <p:sp>
        <p:nvSpPr>
          <p:cNvPr id="3" name="C_5_BD#5fc8a9bec.fixed?vcp=1&amp;pid=32ae1373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48_1#bc8f12b93?iti=21&amp;htil=15&amp;vcp=1&amp;vis=1&amp;pid=5c01359f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0379" y="1551686"/>
            <a:ext cx="2935224" cy="272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48_2#bc8f12b93?iti=21&amp;htil=15&amp;vcp=1&amp;vis=1&amp;pid=5c01359fb&amp;color=0,0,0&amp;vtp=1&amp;vaab=1&amp;bbb=1"/>
          <p:cNvSpPr/>
          <p:nvPr/>
        </p:nvSpPr>
        <p:spPr>
          <a:xfrm>
            <a:off x="9414579" y="440359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图21-7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8_BD.48_3#bc8f12b93?htil=15&amp;sp=1&amp;vcp=1&amp;vis=1&amp;pid=5c01359fb&amp;color=0,0,0&amp;vtp=1&amp;vaab=1&amp;bt=1&amp;bbb=1&amp;hb=1"/>
              <p:cNvSpPr/>
              <p:nvPr/>
            </p:nvSpPr>
            <p:spPr>
              <a:xfrm>
                <a:off x="539496" y="1533398"/>
                <a:ext cx="804672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（2023·天津·中考）电位器实质是一种变阻器，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图21-7是电位器的结构和连入电路的示意图，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是接线柱。当滑片向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端旋转时，连入电路的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8_BD.48_3#bc8f12b93?htil=15&amp;sp=1&amp;vcp=1&amp;vis=1&amp;pid=5c01359f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3398"/>
                <a:ext cx="8046720" cy="2496757"/>
              </a:xfrm>
              <a:prstGeom prst="rect">
                <a:avLst/>
              </a:prstGeom>
              <a:blipFill>
                <a:blip r:embed="rId4"/>
                <a:stretch>
                  <a:fillRect l="-2727" b="-8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49_1#bc8f12b93.bracket?vcp=1&amp;vis=1&amp;pid=5c01359fb&amp;color=0,0,0&amp;vpa=20&amp;vtp=1&amp;vaab=1"/>
          <p:cNvSpPr/>
          <p:nvPr/>
        </p:nvSpPr>
        <p:spPr>
          <a:xfrm>
            <a:off x="15277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48_4#bc8f12b93.choices?htil=15&amp;vcp=1&amp;vis=1&amp;pid=5c01359fb&amp;color=0,0,0&amp;vtp=1&amp;vaab=1&amp;bbb=1"/>
          <p:cNvSpPr/>
          <p:nvPr/>
        </p:nvSpPr>
        <p:spPr>
          <a:xfrm>
            <a:off x="539496" y="4104830"/>
            <a:ext cx="804672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313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.变小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313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.先变大后变小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0f27b3f7.fixed?vcp=1&amp;pid=32ae1373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电阻</a:t>
            </a:r>
            <a:endParaRPr lang="en-US" altLang="zh-CN" sz="4000" dirty="0"/>
          </a:p>
        </p:txBody>
      </p:sp>
      <p:sp>
        <p:nvSpPr>
          <p:cNvPr id="3" name="C_5_BD#10f27b3f7.fixed?vcp=1&amp;pid=32ae1373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222ca15f?sp=1&amp;vcp=1&amp;pid=10f27b3f7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探究串、并联电路中电压的规律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4" name="P_7_BD#7fd3f58f5?colgroup=2,12,14&amp;vcp=1&amp;pid=1222ca15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98582"/>
            </p:xfrm>
            <a:graphic>
              <a:graphicData uri="http://schemas.openxmlformats.org/drawingml/2006/table">
                <a:tbl>
                  <a:tblPr/>
                  <a:tblGrid>
                    <a:gridCol w="9692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274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858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57896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多次测量寻找普遍性规律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先后按图甲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乙连接好电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用电压表分别测出图甲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𝐵𝐶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𝐴𝐶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间的电压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用电压表分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别测出图乙中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𝐶𝐷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𝐸𝐹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间的电压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𝐶𝐷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𝐸𝐹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填入数据记录表中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1168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4" name="P_7_BD#7fd3f58f5?colgroup=2,12,14&amp;vcp=1&amp;pid=1222ca15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98582"/>
            </p:xfrm>
            <a:graphic>
              <a:graphicData uri="http://schemas.openxmlformats.org/drawingml/2006/table">
                <a:tbl>
                  <a:tblPr/>
                  <a:tblGrid>
                    <a:gridCol w="969264"/>
                    <a:gridCol w="4727448"/>
                    <a:gridCol w="5385816"/>
                  </a:tblGrid>
                  <a:tr h="75819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31168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7fd3f58f5?colgroup=2,12,14&amp;vcp=1&amp;pid=1222ca15f&amp;color=0,0,0&amp;vtp=1&amp;vaab=1&amp;bbb=1&amp;hb=1&amp;uw=1"/>
          <p:cNvSpPr/>
          <p:nvPr/>
        </p:nvSpPr>
        <p:spPr>
          <a:xfrm>
            <a:off x="3003160" y="1346911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_7_BD#7fd3f58f5.table_image?tii=1&amp;vcp=1&amp;pid=1222ca15f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9380" y="2770886"/>
            <a:ext cx="491947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P_7_BD#7fd3f58f5?colgroup=2,12,14&amp;vcp=1&amp;pid=1222ca15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64232"/>
          <a:ext cx="11082528" cy="2834132"/>
        </p:xfrm>
        <a:graphic>
          <a:graphicData uri="http://schemas.openxmlformats.org/drawingml/2006/table">
            <a:tbl>
              <a:tblPr/>
              <a:tblGrid>
                <a:gridCol w="969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85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换用不同规格的小灯泡进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行实验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多测几组数据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分析比较各组数据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得出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并联电路中各处电压的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000"/>
                        </a:lnSpc>
                      </a:pPr>
                      <a:r>
                        <a:rPr lang="en-US" altLang="zh-CN" sz="100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7fd3f58f5.table_image?tii=1&amp;vcp=1&amp;pid=1222ca15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9380" y="2770886"/>
            <a:ext cx="491947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7fd3f58f5?colgroup=2,12,14&amp;vcp=1&amp;pid=1222ca15f&amp;color=0,0,0&amp;mp=1&amp;vtp=1&amp;vaab=1&amp;bt=1&amp;bbb=1"/>
          <p:cNvSpPr txBox="1"/>
          <p:nvPr/>
        </p:nvSpPr>
        <p:spPr>
          <a:xfrm>
            <a:off x="10903879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7fd3f58f5?colgroup=2,12,14&amp;vcp=1&amp;pid=1222ca15f&amp;color=0,0,0&amp;mp=1&amp;vtp=1&amp;vaab=1&amp;bt=1&amp;bbb=1&amp;hb=1&amp;uw=1"/>
          <p:cNvSpPr/>
          <p:nvPr/>
        </p:nvSpPr>
        <p:spPr>
          <a:xfrm>
            <a:off x="2647560" y="241084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1080"/>
              <a:ext cx="11112602" cy="4500436"/>
            </p:xfrm>
            <a:graphic>
              <a:graphicData uri="http://schemas.openxmlformats.org/drawingml/2006/table">
                <a:tbl>
                  <a:tblPr/>
                  <a:tblGrid>
                    <a:gridCol w="972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401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50043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要观察电压表指针是否在零刻度线处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否则须进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行调零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连接电压表时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要确保它的正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负接线柱连接正确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“-”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并选取合适的量程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用大量程试触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对电压表读数时要注意明确所选量程和分度值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（5）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须选用不同规格的小灯泡进行多次实验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避免结论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的偶然性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531080"/>
              <a:ext cx="11112602" cy="4500436"/>
            </p:xfrm>
            <a:graphic>
              <a:graphicData uri="http://schemas.openxmlformats.org/drawingml/2006/table">
                <a:tbl>
                  <a:tblPr/>
                  <a:tblGrid>
                    <a:gridCol w="972464"/>
                    <a:gridCol w="10140138"/>
                  </a:tblGrid>
                  <a:tr h="450024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7fd3f58f5?colgroup=2,27&amp;vcp=1&amp;pid=1222ca15f&amp;color=0,0,0&amp;vtp=1&amp;vaab=1&amp;bt=1&amp;bbb=1"/>
          <p:cNvSpPr txBox="1"/>
          <p:nvPr/>
        </p:nvSpPr>
        <p:spPr>
          <a:xfrm>
            <a:off x="10933953" y="82267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7fd3f58f5?colgroup=2,27&amp;vcp=1&amp;pid=1222ca15f&amp;color=0,0,0&amp;vtp=1&amp;vaab=1&amp;bt=1&amp;bbb=1&amp;hb=1&amp;uw=1"/>
          <p:cNvSpPr/>
          <p:nvPr/>
        </p:nvSpPr>
        <p:spPr>
          <a:xfrm>
            <a:off x="7794260" y="1553591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7fd3f58f5?colgroup=2,27&amp;vcp=1&amp;pid=1222ca15f&amp;color=0,0,0&amp;vtp=1&amp;vaab=1&amp;bt=1&amp;bbb=1&amp;hb=1&amp;uw=1"/>
          <p:cNvSpPr/>
          <p:nvPr/>
        </p:nvSpPr>
        <p:spPr>
          <a:xfrm>
            <a:off x="1939560" y="211239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7fd3f58f5?colgroup=2,27&amp;vcp=1&amp;pid=1222ca15f&amp;color=0,0,0&amp;vtp=1&amp;vaab=1&amp;bt=1&amp;bbb=1&amp;hb=1&amp;uw=1"/>
          <p:cNvSpPr/>
          <p:nvPr/>
        </p:nvSpPr>
        <p:spPr>
          <a:xfrm>
            <a:off x="4606560" y="268389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7fd3f58f5?colgroup=2,27&amp;vcp=1&amp;pid=1222ca15f&amp;color=0,0,0&amp;vtp=1&amp;vaab=1&amp;bt=1&amp;bbb=1&amp;hb=1&amp;uw=1"/>
          <p:cNvSpPr/>
          <p:nvPr/>
        </p:nvSpPr>
        <p:spPr>
          <a:xfrm>
            <a:off x="7451360" y="26838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7fd3f58f5?colgroup=2,27&amp;vcp=1&amp;pid=1222ca15f&amp;color=0,0,0&amp;vtp=1&amp;vaab=1&amp;bt=1&amp;bbb=1&amp;hb=1&amp;uw=1"/>
          <p:cNvSpPr/>
          <p:nvPr/>
        </p:nvSpPr>
        <p:spPr>
          <a:xfrm>
            <a:off x="1939560" y="3814190"/>
            <a:ext cx="277818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7fd3f58f5?colgroup=2,27&amp;vcp=1&amp;pid=1222ca15f&amp;color=0,0,0&amp;vtp=1&amp;vaab=1&amp;bt=1&amp;bbb=1&amp;hb=1&amp;uw=1"/>
          <p:cNvSpPr/>
          <p:nvPr/>
        </p:nvSpPr>
        <p:spPr>
          <a:xfrm>
            <a:off x="8616585" y="38141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7fd3f58f5?colgroup=2,27&amp;vcp=1&amp;pid=1222ca15f&amp;color=0,0,0&amp;vtp=1&amp;vaab=1&amp;bt=1&amp;bbb=1&amp;hb=1&amp;uw=1"/>
          <p:cNvSpPr/>
          <p:nvPr/>
        </p:nvSpPr>
        <p:spPr>
          <a:xfrm>
            <a:off x="7451360" y="43856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7fd3f58f5?colgroup=2,27&amp;vcp=1&amp;pid=1222ca15f&amp;color=0,0,0&amp;vtp=1&amp;vaab=1&amp;bt=1&amp;bbb=1&amp;hb=1&amp;uw=1"/>
          <p:cNvSpPr/>
          <p:nvPr/>
        </p:nvSpPr>
        <p:spPr>
          <a:xfrm>
            <a:off x="3539760" y="49571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7fd3f58f5?colgroup=2,27&amp;vcp=1&amp;pid=1222ca15f&amp;color=0,0,0&amp;vtp=1&amp;vaab=1&amp;bt=1&amp;bbb=1&amp;hb=1&amp;uw=1"/>
          <p:cNvSpPr/>
          <p:nvPr/>
        </p:nvSpPr>
        <p:spPr>
          <a:xfrm>
            <a:off x="9940560" y="4957190"/>
            <a:ext cx="1511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7fd3f58f5?colgroup=2,27&amp;vcp=1&amp;pid=1222ca15f&amp;color=0,0,0&amp;vtp=1&amp;vaab=1&amp;bt=1&amp;bbb=1&amp;hb=1&amp;uw=1"/>
          <p:cNvSpPr/>
          <p:nvPr/>
        </p:nvSpPr>
        <p:spPr>
          <a:xfrm>
            <a:off x="1511960" y="5518181"/>
            <a:ext cx="1494400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7fd3f58f5?colgroup=2,27&amp;vcp=1&amp;pid=1222ca15f&amp;color=0,0,0&amp;vtp=1&amp;vaab=1&amp;bt=1&amp;bbb=1&amp;hb=1&amp;uw=1"/>
          <p:cNvSpPr/>
          <p:nvPr/>
        </p:nvSpPr>
        <p:spPr>
          <a:xfrm>
            <a:off x="7794260" y="1553591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7fd3f58f5?colgroup=2,27&amp;vcp=1&amp;pid=1222ca15f&amp;color=0,0,0&amp;vtp=1&amp;vaab=1&amp;bt=1&amp;bbb=1&amp;hb=1&amp;uw=1"/>
          <p:cNvSpPr/>
          <p:nvPr/>
        </p:nvSpPr>
        <p:spPr>
          <a:xfrm>
            <a:off x="1939560" y="211239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7fd3f58f5?colgroup=2,27&amp;vcp=1&amp;pid=1222ca15f&amp;color=0,0,0&amp;vtp=1&amp;vaab=1&amp;bt=1&amp;bbb=1&amp;hb=1&amp;uw=1"/>
          <p:cNvSpPr/>
          <p:nvPr/>
        </p:nvSpPr>
        <p:spPr>
          <a:xfrm>
            <a:off x="4606560" y="268389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7fd3f58f5?colgroup=2,27&amp;vcp=1&amp;pid=1222ca15f&amp;color=0,0,0&amp;vtp=1&amp;vaab=1&amp;bt=1&amp;bbb=1&amp;hb=1&amp;uw=1"/>
          <p:cNvSpPr/>
          <p:nvPr/>
        </p:nvSpPr>
        <p:spPr>
          <a:xfrm>
            <a:off x="7451360" y="26838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7fd3f58f5?colgroup=2,27&amp;vcp=1&amp;pid=1222ca15f&amp;color=0,0,0&amp;vtp=1&amp;vaab=1&amp;bt=1&amp;bbb=1&amp;hb=1&amp;uw=1"/>
          <p:cNvSpPr/>
          <p:nvPr/>
        </p:nvSpPr>
        <p:spPr>
          <a:xfrm>
            <a:off x="1939560" y="3814190"/>
            <a:ext cx="277818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7fd3f58f5?colgroup=2,27&amp;vcp=1&amp;pid=1222ca15f&amp;color=0,0,0&amp;vtp=1&amp;vaab=1&amp;bt=1&amp;bbb=1&amp;hb=1&amp;uw=1"/>
          <p:cNvSpPr/>
          <p:nvPr/>
        </p:nvSpPr>
        <p:spPr>
          <a:xfrm>
            <a:off x="8616585" y="38141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P_7_BD#7fd3f58f5?colgroup=2,27&amp;vcp=1&amp;pid=1222ca15f&amp;color=0,0,0&amp;vtp=1&amp;vaab=1&amp;bt=1&amp;bbb=1&amp;hb=1&amp;uw=1"/>
          <p:cNvSpPr/>
          <p:nvPr/>
        </p:nvSpPr>
        <p:spPr>
          <a:xfrm>
            <a:off x="7451360" y="43856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7fd3f58f5?colgroup=2,27&amp;vcp=1&amp;pid=1222ca15f&amp;color=0,0,0&amp;vtp=1&amp;vaab=1&amp;bt=1&amp;bbb=1&amp;hb=1&amp;uw=1"/>
          <p:cNvSpPr/>
          <p:nvPr/>
        </p:nvSpPr>
        <p:spPr>
          <a:xfrm>
            <a:off x="3539760" y="49571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7fd3f58f5?colgroup=2,27&amp;vcp=1&amp;pid=1222ca15f&amp;color=0,0,0&amp;vtp=1&amp;vaab=1&amp;bt=1&amp;bbb=1&amp;hb=1&amp;uw=1"/>
          <p:cNvSpPr/>
          <p:nvPr/>
        </p:nvSpPr>
        <p:spPr>
          <a:xfrm>
            <a:off x="9940560" y="4957190"/>
            <a:ext cx="1511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7fd3f58f5?colgroup=2,27&amp;vcp=1&amp;pid=1222ca15f&amp;color=0,0,0&amp;vtp=1&amp;vaab=1&amp;bt=1&amp;bbb=1&amp;hb=1&amp;uw=1"/>
          <p:cNvSpPr/>
          <p:nvPr/>
        </p:nvSpPr>
        <p:spPr>
          <a:xfrm>
            <a:off x="1511960" y="5518181"/>
            <a:ext cx="1494400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07064"/>
              <a:ext cx="11112602" cy="5333239"/>
            </p:xfrm>
            <a:graphic>
              <a:graphicData uri="http://schemas.openxmlformats.org/drawingml/2006/table">
                <a:tbl>
                  <a:tblPr/>
                  <a:tblGrid>
                    <a:gridCol w="972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401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718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分析图甲实验中数据可知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串联电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路中电源两端电压等于各用电器两端电压之和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分析图乙实验中数据可知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𝐸𝐹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𝐶𝐷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并联电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路中电源两端电压与各支路用电器两端电压相等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7188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图甲实验中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电路元件完好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但两灯都不亮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电压表示数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约等于电源电压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电压表与两灯串联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图甲实验中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测得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选用了两个规格相同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的灯泡进行实验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电压表指针反向偏转的原因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负接线柱接反了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电压表指针偏转超过最大刻度值的原因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量程选小了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07064"/>
              <a:ext cx="11112602" cy="5333239"/>
            </p:xfrm>
            <a:graphic>
              <a:graphicData uri="http://schemas.openxmlformats.org/drawingml/2006/table">
                <a:tbl>
                  <a:tblPr/>
                  <a:tblGrid>
                    <a:gridCol w="972464"/>
                    <a:gridCol w="10140138"/>
                  </a:tblGrid>
                  <a:tr h="2159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32639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7fd3f58f5?colgroup=2,27&amp;vcp=1&amp;pid=1222ca15f&amp;color=0,0,0&amp;vtp=1&amp;vaab=1&amp;bt=1&amp;bbb=1"/>
          <p:cNvSpPr txBox="1"/>
          <p:nvPr/>
        </p:nvSpPr>
        <p:spPr>
          <a:xfrm>
            <a:off x="10933953" y="42273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5" name="P_7_BD#7fd3f58f5?colgroup=2,27&amp;vcp=1&amp;pid=1222ca15f&amp;color=0,0,0&amp;vtp=1&amp;vaab=1&amp;bt=1&amp;bbb=1&amp;hb=1&amp;uw=1"/>
          <p:cNvSpPr/>
          <p:nvPr/>
        </p:nvSpPr>
        <p:spPr>
          <a:xfrm>
            <a:off x="1511960" y="1543925"/>
            <a:ext cx="7184001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7fd3f58f5?colgroup=2,27&amp;vcp=1&amp;pid=1222ca15f&amp;color=0,0,0&amp;vtp=1&amp;vaab=1&amp;bt=1&amp;bbb=1&amp;hb=1&amp;uw=1"/>
          <p:cNvSpPr/>
          <p:nvPr/>
        </p:nvSpPr>
        <p:spPr>
          <a:xfrm>
            <a:off x="1511960" y="2625274"/>
            <a:ext cx="7539601" cy="4505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0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7fd3f58f5?colgroup=2,27&amp;vcp=1&amp;pid=1222ca15f&amp;color=0,0,0&amp;vtp=1&amp;vaab=1&amp;bt=1&amp;bbb=1&amp;hb=1&amp;uw=1"/>
          <p:cNvSpPr/>
          <p:nvPr/>
        </p:nvSpPr>
        <p:spPr>
          <a:xfrm>
            <a:off x="6384560" y="1002460"/>
            <a:ext cx="2483168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7fd3f58f5?colgroup=2,27&amp;vcp=1&amp;pid=1222ca15f&amp;color=0,0,0&amp;vtp=1&amp;vaab=1&amp;bt=1&amp;bbb=1&amp;hb=1&amp;uw=1"/>
          <p:cNvSpPr/>
          <p:nvPr/>
        </p:nvSpPr>
        <p:spPr>
          <a:xfrm>
            <a:off x="10277363" y="1002460"/>
            <a:ext cx="1155701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7fd3f58f5?colgroup=2,27&amp;vcp=1&amp;pid=1222ca15f&amp;color=0,0,0&amp;vtp=1&amp;vaab=1&amp;bt=1&amp;bbb=1&amp;hb=1&amp;uw=1"/>
          <p:cNvSpPr/>
          <p:nvPr/>
        </p:nvSpPr>
        <p:spPr>
          <a:xfrm>
            <a:off x="6384560" y="2107360"/>
            <a:ext cx="2542477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7fd3f58f5?colgroup=2,27&amp;vcp=1&amp;pid=1222ca15f&amp;color=0,0,0&amp;vtp=1&amp;vaab=1&amp;bt=1&amp;bbb=1&amp;hb=1&amp;uw=1"/>
          <p:cNvSpPr/>
          <p:nvPr/>
        </p:nvSpPr>
        <p:spPr>
          <a:xfrm>
            <a:off x="10336673" y="2107360"/>
            <a:ext cx="1155700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7fd3f58f5?colgroup=2,27&amp;vcp=1&amp;pid=1222ca15f&amp;color=0,0,0&amp;vtp=1&amp;vaab=1&amp;bt=1&amp;bbb=1&amp;hb=1&amp;uw=1"/>
          <p:cNvSpPr/>
          <p:nvPr/>
        </p:nvSpPr>
        <p:spPr>
          <a:xfrm>
            <a:off x="5482860" y="3650093"/>
            <a:ext cx="28448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7fd3f58f5?colgroup=2,27&amp;vcp=1&amp;pid=1222ca15f&amp;color=0,0,0&amp;vtp=1&amp;vaab=1&amp;bt=1&amp;bbb=1&amp;hb=1&amp;uw=1"/>
          <p:cNvSpPr/>
          <p:nvPr/>
        </p:nvSpPr>
        <p:spPr>
          <a:xfrm>
            <a:off x="8258952" y="4208893"/>
            <a:ext cx="3289301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7fd3f58f5?colgroup=2,27&amp;vcp=1&amp;pid=1222ca15f&amp;color=0,0,0&amp;vtp=1&amp;vaab=1&amp;bt=1&amp;bbb=1&amp;hb=1&amp;uw=1"/>
          <p:cNvSpPr/>
          <p:nvPr/>
        </p:nvSpPr>
        <p:spPr>
          <a:xfrm>
            <a:off x="1511960" y="4714045"/>
            <a:ext cx="2561200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P_7_BD#7fd3f58f5?colgroup=2,27&amp;vcp=1&amp;pid=1222ca15f&amp;color=0,0,0&amp;vtp=1&amp;vaab=1&amp;bt=1&amp;bbb=1&amp;hb=1&amp;uw=1"/>
          <p:cNvSpPr/>
          <p:nvPr/>
        </p:nvSpPr>
        <p:spPr>
          <a:xfrm>
            <a:off x="7095760" y="5313793"/>
            <a:ext cx="42545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P_7_BD#7fd3f58f5?colgroup=2,27&amp;vcp=1&amp;pid=1222ca15f&amp;color=0,0,0&amp;vtp=1&amp;vaab=1&amp;bt=1&amp;bbb=1&amp;hb=1&amp;uw=1"/>
          <p:cNvSpPr/>
          <p:nvPr/>
        </p:nvSpPr>
        <p:spPr>
          <a:xfrm>
            <a:off x="8834115" y="5852703"/>
            <a:ext cx="17780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70881"/>
              <a:ext cx="11112602" cy="5303457"/>
            </p:xfrm>
            <a:graphic>
              <a:graphicData uri="http://schemas.openxmlformats.org/drawingml/2006/table">
                <a:tbl>
                  <a:tblPr/>
                  <a:tblGrid>
                    <a:gridCol w="9724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4013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5695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图甲实验中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𝐴𝐵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间的电压后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直接将电压表与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点的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接线头改接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𝐶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不能测出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𝐵𝐶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间的电压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电压表正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负接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线柱接反了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刚连接灯泡就发光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开关没有断开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电路故障分析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：①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电压表示数为零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电压表所测元件之外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断路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电压表断路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电压表短路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串联电路中两灯都不亮且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电压表示数约等于电源电压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电压表所测元件断路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串联电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路中一灯不亮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另一灯正常工作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不亮的灯泡短路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并联电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路中两灯都不亮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干路断路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电源短路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⑤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并联电路中一灯不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亮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另一灯正常工作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不亮的灯泡断路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P_7_BD#7fd3f58f5?colgroup=2,27&amp;vcp=1&amp;pid=1222ca15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070881"/>
              <a:ext cx="11112602" cy="5303457"/>
            </p:xfrm>
            <a:graphic>
              <a:graphicData uri="http://schemas.openxmlformats.org/drawingml/2006/table">
                <a:tbl>
                  <a:tblPr/>
                  <a:tblGrid>
                    <a:gridCol w="972464"/>
                    <a:gridCol w="10140138"/>
                  </a:tblGrid>
                  <a:tr h="53467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深入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拓展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7fd3f58f5?colgroup=2,27&amp;vcp=1&amp;pid=1222ca15f&amp;color=0,0,0&amp;vtp=1&amp;vaab=1&amp;bt=1&amp;bbb=1"/>
          <p:cNvSpPr txBox="1"/>
          <p:nvPr/>
        </p:nvSpPr>
        <p:spPr>
          <a:xfrm>
            <a:off x="10933953" y="466617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5" name="P_7_BD#7fd3f58f5?colgroup=2,27&amp;vcp=1&amp;pid=1222ca15f&amp;color=0,0,0&amp;vtp=1&amp;vaab=1&amp;bt=1&amp;bbb=1&amp;hb=1&amp;uw=1"/>
          <p:cNvSpPr/>
          <p:nvPr/>
        </p:nvSpPr>
        <p:spPr>
          <a:xfrm>
            <a:off x="1547960" y="2097285"/>
            <a:ext cx="18500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7fd3f58f5?colgroup=2,27&amp;vcp=1&amp;pid=1222ca15f&amp;color=0,0,0&amp;vtp=1&amp;vaab=1&amp;bt=1&amp;bbb=1&amp;hb=1&amp;uw=1"/>
          <p:cNvSpPr/>
          <p:nvPr/>
        </p:nvSpPr>
        <p:spPr>
          <a:xfrm>
            <a:off x="4276106" y="1602852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7fd3f58f5?colgroup=2,27&amp;vcp=1&amp;pid=1222ca15f&amp;color=0,0,0&amp;vtp=1&amp;vaab=1&amp;bt=1&amp;bbb=1&amp;hb=1&amp;uw=1"/>
          <p:cNvSpPr/>
          <p:nvPr/>
        </p:nvSpPr>
        <p:spPr>
          <a:xfrm>
            <a:off x="8966915" y="1602852"/>
            <a:ext cx="25654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7fd3f58f5?colgroup=2,27&amp;vcp=1&amp;pid=1222ca15f&amp;color=0,0,0&amp;vtp=1&amp;vaab=1&amp;bt=1&amp;bbb=1&amp;hb=1&amp;uw=1"/>
          <p:cNvSpPr/>
          <p:nvPr/>
        </p:nvSpPr>
        <p:spPr>
          <a:xfrm>
            <a:off x="8848360" y="2679177"/>
            <a:ext cx="21336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7fd3f58f5?colgroup=2,27&amp;vcp=1&amp;pid=1222ca15f&amp;color=0,0,0&amp;vtp=1&amp;vaab=1&amp;bt=1&amp;bbb=1&amp;hb=1&amp;uw=1"/>
          <p:cNvSpPr/>
          <p:nvPr/>
        </p:nvSpPr>
        <p:spPr>
          <a:xfrm>
            <a:off x="2472960" y="3237977"/>
            <a:ext cx="2133664" cy="5553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1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0_1#49af567ce?iti=22&amp;htil=16&amp;vcp=1&amp;vis=1&amp;pid=1222ca1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72688"/>
            <a:ext cx="4873752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0_2#49af567ce?iti=22&amp;htil=16&amp;vcp=1&amp;vis=1&amp;pid=1222ca15f&amp;color=0,0,0&amp;vtp=1&amp;vaab=1&amp;bbb=1"/>
          <p:cNvSpPr/>
          <p:nvPr/>
        </p:nvSpPr>
        <p:spPr>
          <a:xfrm>
            <a:off x="8560880" y="479048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图21-8</a:t>
            </a:r>
            <a:endParaRPr lang="en-US" altLang="zh-CN" sz="2800" dirty="0"/>
          </a:p>
        </p:txBody>
      </p:sp>
      <p:sp>
        <p:nvSpPr>
          <p:cNvPr id="4" name="QO_7_BD.50_3#49af567ce?htil=16&amp;vcp=1&amp;vis=1&amp;pid=1222ca15f&amp;color=0,0,0&amp;vtp=1&amp;vaab=1&amp;bt=1&amp;bbb=1&amp;hb=1"/>
          <p:cNvSpPr/>
          <p:nvPr/>
        </p:nvSpPr>
        <p:spPr>
          <a:xfrm>
            <a:off x="539496" y="554400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（2024·广东·中考）探究串联电路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中电压的规律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8_BD.51_1#8d722ac4f?htil=16&amp;sp=1&amp;vcp=1&amp;vis=1&amp;pid=49af567ce&amp;color=0,0,0&amp;vtp=1&amp;vaab=1&amp;bbb=1&amp;hb=1"/>
          <p:cNvSpPr/>
          <p:nvPr/>
        </p:nvSpPr>
        <p:spPr>
          <a:xfrm>
            <a:off x="539496" y="1837417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（1）根据图21-8甲中的电路图，用笔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画线代替导线将图21-8乙所示的实物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52_1#918c050a5?htil=16&amp;vcp=1&amp;vis=1&amp;pid=49af567ce&amp;color=0,0,0&amp;vtp=1&amp;vaab=1&amp;bbb=1&amp;hb=1"/>
              <p:cNvSpPr/>
              <p:nvPr/>
            </p:nvSpPr>
            <p:spPr>
              <a:xfrm>
                <a:off x="539496" y="3767817"/>
                <a:ext cx="60990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开关应处于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。正确连接电路后，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选填“有”或“无”）电压。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52_1#918c050a5?htil=16&amp;vcp=1&amp;vis=1&amp;pid=49af567c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7817"/>
                <a:ext cx="609904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4" r="-2026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8_BD.53_1#245a3af44?sp=1&amp;vcp=1&amp;vis=1&amp;pid=49af567ce&amp;color=0,0,0&amp;vtp=1&amp;vaab=1&amp;bt=1&amp;bbb=1&amp;hb=1"/>
              <p:cNvSpPr/>
              <p:nvPr/>
            </p:nvSpPr>
            <p:spPr>
              <a:xfrm>
                <a:off x="502920" y="63138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（3）用电压表分别测出电压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。其中第1次测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压表的表盘如图21-8丙所示，其示数为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接着更换不同规格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的灯泡并多次实验，数据记录见下表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8_BD.53_1#245a3af44?sp=1&amp;vcp=1&amp;vis=1&amp;pid=49af567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63138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QB_8_BD.55_1#245a3af44?colgroup=5,7,7,7&amp;vcp=1&amp;vis=1&amp;pid=49af567ce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618169"/>
              <a:ext cx="5593080" cy="2990084"/>
            </p:xfrm>
            <a:graphic>
              <a:graphicData uri="http://schemas.openxmlformats.org/drawingml/2006/table">
                <a:tbl>
                  <a:tblPr/>
                  <a:tblGrid>
                    <a:gridCol w="116387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779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33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779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3104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QB_8_BD.55_1#245a3af44?colgroup=5,7,7,7&amp;vcp=1&amp;vis=1&amp;pid=49af567ce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618169"/>
              <a:ext cx="5593080" cy="2990084"/>
            </p:xfrm>
            <a:graphic>
              <a:graphicData uri="http://schemas.openxmlformats.org/drawingml/2006/table">
                <a:tbl>
                  <a:tblPr/>
                  <a:tblGrid>
                    <a:gridCol w="1163878"/>
                    <a:gridCol w="1477940"/>
                    <a:gridCol w="1473322"/>
                    <a:gridCol w="1477940"/>
                  </a:tblGrid>
                  <a:tr h="10922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O_8_BD.54_1#49af567ce?iti=23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14185" y="1883410"/>
            <a:ext cx="4582795" cy="381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54_2#49af567ce?iti=23&amp;vcp=1&amp;vis=1&amp;pid=49af567ce&amp;color=0,0,0&amp;vtp=1&amp;vaab=1&amp;bbb=1"/>
          <p:cNvSpPr/>
          <p:nvPr/>
        </p:nvSpPr>
        <p:spPr>
          <a:xfrm>
            <a:off x="8320117" y="5678103"/>
            <a:ext cx="12668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56_1#7343e2ecc?vcp=1&amp;vis=1&amp;pid=245a3af44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①分析表中数据，得到初步结论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：串联电路两端的总电压等于各部分电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路两端电压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BD.57_1#49af567ce?iti=24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9635" y="2487295"/>
            <a:ext cx="4175125" cy="348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57_2#49af567ce?iti=24&amp;vcp=1&amp;vis=1&amp;pid=49af567ce&amp;color=0,0,0&amp;vtp=1&amp;vaab=1&amp;bbb=1"/>
          <p:cNvSpPr/>
          <p:nvPr/>
        </p:nvSpPr>
        <p:spPr>
          <a:xfrm>
            <a:off x="9669511" y="567169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图21-8</a:t>
            </a:r>
            <a:endParaRPr lang="en-US" altLang="zh-CN" sz="2800" dirty="0"/>
          </a:p>
        </p:txBody>
      </p:sp>
      <p:sp>
        <p:nvSpPr>
          <p:cNvPr id="5" name="QB_9_BD.58_1#9730ca089?vcp=1&amp;vis=1&amp;pid=245a3af44&amp;color=0,0,0&amp;vtp=1&amp;vaab=1&amp;bbb=1&amp;hb=1"/>
          <p:cNvSpPr/>
          <p:nvPr/>
        </p:nvSpPr>
        <p:spPr>
          <a:xfrm>
            <a:off x="539496" y="18827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为使结论更具普遍性，小明将灯泡换成其他类型用电器并多次实验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此外，还可以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760" y="3211195"/>
            <a:ext cx="5205730" cy="290703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fece1eb53?vcp=1&amp;pid=5fc8a9bec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504" y="594360"/>
            <a:ext cx="8695944" cy="56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59_1#8d722ac4f?sp=1&amp;vcp=1&amp;vis=1&amp;pid=49af567ce&amp;color=0,0,0&amp;vtp=1&amp;vaab=1&amp;bt=1&amp;bbb=1&amp;hb=1"/>
          <p:cNvSpPr/>
          <p:nvPr/>
        </p:nvSpPr>
        <p:spPr>
          <a:xfrm>
            <a:off x="539496" y="6360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（1）根据图21-8甲中的电路图，用笔画线代替导线将图21-8乙所示的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实物电路连接完整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8_BD.59_2#8d722ac4f?iti=25&amp;htil=17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9616" y="2601087"/>
            <a:ext cx="354787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59_3#8d722ac4f?iti=25&amp;htil=17&amp;vcp=1&amp;vis=1&amp;pid=49af567ce&amp;color=0,0,0&amp;vtp=1&amp;vaab=1&amp;bbb=1"/>
          <p:cNvSpPr/>
          <p:nvPr/>
        </p:nvSpPr>
        <p:spPr>
          <a:xfrm>
            <a:off x="2640139" y="563587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图21-8</a:t>
            </a:r>
            <a:endParaRPr lang="en-US" altLang="zh-CN" sz="2800" dirty="0"/>
          </a:p>
        </p:txBody>
      </p:sp>
      <p:sp>
        <p:nvSpPr>
          <p:cNvPr id="5" name="QO_8_AN.1_1#8d722ac4f?htil=17&amp;vcp=1&amp;vis=1&amp;pid=49af567ce&amp;color=0,0,0&amp;vtp=1&amp;vaab=1&amp;bbb=1"/>
          <p:cNvSpPr/>
          <p:nvPr/>
        </p:nvSpPr>
        <p:spPr>
          <a:xfrm>
            <a:off x="6080760" y="1911286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如答图21-1所示</a:t>
            </a:r>
            <a:endParaRPr lang="en-US" altLang="zh-CN" sz="2800" dirty="0"/>
          </a:p>
        </p:txBody>
      </p:sp>
      <p:pic>
        <p:nvPicPr>
          <p:cNvPr id="6" name="QO_8_AN.1_1#8d722ac4f?iti=26&amp;htil=17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591943"/>
            <a:ext cx="317296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8d722ac4f?iti=26&amp;htil=17&amp;vcp=1&amp;vis=1&amp;pid=49af567ce&amp;color=0,0,0&amp;vtp=1&amp;vaab=1&amp;bbb=1"/>
          <p:cNvSpPr/>
          <p:nvPr/>
        </p:nvSpPr>
        <p:spPr>
          <a:xfrm>
            <a:off x="6963219" y="5635879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答图21-1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61_3#918c050a5?htil=18&amp;vcp=1&amp;vis=1&amp;pid=49af567ce&amp;color=0,0,0&amp;vtp=1&amp;vaab=1&amp;bt=1&amp;bbb=1&amp;hb=1"/>
              <p:cNvSpPr/>
              <p:nvPr/>
            </p:nvSpPr>
            <p:spPr>
              <a:xfrm>
                <a:off x="539496" y="1656302"/>
                <a:ext cx="7754112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（2）连接电路时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，开关应处于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状态。正确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连接电路后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，闭合开关，若灯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选填“有”或“无”）电压。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61_3#918c050a5?htil=18&amp;vcp=1&amp;vis=1&amp;pid=49af567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6302"/>
                <a:ext cx="7754112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t="-12" r="7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62_1#918c050a5.blank?vcp=1&amp;vis=1&amp;pid=49af567ce&amp;color=0,0,0&amp;vpa=21&amp;vtp=1&amp;vaab=1&amp;bbb=1"/>
          <p:cNvSpPr/>
          <p:nvPr/>
        </p:nvSpPr>
        <p:spPr>
          <a:xfrm>
            <a:off x="5350415" y="162582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断开</a:t>
            </a:r>
            <a:endParaRPr lang="en-US" altLang="zh-CN" sz="2800" dirty="0"/>
          </a:p>
        </p:txBody>
      </p:sp>
      <p:sp>
        <p:nvSpPr>
          <p:cNvPr id="6" name="QB_8_AN.63_1#918c050a5.blank?vcp=1&amp;vis=1&amp;pid=49af567ce&amp;color=0,0,0&amp;vpa=22&amp;vtp=1&amp;vaab=1"/>
          <p:cNvSpPr/>
          <p:nvPr/>
        </p:nvSpPr>
        <p:spPr>
          <a:xfrm>
            <a:off x="549815" y="2900267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</a:t>
            </a:r>
            <a:endParaRPr lang="en-US" altLang="zh-CN" sz="2800" dirty="0"/>
          </a:p>
        </p:txBody>
      </p:sp>
      <p:pic>
        <p:nvPicPr>
          <p:cNvPr id="7" name="QO_8_AN.1_1#8d722ac4f?iti=26&amp;htil=17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93608" y="1474978"/>
            <a:ext cx="3172968" cy="291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8_AN.65_1#245a3af44.blank?vcp=1&amp;vis=1&amp;pid=49af567ce&amp;color=0,0,0&amp;mp=1&amp;vpa=23&amp;vtp=1&amp;vaab=1&amp;bbb=1"/>
          <p:cNvSpPr/>
          <p:nvPr/>
        </p:nvSpPr>
        <p:spPr>
          <a:xfrm>
            <a:off x="6956635" y="1209323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8_BD.53_1#245a3af44?sp=1&amp;vcp=1&amp;vis=1&amp;pid=49af567ce&amp;color=0,0,0&amp;vtp=1&amp;vaab=1&amp;bt=1&amp;bbb=1&amp;hb=1"/>
              <p:cNvSpPr/>
              <p:nvPr/>
            </p:nvSpPr>
            <p:spPr>
              <a:xfrm>
                <a:off x="502920" y="63138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（3）用电压表分别测出电压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。其中第1次测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压表的表盘如图21-8丙所示，其示数为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接着更换不同规格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的灯泡并多次实验，数据记录见下表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8_BD.53_1#245a3af44?sp=1&amp;vcp=1&amp;vis=1&amp;pid=49af567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20" y="63138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8_BD.55_1#245a3af44?colgroup=5,7,7,7&amp;vcp=1&amp;vis=1&amp;pid=49af567ce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618169"/>
              <a:ext cx="5593080" cy="2990084"/>
            </p:xfrm>
            <a:graphic>
              <a:graphicData uri="http://schemas.openxmlformats.org/drawingml/2006/table">
                <a:tbl>
                  <a:tblPr/>
                  <a:tblGrid>
                    <a:gridCol w="116387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779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33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779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3104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电压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V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8_BD.55_1#245a3af44?colgroup=5,7,7,7&amp;vcp=1&amp;vis=1&amp;pid=49af567ce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618169"/>
              <a:ext cx="5593080" cy="2990084"/>
            </p:xfrm>
            <a:graphic>
              <a:graphicData uri="http://schemas.openxmlformats.org/drawingml/2006/table">
                <a:tbl>
                  <a:tblPr/>
                  <a:tblGrid>
                    <a:gridCol w="1163878"/>
                    <a:gridCol w="1477940"/>
                    <a:gridCol w="1473322"/>
                    <a:gridCol w="1477940"/>
                  </a:tblGrid>
                  <a:tr h="10922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91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7" name="QO_8_BD.54_1#49af567ce?iti=23&amp;vcp=1&amp;vis=1&amp;pid=49af567c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8870" y="1831340"/>
            <a:ext cx="5409565" cy="450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8_BD.54_2#49af567ce?iti=23&amp;vcp=1&amp;vis=1&amp;pid=49af567ce&amp;color=0,0,0&amp;vtp=1&amp;vaab=1&amp;bbb=1"/>
          <p:cNvSpPr/>
          <p:nvPr/>
        </p:nvSpPr>
        <p:spPr>
          <a:xfrm>
            <a:off x="9597737" y="5772718"/>
            <a:ext cx="12668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9_BD.66_1#7343e2ecc?htil=19&amp;vcp=1&amp;vis=1&amp;pid=245a3af44&amp;color=0,0,0&amp;vtp=1&amp;vaab=1&amp;bbb=1&amp;hb=1"/>
          <p:cNvSpPr/>
          <p:nvPr/>
        </p:nvSpPr>
        <p:spPr>
          <a:xfrm>
            <a:off x="595376" y="3077813"/>
            <a:ext cx="75712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①分析表中数据，得到初步结论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：串联电路两端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的总电压等于各部分电路两端电压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BD.68_1#9730ca089?htil=19&amp;vcp=1&amp;vis=1&amp;pid=245a3af44&amp;color=0,0,0&amp;vtp=1&amp;vaab=1&amp;bbb=1&amp;hb=1"/>
          <p:cNvSpPr/>
          <p:nvPr/>
        </p:nvSpPr>
        <p:spPr>
          <a:xfrm>
            <a:off x="595376" y="4356086"/>
            <a:ext cx="75712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②为使结论更具普遍性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，小明将灯泡换成其他类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型用电器并多次实验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9_AN.1_1#7343e2ecc.blank?vcp=1&amp;vis=1&amp;pid=245a3af44&amp;color=0,0,0&amp;vpa=24&amp;vtp=1&amp;vaab=1&amp;bbb=1"/>
          <p:cNvSpPr/>
          <p:nvPr/>
        </p:nvSpPr>
        <p:spPr>
          <a:xfrm>
            <a:off x="5939695" y="36740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之和</a:t>
            </a:r>
            <a:endParaRPr lang="en-US" altLang="zh-CN" sz="2800" dirty="0"/>
          </a:p>
        </p:txBody>
      </p:sp>
      <p:sp>
        <p:nvSpPr>
          <p:cNvPr id="7" name="QB_9_AN.2_1#9730ca089.blank?vcp=1&amp;vis=1&amp;pid=245a3af44&amp;color=0,0,0&amp;vpa=25&amp;vtp=1&amp;vaab=1&amp;bbb=1&amp;hb=1"/>
          <p:cNvSpPr/>
          <p:nvPr/>
        </p:nvSpPr>
        <p:spPr>
          <a:xfrm>
            <a:off x="595376" y="4973306"/>
            <a:ext cx="7571232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改变电源电压并多次实验</a:t>
            </a:r>
            <a:endParaRPr lang="en-US" altLang="zh-CN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195" y="494030"/>
            <a:ext cx="4626610" cy="2583815"/>
          </a:xfrm>
          <a:prstGeom prst="rect">
            <a:avLst/>
          </a:prstGeom>
        </p:spPr>
      </p:pic>
      <p:sp>
        <p:nvSpPr>
          <p:cNvPr id="10" name="QB_8_AN.62_1#918c050a5.blank?vcp=1&amp;vis=1&amp;pid=49af567ce&amp;color=0,0,0&amp;vpa=21&amp;vtp=1&amp;vaab=1&amp;bbb=1"/>
          <p:cNvSpPr/>
          <p:nvPr/>
        </p:nvSpPr>
        <p:spPr>
          <a:xfrm>
            <a:off x="3174905" y="136483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1.2</a:t>
            </a:r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9ff1ee7ee?vcp=1&amp;pid=1222ca15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8_BD.70_1#3a3c284e0?vcp=1&amp;vis=1&amp;pid=9ff1ee7ee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（2023·海南·中考·改编）小海和小南探究串联电路电压的特点，选用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”的小灯泡和一个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的定值电阻串联，按照如图21-9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甲所示的电路进行实验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8_BD.70_1#3a3c284e0?vcp=1&amp;vis=1&amp;pid=9ff1ee7e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482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9_BD.71_1#6011535e5?sp=1&amp;vcp=1&amp;vis=1&amp;pid=3a3c284e0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（1）用笔画线代替导线，将图21-9乙中的实物电路连接完整。</a:t>
            </a:r>
            <a:endParaRPr lang="en-US" altLang="zh-CN" sz="2800" dirty="0"/>
          </a:p>
        </p:txBody>
      </p:sp>
      <p:pic>
        <p:nvPicPr>
          <p:cNvPr id="5" name="QO_9_BD.71_2#6011535e5?iti=29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225" y="3867150"/>
            <a:ext cx="5394960" cy="243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9_BD.71_3#6011535e5?iti=29&amp;vcp=1&amp;vis=1&amp;pid=3a3c284e0&amp;color=0,0,0&amp;vtp=1&amp;vaab=1&amp;bbb=1"/>
          <p:cNvSpPr/>
          <p:nvPr/>
        </p:nvSpPr>
        <p:spPr>
          <a:xfrm>
            <a:off x="1985835" y="4553327"/>
            <a:ext cx="1266825" cy="5569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2_1#fec4da5d4?vcp=1&amp;vis=1&amp;pid=3a3c284e0&amp;color=0,0,0&amp;mp=1&amp;vtp=1&amp;vaab=1&amp;bt=1&amp;bbb=1&amp;hb=1"/>
          <p:cNvSpPr/>
          <p:nvPr/>
        </p:nvSpPr>
        <p:spPr>
          <a:xfrm>
            <a:off x="539496" y="8046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（2）用电压表测量定值电阻两端的电压时，闭合开关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，小灯泡忽明忽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，电压表的指针摇摆不定。小海认为电路故障是线路接触不良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认为电路故障是小灯泡断路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。则判断正确的是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（选填“小海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小南”）。</a:t>
            </a:r>
            <a:endParaRPr lang="en-US" altLang="zh-CN" sz="2800" dirty="0"/>
          </a:p>
        </p:txBody>
      </p:sp>
      <p:pic>
        <p:nvPicPr>
          <p:cNvPr id="3" name="QO_9_BD.73_1#3a3c284e0?iti=30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0965" y="2835910"/>
            <a:ext cx="5597525" cy="2523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73_2#3a3c284e0?iti=30&amp;vcp=1&amp;vis=1&amp;pid=3a3c284e0&amp;color=0,0,0&amp;vtp=1&amp;vaab=1&amp;bbb=1"/>
          <p:cNvSpPr/>
          <p:nvPr/>
        </p:nvSpPr>
        <p:spPr>
          <a:xfrm>
            <a:off x="5465635" y="5486368"/>
            <a:ext cx="12668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74_1#e02da273e?vcp=1&amp;vis=1&amp;pid=3a3c284e0&amp;color=0,0,0&amp;mp=1&amp;vtp=1&amp;vaab=1&amp;bt=1&amp;bbb=1&amp;hb=1"/>
              <p:cNvSpPr/>
              <p:nvPr/>
            </p:nvSpPr>
            <p:spPr>
              <a:xfrm>
                <a:off x="539496" y="112849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（3）排除故障并用电压表正确测量定值电阻两端的电压后，为了测量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（选填“能”或“不能”）保持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接点不动，只将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接点相连的导线改接到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接点，理由是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74_1#e02da273e?vcp=1&amp;vis=1&amp;pid=3a3c284e0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2849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2849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9_BD.75_1#3a3c284e0?iti=31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9225" y="3106420"/>
            <a:ext cx="587375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75_2#3a3c284e0?iti=31&amp;vcp=1&amp;vis=1&amp;pid=3a3c284e0&amp;color=0,0,0&amp;vtp=1&amp;vaab=1&amp;bbb=1"/>
          <p:cNvSpPr/>
          <p:nvPr/>
        </p:nvSpPr>
        <p:spPr>
          <a:xfrm>
            <a:off x="5465635" y="558288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6_1#63dc57937?sp=1&amp;vcp=1&amp;vis=1&amp;pid=3a3c284e0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（4）实验中通过测量得到一组数据，如下表所示。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根据数据得出结论：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串联电路的总电压等于各用电器两端的电压之和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这样得出结论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选填“合理”或“不合理”），理由是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9_BD.77_1#3a3c284e0?iti=32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7425" y="3789045"/>
            <a:ext cx="5685790" cy="256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77_2#3a3c284e0?iti=32&amp;vcp=1&amp;vis=1&amp;pid=3a3c284e0&amp;color=0,0,0&amp;vtp=1&amp;vaab=1&amp;bbb=1"/>
          <p:cNvSpPr/>
          <p:nvPr/>
        </p:nvSpPr>
        <p:spPr>
          <a:xfrm>
            <a:off x="2072832" y="491818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4" name="QB_9_BD.78_1#63dc57937?colgroup=7,7,7,7&amp;vcp=1&amp;vis=1&amp;pid=3a3c284e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2044"/>
              <a:ext cx="11064240" cy="1120140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𝑎𝑏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𝑏𝑐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𝑎𝑐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2.4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4" name="QB_9_BD.78_1#63dc57937?colgroup=7,7,7,7&amp;vcp=1&amp;vis=1&amp;pid=3a3c284e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532044"/>
              <a:ext cx="11064240" cy="1120140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2761488"/>
                    <a:gridCol w="2761488"/>
                    <a:gridCol w="2761488"/>
                  </a:tblGrid>
                  <a:tr h="54927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2.4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 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79_1#6011535e5?sp=1&amp;vcp=1&amp;vis=1&amp;pid=3a3c284e0&amp;color=0,0,0&amp;vtp=1&amp;vaab=1&amp;bt=1&amp;bbb=1"/>
          <p:cNvSpPr/>
          <p:nvPr/>
        </p:nvSpPr>
        <p:spPr>
          <a:xfrm>
            <a:off x="539496" y="11931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（1）用笔画线代替导线，将图21-9乙中的实物电路连接完整。</a:t>
            </a:r>
            <a:endParaRPr lang="en-US" altLang="zh-CN" sz="2800" dirty="0"/>
          </a:p>
        </p:txBody>
      </p:sp>
      <p:pic>
        <p:nvPicPr>
          <p:cNvPr id="3" name="QO_9_BD.79_2#6011535e5?iti=33&amp;htil=20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776" y="2484501"/>
            <a:ext cx="555040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9_BD.79_3#6011535e5?iti=33&amp;htil=20&amp;vcp=1&amp;vis=1&amp;pid=3a3c284e0&amp;color=0,0,0&amp;vtp=1&amp;vaab=1&amp;bbb=1"/>
          <p:cNvSpPr/>
          <p:nvPr/>
        </p:nvSpPr>
        <p:spPr>
          <a:xfrm>
            <a:off x="2635568" y="507123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  <p:sp>
        <p:nvSpPr>
          <p:cNvPr id="5" name="QO_9_AN.1_1#6011535e5?htil=20&amp;vcp=1&amp;vis=1&amp;pid=3a3c284e0&amp;color=0,0,0&amp;vtp=1&amp;vaab=1&amp;bbb=1"/>
          <p:cNvSpPr/>
          <p:nvPr/>
        </p:nvSpPr>
        <p:spPr>
          <a:xfrm>
            <a:off x="6977053" y="197999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如答图21-2所示</a:t>
            </a:r>
            <a:endParaRPr lang="en-US" altLang="zh-CN" sz="2800" dirty="0"/>
          </a:p>
        </p:txBody>
      </p:sp>
      <p:pic>
        <p:nvPicPr>
          <p:cNvPr id="6" name="QO_9_AN.1_1#6011535e5?iti=34&amp;htil=20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95341" y="2660651"/>
            <a:ext cx="346557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9_AN.1_1#6011535e5?iti=34&amp;htil=20&amp;vcp=1&amp;vis=1&amp;pid=3a3c284e0&amp;color=0,0,0&amp;vtp=1&amp;vaab=1&amp;bbb=1"/>
          <p:cNvSpPr/>
          <p:nvPr/>
        </p:nvSpPr>
        <p:spPr>
          <a:xfrm>
            <a:off x="8005816" y="5238243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答图21-2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1_1#fec4da5d4?vcp=1&amp;vis=1&amp;pid=3a3c284e0&amp;color=0,0,0&amp;vtp=1&amp;vaab=1&amp;bt=1&amp;bbb=1&amp;hb=1"/>
          <p:cNvSpPr/>
          <p:nvPr/>
        </p:nvSpPr>
        <p:spPr>
          <a:xfrm>
            <a:off x="539496" y="64462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（2）用电压表测量定值电阻两端的电压时，闭合开关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，小灯泡忽明忽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，电压表的指针摇摆不定。小海认为电路故障是线路接触不良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认为电路故障是小灯泡断路。则判断正确的是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选填“小海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小南”）。</a:t>
            </a:r>
            <a:endParaRPr lang="en-US" altLang="zh-CN" sz="2800" dirty="0"/>
          </a:p>
        </p:txBody>
      </p:sp>
      <p:sp>
        <p:nvSpPr>
          <p:cNvPr id="3" name="QB_9_AN.82_1#fec4da5d4.blank?vcp=1&amp;vis=1&amp;pid=3a3c284e0&amp;color=0,0,0&amp;vpa=26&amp;vtp=1&amp;vaab=1&amp;bbb=1"/>
          <p:cNvSpPr/>
          <p:nvPr/>
        </p:nvSpPr>
        <p:spPr>
          <a:xfrm>
            <a:off x="7661814" y="190954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小海</a:t>
            </a:r>
            <a:endParaRPr lang="en-US" altLang="zh-CN" sz="2800" dirty="0"/>
          </a:p>
        </p:txBody>
      </p:sp>
      <p:pic>
        <p:nvPicPr>
          <p:cNvPr id="4" name="QO_9_BD.81_2#fec4da5d4?iti=35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3465" y="2952115"/>
            <a:ext cx="5709285" cy="2567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9_BD.81_3#fec4da5d4?iti=35&amp;vcp=1&amp;vis=1&amp;pid=3a3c284e0&amp;color=0,0,0&amp;vtp=1&amp;vaab=1&amp;bbb=1"/>
          <p:cNvSpPr/>
          <p:nvPr/>
        </p:nvSpPr>
        <p:spPr>
          <a:xfrm>
            <a:off x="5461064" y="564638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fece1eb53?vcp=1&amp;pid=5fc8a9bec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938528"/>
            <a:ext cx="11045952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83_1#e02da273e?vcp=1&amp;vis=1&amp;pid=3a3c284e0&amp;color=0,0,0&amp;vtp=1&amp;vaab=1&amp;bt=1&amp;bbb=1&amp;hb=1"/>
              <p:cNvSpPr/>
              <p:nvPr/>
            </p:nvSpPr>
            <p:spPr>
              <a:xfrm>
                <a:off x="539496" y="116963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（3）排除故障并用电压表正确测量定值电阻两端的电压后，为了测量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（选填“能”或“不能”）保持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接点不动，只将与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接点相连的导线改接到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接点，理由是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83_1#e02da273e?vcp=1&amp;vis=1&amp;pid=3a3c284e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963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3" r="-321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84_1#e02da273e.blank?vcp=1&amp;vis=1&amp;pid=3a3c284e0&amp;color=0,0,0&amp;vpa=27&amp;vtp=1&amp;vaab=1&amp;bbb=1"/>
          <p:cNvSpPr/>
          <p:nvPr/>
        </p:nvSpPr>
        <p:spPr>
          <a:xfrm>
            <a:off x="3467884" y="178685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4" name="QB_9_AN.86_1#e02da273e.blank?vcp=1&amp;vis=1&amp;pid=3a3c284e0&amp;color=0,0,0&amp;vpa=28&amp;vtp=1&amp;vaab=1&amp;bbb=1"/>
          <p:cNvSpPr/>
          <p:nvPr/>
        </p:nvSpPr>
        <p:spPr>
          <a:xfrm>
            <a:off x="6621368" y="2413603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电压表的正、负接线柱接反了</a:t>
            </a:r>
            <a:endParaRPr lang="en-US" altLang="zh-CN" sz="2800" dirty="0"/>
          </a:p>
        </p:txBody>
      </p:sp>
      <p:pic>
        <p:nvPicPr>
          <p:cNvPr id="5" name="QO_9_BD.85_1#e02da273e?iti=36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775" y="3147060"/>
            <a:ext cx="5650865" cy="254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9_BD.85_2#e02da273e?iti=36&amp;vcp=1&amp;vis=1&amp;pid=3a3c284e0&amp;color=0,0,0&amp;vtp=1&amp;vaab=1&amp;bbb=1"/>
          <p:cNvSpPr/>
          <p:nvPr/>
        </p:nvSpPr>
        <p:spPr>
          <a:xfrm>
            <a:off x="6096064" y="5483955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7_1#63dc57937?sp=1&amp;vcp=1&amp;vis=1&amp;pid=3a3c284e0&amp;color=0,0,0&amp;vtp=1&amp;vaab=1&amp;bt=1&amp;bbb=1&amp;hb=1"/>
          <p:cNvSpPr/>
          <p:nvPr/>
        </p:nvSpPr>
        <p:spPr>
          <a:xfrm>
            <a:off x="539496" y="554400"/>
            <a:ext cx="11109960" cy="2030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（4）实验中通过测量得到一组数据，如下表所示。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根据数据得出结论：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串联电路的总电压等于各用电器两端的电压之和。这样得出结论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选填“合理”或“不合理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”），理由是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8" name="QB_9_BD.87_2#63dc57937?colgroup=7,7,7,7&amp;vcp=1&amp;vis=1&amp;pid=3a3c284e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97144"/>
              <a:ext cx="11064240" cy="1056831"/>
            </p:xfrm>
            <a:graphic>
              <a:graphicData uri="http://schemas.openxmlformats.org/drawingml/2006/table">
                <a:tbl>
                  <a:tblPr/>
                  <a:tblGrid>
                    <a:gridCol w="27797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614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1771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𝑎𝑏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𝑏𝑐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8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𝑎𝑐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2.4V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8" name="QB_9_BD.87_2#63dc57937?colgroup=7,7,7,7&amp;vcp=1&amp;vis=1&amp;pid=3a3c284e0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697144"/>
              <a:ext cx="11064240" cy="1056831"/>
            </p:xfrm>
            <a:graphic>
              <a:graphicData uri="http://schemas.openxmlformats.org/drawingml/2006/table">
                <a:tbl>
                  <a:tblPr/>
                  <a:tblGrid>
                    <a:gridCol w="2779776"/>
                    <a:gridCol w="2761488"/>
                    <a:gridCol w="2761488"/>
                    <a:gridCol w="2761488"/>
                  </a:tblGrid>
                  <a:tr h="5175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391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2.4V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3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4.4V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9_AN.88_1#63dc57937.blank?vcp=1&amp;vis=1&amp;pid=3a3c284e0&amp;color=0,0,0&amp;vpa=29&amp;vtp=1&amp;vaab=1&amp;bbb=1&amp;hb=1"/>
          <p:cNvSpPr/>
          <p:nvPr/>
        </p:nvSpPr>
        <p:spPr>
          <a:xfrm>
            <a:off x="539496" y="1045636"/>
            <a:ext cx="11109960" cy="9830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不合理</a:t>
            </a:r>
            <a:endParaRPr lang="en-US" altLang="zh-CN" sz="2800" dirty="0"/>
          </a:p>
        </p:txBody>
      </p:sp>
      <p:sp>
        <p:nvSpPr>
          <p:cNvPr id="5" name="QB_9_AN.90_1#63dc57937.blank?vcp=1&amp;vis=1&amp;pid=3a3c284e0&amp;color=0,0,0&amp;vpa=30&amp;vtp=1&amp;vaab=1&amp;bbb=1&amp;hb=1"/>
          <p:cNvSpPr/>
          <p:nvPr/>
        </p:nvSpPr>
        <p:spPr>
          <a:xfrm>
            <a:off x="539496" y="1566336"/>
            <a:ext cx="11109960" cy="98304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没有进行多次测量，只凭一组实验数据得出结论具有偶然性</a:t>
            </a:r>
            <a:endParaRPr lang="en-US" altLang="zh-CN" sz="2800" dirty="0"/>
          </a:p>
        </p:txBody>
      </p:sp>
      <p:pic>
        <p:nvPicPr>
          <p:cNvPr id="6" name="QO_9_BD.89_1#63dc57937?iti=37&amp;vcp=1&amp;vis=1&amp;pid=3a3c284e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5072" y="3890944"/>
            <a:ext cx="4187952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9_BD.89_2#63dc57937?iti=37&amp;vcp=1&amp;vis=1&amp;pid=3a3c284e0&amp;color=0,0,0&amp;vtp=1&amp;vaab=1&amp;bbb=1"/>
          <p:cNvSpPr/>
          <p:nvPr/>
        </p:nvSpPr>
        <p:spPr>
          <a:xfrm>
            <a:off x="5465635" y="5901608"/>
            <a:ext cx="1266825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6d2f6b64e?vcp=1&amp;pid=0f6f83ef4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6d2f6b64e?vcp=1&amp;pid=0f6f83ef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3bd07eea.fixed?vcp=1&amp;pid=32ae1373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电阻</a:t>
            </a:r>
            <a:endParaRPr lang="en-US" altLang="zh-CN" sz="4000" dirty="0"/>
          </a:p>
        </p:txBody>
      </p:sp>
      <p:sp>
        <p:nvSpPr>
          <p:cNvPr id="3" name="C_5_BD#c3bd07eea.fixed?vcp=1&amp;pid=32ae1373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电压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5f771611?vcp=1&amp;pid=c3bd07eea&amp;color=68,178,231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pic>
        <p:nvPicPr>
          <p:cNvPr id="3" name="QC_7_BD.133_1#fe78f4aa3?iti=55&amp;htil=28&amp;vcp=1&amp;vis=1&amp;pid=c5f77161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710" y="1243158"/>
            <a:ext cx="4714781" cy="151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33_2#fe78f4aa3?iti=55&amp;htil=28&amp;vcp=1&amp;vis=1&amp;pid=c5f771611&amp;color=0,0,0&amp;vtp=1&amp;vaab=1&amp;bbb=1"/>
          <p:cNvSpPr/>
          <p:nvPr/>
        </p:nvSpPr>
        <p:spPr>
          <a:xfrm>
            <a:off x="8233319" y="2880796"/>
            <a:ext cx="1325562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</a:t>
            </a:r>
            <a:endParaRPr lang="en-US" altLang="zh-CN" sz="2800" dirty="0"/>
          </a:p>
        </p:txBody>
      </p:sp>
      <p:sp>
        <p:nvSpPr>
          <p:cNvPr id="5" name="QC_7_BD.133_3#fe78f4aa3?htil=28&amp;sp=1&amp;vcp=1&amp;vis=1&amp;pid=c5f771611&amp;color=0,0,0&amp;vtp=1&amp;vaab=1&amp;bbb=1&amp;hb=1&amp;hs=1"/>
          <p:cNvSpPr/>
          <p:nvPr/>
        </p:nvSpPr>
        <p:spPr>
          <a:xfrm>
            <a:off x="539496" y="1224869"/>
            <a:ext cx="5559552" cy="225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）小晨用如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B21-1所示的电路进行实验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。闭合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，用酒精灯给金属丝加热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现电流表示数和灯泡亮度都会发生</a:t>
            </a:r>
            <a:endParaRPr lang="en-US" altLang="zh-CN" sz="2800" dirty="0"/>
          </a:p>
        </p:txBody>
      </p:sp>
      <p:sp>
        <p:nvSpPr>
          <p:cNvPr id="6" name="QC_7_AN.1_1#fe78f4aa3.bracket?vcp=1&amp;vis=1&amp;pid=c5f771611&amp;color=0,0,0&amp;vpa=42&amp;vtp=1&amp;vaab=1"/>
          <p:cNvSpPr/>
          <p:nvPr/>
        </p:nvSpPr>
        <p:spPr>
          <a:xfrm>
            <a:off x="7573414" y="353343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133_4#fe78f4aa3.choices?vcp=1&amp;vis=1&amp;pid=c5f771611&amp;color=0,0,0&amp;vtp=1&amp;vaab=1&amp;bbb=1&amp;hs=1"/>
          <p:cNvSpPr/>
          <p:nvPr/>
        </p:nvSpPr>
        <p:spPr>
          <a:xfrm>
            <a:off x="539496" y="4130339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.长度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B.横截面积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C.电流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.温度</a:t>
            </a:r>
            <a:endParaRPr lang="en-US" altLang="zh-CN" sz="2800" dirty="0"/>
          </a:p>
        </p:txBody>
      </p:sp>
      <p:sp>
        <p:nvSpPr>
          <p:cNvPr id="8" name="QC_7_BD.135_1#96be79a66?vcp=1&amp;vis=1&amp;pid=c5f771611&amp;color=0,0,0&amp;vtp=1&amp;vaab=1&amp;bbb=1&amp;hb=1&amp;hs=1"/>
          <p:cNvSpPr/>
          <p:nvPr/>
        </p:nvSpPr>
        <p:spPr>
          <a:xfrm>
            <a:off x="539496" y="4706093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（2024·广西柳州·模拟）小明的书桌上有一个调光台灯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，台灯上调节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灯泡亮度的旋钮实质上是一个(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136_1#96be79a66.bracket?vcp=1&amp;vis=1&amp;pid=c5f771611&amp;color=0,0,0&amp;vpa=43&amp;vtp=1&amp;vaab=1"/>
          <p:cNvSpPr/>
          <p:nvPr/>
        </p:nvSpPr>
        <p:spPr>
          <a:xfrm>
            <a:off x="5439315" y="5277339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7_BD.135_2#96be79a66.choices?vcp=1&amp;vis=1&amp;pid=c5f771611&amp;color=0,0,0&amp;vtp=1&amp;vaab=1&amp;bbb=1&amp;hs=1"/>
          <p:cNvSpPr/>
          <p:nvPr/>
        </p:nvSpPr>
        <p:spPr>
          <a:xfrm>
            <a:off x="539496" y="5863281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B.电流表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C.开关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.变阻器</a:t>
            </a:r>
            <a:endParaRPr lang="en-US" altLang="zh-CN" sz="2800" dirty="0"/>
          </a:p>
        </p:txBody>
      </p:sp>
      <p:sp>
        <p:nvSpPr>
          <p:cNvPr id="11" name="QC_7_BD.133_3#fe78f4aa3?htil=28&amp;sp=1&amp;vcp=1&amp;vis=1&amp;pid=c5f771611&amp;color=0,0,0&amp;vtp=1&amp;vaab=1&amp;bbb=1&amp;hb=1&amp;hs=1"/>
          <p:cNvSpPr/>
          <p:nvPr/>
        </p:nvSpPr>
        <p:spPr>
          <a:xfrm>
            <a:off x="539995" y="3546393"/>
            <a:ext cx="11112011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，影响导体电阻大小的因素是(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9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37_1#e0c3cb394?vcp=1&amp;vis=1&amp;pid=c5f771611&amp;color=0,0,0&amp;vtp=1&amp;vaab=1&amp;bt=1&amp;bbb=1&amp;hb=1"/>
              <p:cNvSpPr/>
              <p:nvPr/>
            </p:nvSpPr>
            <p:spPr>
              <a:xfrm>
                <a:off x="539496" y="218297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（2024·山东济南·模拟）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手电筒和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吸顶灯具有光效高、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寿命长、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安全环保等优点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，它们的主要部分是高亮度发光二极管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，这种发光二极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管主要由硅等材料制成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硅是一种(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37_1#e0c3cb394?vcp=1&amp;vis=1&amp;pid=c5f77161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297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3197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38_1#e0c3cb394.bracket?vcp=1&amp;vis=1&amp;pid=c5f771611&amp;color=0,0,0&amp;vpa=44&amp;vtp=1&amp;vaab=1"/>
          <p:cNvSpPr/>
          <p:nvPr/>
        </p:nvSpPr>
        <p:spPr>
          <a:xfrm>
            <a:off x="6150515" y="34650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37_2#e0c3cb394.choices?vcp=1&amp;vis=1&amp;pid=c5f771611&amp;color=0,0,0&amp;vtp=1&amp;vaab=1&amp;bbb=1"/>
          <p:cNvSpPr/>
          <p:nvPr/>
        </p:nvSpPr>
        <p:spPr>
          <a:xfrm>
            <a:off x="539496" y="410803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B.半导体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C.绝缘体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.超导体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39_1#f5ab6dfdd?iti=56&amp;htil=29&amp;vcp=1&amp;vis=1&amp;pid=c5f77161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6937" y="1208786"/>
            <a:ext cx="441655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9_2#f5ab6dfdd?iti=56&amp;htil=29&amp;vcp=1&amp;vis=1&amp;pid=c5f771611&amp;color=0,0,0&amp;vtp=1&amp;vaab=1&amp;bbb=1"/>
          <p:cNvSpPr/>
          <p:nvPr/>
        </p:nvSpPr>
        <p:spPr>
          <a:xfrm>
            <a:off x="8752432" y="37955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图B21-2</a:t>
            </a:r>
            <a:endParaRPr lang="en-US" altLang="zh-CN" sz="2800" dirty="0"/>
          </a:p>
        </p:txBody>
      </p:sp>
      <p:sp>
        <p:nvSpPr>
          <p:cNvPr id="4" name="QC_7_BD.139_3#f5ab6dfdd?htil=29&amp;sp=1&amp;vcp=1&amp;vis=1&amp;pid=c5f771611&amp;color=0,0,0&amp;vtp=1&amp;vaab=1&amp;bt=1&amp;bbb=1&amp;hb=1&amp;hs=1"/>
          <p:cNvSpPr/>
          <p:nvPr/>
        </p:nvSpPr>
        <p:spPr>
          <a:xfrm>
            <a:off x="539496" y="1190498"/>
            <a:ext cx="65562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（2023·吉林长春·中考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）在烧杯中加入盐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，将铜片和锌片放在盐水中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，这就是一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个电池。用电压表测量这个自制电池的电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，其现象如图B21-2所示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。下列说法正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40_1#f5ab6dfdd.bracket?vcp=1&amp;vis=1&amp;pid=c5f771611&amp;color=0,0,0&amp;vpa=45&amp;vtp=1&amp;vaab=1"/>
          <p:cNvSpPr/>
          <p:nvPr/>
        </p:nvSpPr>
        <p:spPr>
          <a:xfrm>
            <a:off x="1883314" y="376796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9_4#f5ab6dfdd.choices?vcp=1&amp;vis=1&amp;pid=c5f771611&amp;color=0,0,0&amp;vtp=1&amp;vaab=1&amp;bbb=1&amp;hs=1"/>
          <p:cNvSpPr/>
          <p:nvPr/>
        </p:nvSpPr>
        <p:spPr>
          <a:xfrm>
            <a:off x="539496" y="44477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.铜片是电池的正极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.锌片是电池的正极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C.盐水不导电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.电压表的正、负接线柱接反了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41_1#ddd69b70e?iti=57&amp;htil=30&amp;vcp=1&amp;vis=1&amp;pid=c5f7716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5425" y="1263269"/>
            <a:ext cx="277977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41_2#ddd69b70e?iti=57&amp;htil=30&amp;vcp=1&amp;vis=1&amp;pid=c5f771611&amp;color=0,0,0&amp;vtp=1&amp;vaab=1&amp;bbb=1"/>
          <p:cNvSpPr/>
          <p:nvPr/>
        </p:nvSpPr>
        <p:spPr>
          <a:xfrm>
            <a:off x="9552532" y="37311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41_3#ddd69b70e?htil=30&amp;sp=1&amp;vcp=1&amp;vis=1&amp;pid=c5f771611&amp;color=0,0,0&amp;vtp=1&amp;vaab=1&amp;bt=1&amp;bbb=1&amp;hb=1"/>
              <p:cNvSpPr/>
              <p:nvPr/>
            </p:nvSpPr>
            <p:spPr>
              <a:xfrm>
                <a:off x="539496" y="1244981"/>
                <a:ext cx="81930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（2023·吉林长春·模拟）如图B21-3所示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，电源电压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述不正确的是(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41_3#ddd69b70e?htil=30&amp;sp=1&amp;vcp=1&amp;vis=1&amp;pid=c5f77161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4981"/>
                <a:ext cx="81930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21" r="-659" b="-3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42_1#ddd69b70e.bracket?vcp=1&amp;vis=1&amp;pid=c5f771611&amp;color=0,0,0&amp;vpa=46&amp;vtp=1&amp;vaab=1"/>
          <p:cNvSpPr/>
          <p:nvPr/>
        </p:nvSpPr>
        <p:spPr>
          <a:xfrm>
            <a:off x="2950114" y="252704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41_4#ddd69b70e.choices?htil=30&amp;vcp=1&amp;vis=1&amp;pid=c5f771611&amp;color=0,0,0&amp;vtp=1&amp;vaab=1&amp;bbb=1"/>
              <p:cNvSpPr/>
              <p:nvPr/>
            </p:nvSpPr>
            <p:spPr>
              <a:xfrm>
                <a:off x="539496" y="3095625"/>
                <a:ext cx="8193024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断开后，电压表无示数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断开后，电压表的示数为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41_4#ddd69b70e.choices?htil=30&amp;vcp=1&amp;vis=1&amp;pid=c5f77161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5625"/>
                <a:ext cx="8193024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5" b="-3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3_1#a75049a28?sp=1&amp;vcp=1&amp;vis=1&amp;pid=c5f771611&amp;color=0,0,0&amp;vtp=1&amp;vaab=1&amp;bt=1&amp;bbb=1&amp;hb=1"/>
              <p:cNvSpPr/>
              <p:nvPr/>
            </p:nvSpPr>
            <p:spPr>
              <a:xfrm>
                <a:off x="539496" y="98523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（2023·广东·中考）如图B21-4甲所示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。滑动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变阻器以图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B21-4乙所示的方式接入电路，当滑片向左滑动时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，滑动变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阻器连入电路的电阻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选填“变大”“变小”或“不变”）。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3_1#a75049a28?sp=1&amp;vcp=1&amp;vis=1&amp;pid=c5f77161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523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44_1#a75049a28.blank?vcp=1&amp;vis=1&amp;pid=c5f771611&amp;color=0,0,0&amp;vpa=47&amp;vtp=1&amp;vaab=1&amp;bbb=1"/>
          <p:cNvSpPr/>
          <p:nvPr/>
        </p:nvSpPr>
        <p:spPr>
          <a:xfrm>
            <a:off x="9373139" y="954754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2.3</a:t>
            </a:r>
            <a:endParaRPr lang="en-US" altLang="zh-CN" sz="2800" dirty="0"/>
          </a:p>
        </p:txBody>
      </p:sp>
      <p:sp>
        <p:nvSpPr>
          <p:cNvPr id="4" name="QB_7_AN.146_1#a75049a28.blank?vcp=1&amp;vis=1&amp;pid=c5f771611&amp;color=0,0,0&amp;vpa=48&amp;vtp=1&amp;vaab=1&amp;bbb=1"/>
          <p:cNvSpPr/>
          <p:nvPr/>
        </p:nvSpPr>
        <p:spPr>
          <a:xfrm>
            <a:off x="3750215" y="222919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变小</a:t>
            </a:r>
            <a:endParaRPr lang="en-US" altLang="zh-CN" sz="2800" dirty="0"/>
          </a:p>
        </p:txBody>
      </p:sp>
      <p:pic>
        <p:nvPicPr>
          <p:cNvPr id="5" name="QB_7_BD.145_1#a75049a28?iti=58&amp;vcp=1&amp;vis=1&amp;pid=c5f77161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967450"/>
            <a:ext cx="5458968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45_2#a75049a28?iti=58&amp;vcp=1&amp;vis=1&amp;pid=c5f771611&amp;color=0,0,0&amp;vtp=1&amp;vaab=1&amp;bbb=1"/>
          <p:cNvSpPr/>
          <p:nvPr/>
        </p:nvSpPr>
        <p:spPr>
          <a:xfrm>
            <a:off x="5431695" y="534387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47_1#47bff32ab?sp=1&amp;vcp=1&amp;vis=1&amp;pid=c5f771611&amp;color=0,0,0&amp;vtp=1&amp;vaab=1&amp;bt=1&amp;bbb=1&amp;hb=1"/>
              <p:cNvSpPr/>
              <p:nvPr/>
            </p:nvSpPr>
            <p:spPr>
              <a:xfrm>
                <a:off x="539496" y="79016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（2023·湖南怀化·中考）如图B21-5所示，闭合开关后，电压表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，则电路的电源电压为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的电压为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47_1#47bff32ab?sp=1&amp;vcp=1&amp;vis=1&amp;pid=c5f77161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016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14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48_1#47bff32ab.blank?vcp=1&amp;vis=1&amp;pid=c5f771611&amp;color=0,0,0&amp;vpa=49&amp;vtp=1&amp;vaab=1&amp;bbb=1"/>
          <p:cNvSpPr/>
          <p:nvPr/>
        </p:nvSpPr>
        <p:spPr>
          <a:xfrm>
            <a:off x="8288878" y="1407382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4.5</a:t>
            </a:r>
            <a:endParaRPr lang="en-US" altLang="zh-CN" sz="2800" dirty="0"/>
          </a:p>
        </p:txBody>
      </p:sp>
      <p:sp>
        <p:nvSpPr>
          <p:cNvPr id="4" name="QB_7_AN.150_1#47bff32ab.blank?vcp=1&amp;vis=1&amp;pid=c5f771611&amp;color=0,0,0&amp;vpa=50&amp;vtp=1&amp;vaab=1"/>
          <p:cNvSpPr/>
          <p:nvPr/>
        </p:nvSpPr>
        <p:spPr>
          <a:xfrm>
            <a:off x="1972214" y="2034127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pic>
        <p:nvPicPr>
          <p:cNvPr id="5" name="QB_7_BD.149_1#47bff32ab?iti=59&amp;vcp=1&amp;vis=1&amp;pid=c5f77161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8576" y="2776950"/>
            <a:ext cx="2971800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49_2#47bff32ab?iti=59&amp;vcp=1&amp;vis=1&amp;pid=c5f771611&amp;color=0,0,0&amp;vtp=1&amp;vaab=1&amp;bbb=1"/>
          <p:cNvSpPr/>
          <p:nvPr/>
        </p:nvSpPr>
        <p:spPr>
          <a:xfrm>
            <a:off x="5431695" y="550084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7d6c2dbe?vcp=1&amp;pid=5fc8a9be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fc3607c36?vcp=1&amp;vis=1&amp;pid=e7d6c2db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fc3607c36.bracket?vcp=1&amp;vis=1&amp;pid=e7d6c2dbe&amp;color=0,0,0&amp;vpa=1&amp;vtp=1&amp;vaab=1"/>
          <p:cNvSpPr/>
          <p:nvPr/>
        </p:nvSpPr>
        <p:spPr>
          <a:xfrm>
            <a:off x="3928015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_2#fc3607c36.choices?vcp=1&amp;vis=1&amp;pid=e7d6c2dbe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A.电路两端只要有电压，就一定有电流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.某电路中只要有电流通过，电路中就一定有电源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.有电源必定有电压，有电压必定有电流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.电流的存在使得电路中出现电压，从而形成电源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7e6c67a8?vcp=1&amp;pid=c3bd07eea&amp;color=68,178,231&amp;vtp=1&amp;vaab=1&amp;bt=1&amp;bbb=1"/>
          <p:cNvSpPr/>
          <p:nvPr/>
        </p:nvSpPr>
        <p:spPr>
          <a:xfrm>
            <a:off x="539496" y="395376"/>
            <a:ext cx="11109960" cy="6170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51_1#44863c36b?sp=1&amp;vcp=1&amp;vis=1&amp;pid=17e6c67a8&amp;color=0,0,0&amp;vtp=1&amp;vaab=1&amp;bbb=1&amp;hb=1"/>
              <p:cNvSpPr/>
              <p:nvPr/>
            </p:nvSpPr>
            <p:spPr>
              <a:xfrm>
                <a:off x="539496" y="1069356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（2024·广西贵港·模拟）如图B21-6所示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，探究影响导体电阻大小的因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素时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，分别选用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四根不同的金属丝接入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两点之间，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51_1#44863c36b?sp=1&amp;vcp=1&amp;vis=1&amp;pid=17e6c67a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9356"/>
                <a:ext cx="11109960" cy="1744282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3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151_2#44863c36b?iti=60&amp;htil=31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8440" y="2324100"/>
            <a:ext cx="4215765" cy="29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51_3#44863c36b?iti=60&amp;htil=31&amp;vcp=1&amp;vis=1&amp;pid=17e6c67a8&amp;color=0,0,0&amp;vtp=1&amp;vaab=1&amp;bbb=1"/>
          <p:cNvSpPr/>
          <p:nvPr/>
        </p:nvSpPr>
        <p:spPr>
          <a:xfrm>
            <a:off x="8878289" y="5294527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51_4#44863c36b.choices?htil=31&amp;vcp=1&amp;vis=1&amp;pid=17e6c67a8&amp;color=0,0,0&amp;vtp=1&amp;vaab=1&amp;bbb=1&amp;hb=1"/>
              <p:cNvSpPr/>
              <p:nvPr/>
            </p:nvSpPr>
            <p:spPr>
              <a:xfrm>
                <a:off x="539496" y="2805327"/>
                <a:ext cx="8339328" cy="3573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A.接金属丝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时，可探究导体电阻大小与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导体长度是否有关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B.接金属丝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时，可探究导体电阻大小与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横截面积是否有关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C.接金属丝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时比接金属丝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时电流表示数大一些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D.该实验装置不能探究导体电阻与导体材料的关系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51_4#44863c36b.choices?htil=31&amp;vcp=1&amp;vis=1&amp;pid=17e6c67a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5327"/>
                <a:ext cx="8339328" cy="3573082"/>
              </a:xfrm>
              <a:prstGeom prst="rect">
                <a:avLst/>
              </a:prstGeom>
              <a:blipFill rotWithShape="1">
                <a:blip r:embed="rId5"/>
                <a:stretch>
                  <a:fillRect l="-5" t="-15" r="3" b="-16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44863c36b?iti=61&amp;htil=32&amp;vcp=1&amp;vis=1&amp;pid=17e6c67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5632" y="920496"/>
            <a:ext cx="3145536" cy="217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44863c36b?iti=61&amp;htil=32&amp;vcp=1&amp;vis=1&amp;pid=17e6c67a8&amp;color=0,0,0&amp;vtp=1&amp;vaab=1&amp;bbb=1"/>
          <p:cNvSpPr/>
          <p:nvPr/>
        </p:nvSpPr>
        <p:spPr>
          <a:xfrm>
            <a:off x="9395619" y="322376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图B21-6</a:t>
            </a:r>
            <a:endParaRPr lang="en-US" altLang="zh-CN" sz="2800" dirty="0"/>
          </a:p>
        </p:txBody>
      </p:sp>
      <p:sp>
        <p:nvSpPr>
          <p:cNvPr id="4" name="QC_7_AS.1_1#44863c36b?htil=32&amp;vcp=1&amp;vis=1&amp;pid=17e6c67a8&amp;color=0,0,0&amp;vtp=1&amp;vaab=1&amp;bt=1&amp;bbb=1&amp;hb=1&amp;hs=1"/>
          <p:cNvSpPr/>
          <p:nvPr/>
        </p:nvSpPr>
        <p:spPr>
          <a:xfrm>
            <a:off x="539496" y="902208"/>
            <a:ext cx="783640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探究导体电阻大小与导体长度是否有关，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应选择材料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横截面积相同而长度不同的电阻丝，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则应选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B、D金属丝，故A错误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。为了探究导体电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阻与横截面积的关系，应选择横截面积不同而其他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条件相同的电阻丝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，则应选B、C金属丝，故B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</a:t>
            </a:r>
            <a:endParaRPr lang="en-US" altLang="zh-CN" sz="2800" dirty="0"/>
          </a:p>
        </p:txBody>
      </p:sp>
      <p:sp>
        <p:nvSpPr>
          <p:cNvPr id="5" name="QC_7_AS.1_1#44863c36b?htil=32&amp;vcp=1&amp;vis=1&amp;pid=17e6c67a8&amp;color=0,0,0&amp;vtp=1&amp;vaab=1&amp;bt=1&amp;bbb=1&amp;hb=1&amp;hs=1"/>
          <p:cNvSpPr/>
          <p:nvPr/>
        </p:nvSpPr>
        <p:spPr>
          <a:xfrm>
            <a:off x="539496" y="410864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和C金属丝的材料、长度相同，而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C的横截面积较大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，其电阻较小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C的电流更大，故C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正确。探究导体的电阻与导体材料的关系，应该选择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材料不同而其他条件相同的电阻丝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，A、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B金属丝符合要求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，故D错误。</a:t>
            </a:r>
            <a:endParaRPr lang="en-US" altLang="zh-CN" sz="2800" spc="-100" dirty="0"/>
          </a:p>
        </p:txBody>
      </p:sp>
      <p:sp>
        <p:nvSpPr>
          <p:cNvPr id="6" name="QC_7_AN.152_1#44863c36b.bracket?vcp=1&amp;vis=1&amp;pid=17e6c67a8&amp;color=0,0,0&amp;vpa=51&amp;vtp=1&amp;vaab=1"/>
          <p:cNvSpPr/>
          <p:nvPr/>
        </p:nvSpPr>
        <p:spPr>
          <a:xfrm>
            <a:off x="1207826" y="585476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54_1#9ef87ff3f?sp=1&amp;vcp=1&amp;vis=1&amp;pid=17e6c67a8&amp;color=0,0,0&amp;vtp=1&amp;vaab=1&amp;bt=1&amp;bbb=1&amp;hb=1"/>
              <p:cNvSpPr/>
              <p:nvPr/>
            </p:nvSpPr>
            <p:spPr>
              <a:xfrm>
                <a:off x="539496" y="65709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B21-7为某品牌风扇调速器和用于调速的电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位器结构图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，1、2、3是它的三个接线柱。若要使滑片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顺时针转动时风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扇转速加快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则下列连接方法正确的是(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54_1#9ef87ff3f?sp=1&amp;vcp=1&amp;vis=1&amp;pid=17e6c67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5709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7" r="-494" b="-3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154_2#9ef87ff3f?iti=62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837" y="3929799"/>
            <a:ext cx="5991170" cy="217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54_3#9ef87ff3f?iti=62&amp;vcp=1&amp;vis=1&amp;pid=17e6c67a8&amp;color=0,0,0&amp;vtp=1&amp;vaab=1&amp;bbb=1"/>
          <p:cNvSpPr/>
          <p:nvPr/>
        </p:nvSpPr>
        <p:spPr>
          <a:xfrm>
            <a:off x="3998641" y="5925759"/>
            <a:ext cx="1325562" cy="5502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图B21-7</a:t>
            </a:r>
            <a:endParaRPr lang="en-US" altLang="zh-CN" sz="2800" dirty="0"/>
          </a:p>
        </p:txBody>
      </p:sp>
      <p:sp>
        <p:nvSpPr>
          <p:cNvPr id="6" name="QC_7_BD.154_4#9ef87ff3f.choices?vcp=1&amp;vis=1&amp;pid=17e6c67a8&amp;color=0,0,0&amp;vtp=1&amp;vaab=1&amp;bbb=1"/>
          <p:cNvSpPr/>
          <p:nvPr/>
        </p:nvSpPr>
        <p:spPr>
          <a:xfrm>
            <a:off x="620977" y="2498826"/>
            <a:ext cx="6458833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A.1与2	B.2与3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C.1与3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D.以上连接方法都正确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9ef87ff3f?vcp=1&amp;vis=1&amp;pid=17e6c67a8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若要使滑片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顺时针转动时风扇转速加快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，则要使电路中的电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流变大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，电位器接入电路的电阻变小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，即顺时针转动时电位器接入电路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中电阻丝的长度变小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，故接1、2两个接线柱。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9ef87ff3f?vcp=1&amp;vis=1&amp;pid=17e6c67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9ef87ff3f?iti=63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9384" y="2541188"/>
            <a:ext cx="8321040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9ef87ff3f?iti=63&amp;vcp=1&amp;vis=1&amp;pid=17e6c67a8&amp;color=0,0,0&amp;vtp=1&amp;vaab=1&amp;bbb=1"/>
          <p:cNvSpPr/>
          <p:nvPr/>
        </p:nvSpPr>
        <p:spPr>
          <a:xfrm>
            <a:off x="5427123" y="567656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图B21-7</a:t>
            </a:r>
            <a:endParaRPr lang="en-US" altLang="zh-CN" sz="2800" dirty="0"/>
          </a:p>
        </p:txBody>
      </p:sp>
      <p:sp>
        <p:nvSpPr>
          <p:cNvPr id="5" name="QC_7_AN.155_1#9ef87ff3f.bracket?vcp=1&amp;vis=1&amp;pid=17e6c67a8&amp;color=0,0,0&amp;vpa=52&amp;vtp=1&amp;vaab=1"/>
          <p:cNvSpPr/>
          <p:nvPr/>
        </p:nvSpPr>
        <p:spPr>
          <a:xfrm>
            <a:off x="1203298" y="22572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57_1#0d9ba75b8?sp=1&amp;vcp=1&amp;vis=1&amp;pid=17e6c67a8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（2024·湖南长沙·模拟）如图B21-8甲所示的电路正常工作时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电压表的指针偏转角度相同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（如图B21-8乙所示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3" name="QC_7_BD.157_2#0d9ba75b8?iti=64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3048" y="2532044"/>
            <a:ext cx="4562856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57_3#0d9ba75b8?iti=64&amp;vcp=1&amp;vis=1&amp;pid=17e6c67a8&amp;color=0,0,0&amp;vtp=1&amp;vaab=1&amp;bbb=1"/>
          <p:cNvSpPr/>
          <p:nvPr/>
        </p:nvSpPr>
        <p:spPr>
          <a:xfrm>
            <a:off x="5431695" y="457014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57_4#0d9ba75b8.choices?vcp=1&amp;vis=1&amp;pid=17e6c67a8&amp;color=0,0,0&amp;vtp=1&amp;vaab=1&amp;bbb=1"/>
              <p:cNvSpPr/>
              <p:nvPr/>
            </p:nvSpPr>
            <p:spPr>
              <a:xfrm>
                <a:off x="539496" y="5148244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两灯并联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.电源电压为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57_4#0d9ba75b8.choices?vcp=1&amp;vis=1&amp;pid=17e6c67a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48244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6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0d9ba75b8?iti=65&amp;htil=33&amp;vcp=1&amp;vis=1&amp;pid=17e6c67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455" y="965422"/>
            <a:ext cx="3941064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0d9ba75b8?iti=65&amp;htil=33&amp;vcp=1&amp;vis=1&amp;pid=17e6c67a8&amp;color=0,0,0&amp;vtp=1&amp;vaab=1&amp;bbb=1"/>
          <p:cNvSpPr/>
          <p:nvPr/>
        </p:nvSpPr>
        <p:spPr>
          <a:xfrm>
            <a:off x="8984206" y="277491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0d9ba75b8?htil=33&amp;vcp=1&amp;vis=1&amp;pid=17e6c67a8&amp;color=0,0,0&amp;mp=1&amp;vtp=1&amp;vaab=1&amp;bt=1&amp;bbb=1&amp;hb=1&amp;hs=1"/>
              <p:cNvSpPr/>
              <p:nvPr/>
            </p:nvSpPr>
            <p:spPr>
              <a:xfrm>
                <a:off x="539496" y="937990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由电路图可知，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两灯串联，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测电源电压，电压表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。因为两个电压表的指针位置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相同，串联电路两端电压等于各部分电压之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0d9ba75b8?htil=33&amp;vcp=1&amp;vis=1&amp;pid=17e6c67a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7990"/>
                <a:ext cx="703173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-1136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0d9ba75b8?htil=33&amp;vcp=1&amp;vis=1&amp;pid=17e6c67a8&amp;color=0,0,0&amp;mp=1&amp;vtp=1&amp;vaab=1&amp;bt=1&amp;bbb=1&amp;hb=1&amp;hs=1"/>
              <p:cNvSpPr/>
              <p:nvPr/>
            </p:nvSpPr>
            <p:spPr>
              <a:xfrm>
                <a:off x="539496" y="3432778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的示数应大于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的示数，则电压表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的量程是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的量程是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，即电源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、D错误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0d9ba75b8?htil=33&amp;vcp=1&amp;vis=1&amp;pid=17e6c67a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2778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24" r="5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58_1#0d9ba75b8.bracket?vcp=1&amp;vis=1&amp;pid=17e6c67a8&amp;color=0,0,0&amp;vpa=53&amp;vtp=1&amp;vaab=1"/>
          <p:cNvSpPr/>
          <p:nvPr/>
        </p:nvSpPr>
        <p:spPr>
          <a:xfrm>
            <a:off x="1178654" y="58109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0_1#6267268ce?sp=1&amp;vcp=1&amp;vis=1&amp;pid=17e6c67a8&amp;color=0,0,0&amp;vtp=1&amp;vaab=1&amp;bt=1&amp;bbb=1&amp;hb=1"/>
          <p:cNvSpPr/>
          <p:nvPr/>
        </p:nvSpPr>
        <p:spPr>
          <a:xfrm>
            <a:off x="539496" y="80794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（2024·湖北·模拟）小王同学根据图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B21-9甲所示的电路对串联电路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电压规律进行了探究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60_2#6267268ce?iti=66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336" y="2144871"/>
            <a:ext cx="4535424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0_3#6267268ce?iti=66&amp;vcp=1&amp;vis=1&amp;pid=17e6c67a8&amp;color=0,0,0&amp;vtp=1&amp;vaab=1&amp;bbb=1"/>
          <p:cNvSpPr/>
          <p:nvPr/>
        </p:nvSpPr>
        <p:spPr>
          <a:xfrm>
            <a:off x="5436267" y="426526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1_1#260737e32?vcp=1&amp;vis=1&amp;pid=6267268ce&amp;color=0,0,0&amp;vtp=1&amp;vaab=1&amp;bbb=1&amp;hb=1"/>
              <p:cNvSpPr/>
              <p:nvPr/>
            </p:nvSpPr>
            <p:spPr>
              <a:xfrm>
                <a:off x="539496" y="483727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（1）为使结论具有普遍性，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应选择规格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“不同”）的灯泡。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1_1#260737e32?vcp=1&amp;vis=1&amp;pid=6267268c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3727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2_1#9d1c7e901?vcp=1&amp;vis=1&amp;pid=6267268ce&amp;color=0,0,0&amp;mp=1&amp;vtp=1&amp;vaab=1&amp;bbb=1&amp;hb=1"/>
              <p:cNvSpPr/>
              <p:nvPr/>
            </p:nvSpPr>
            <p:spPr>
              <a:xfrm>
                <a:off x="541020" y="265430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（2）小王正确测出了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两端的电压时，小王打算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采用以下方法：电压表所接的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接点不动，只断开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接点，并改接到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点上。此操作可能会导致电压表出现的现象是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2_1#9d1c7e901?vcp=1&amp;vis=1&amp;pid=6267268ce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654308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63_1#7cdf0e094?vcp=1&amp;vis=1&amp;pid=6267268ce&amp;color=0,0,0&amp;mp=1&amp;vtp=1&amp;vaab=1&amp;bbb=1&amp;hb=1"/>
              <p:cNvSpPr/>
              <p:nvPr/>
            </p:nvSpPr>
            <p:spPr>
              <a:xfrm>
                <a:off x="541020" y="451290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（3）最后，小王按照正确的方法测量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两点之间的电压如图B21-9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，由此可知，电路出现的故障可能是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63_1#7cdf0e094?vcp=1&amp;vis=1&amp;pid=6267268ce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51290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t="-32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60_2#6267268ce?iti=66&amp;vcp=1&amp;vis=1&amp;pid=17e6c67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2738" y="651041"/>
            <a:ext cx="4535424" cy="19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0_3#6267268ce?iti=66&amp;vcp=1&amp;vis=1&amp;pid=17e6c67a8&amp;color=0,0,0&amp;vtp=1&amp;vaab=1&amp;bbb=1"/>
          <p:cNvSpPr/>
          <p:nvPr/>
        </p:nvSpPr>
        <p:spPr>
          <a:xfrm>
            <a:off x="7588162" y="214659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4_1#260737e32?vcp=1&amp;vis=1&amp;pid=6267268ce&amp;color=0,0,0&amp;vtp=1&amp;vaab=1&amp;bt=1&amp;bbb=1&amp;hb=1"/>
              <p:cNvSpPr/>
              <p:nvPr/>
            </p:nvSpPr>
            <p:spPr>
              <a:xfrm>
                <a:off x="539496" y="12039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（1）为使结论具有普遍性，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应选择规格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选填“相同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不同”）的灯泡。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4_1#260737e32?vcp=1&amp;vis=1&amp;pid=6267268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392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65_1#260737e32.blank?vcp=1&amp;vis=1&amp;pid=6267268ce&amp;color=0,0,0&amp;vpa=54&amp;vtp=1&amp;vaab=1&amp;bbb=1"/>
          <p:cNvSpPr/>
          <p:nvPr/>
        </p:nvSpPr>
        <p:spPr>
          <a:xfrm>
            <a:off x="7832313" y="117344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pic>
        <p:nvPicPr>
          <p:cNvPr id="4" name="QO_7_BD.164_2#260737e32?iti=67&amp;vcp=1&amp;vis=1&amp;pid=6267268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0984" y="2532729"/>
            <a:ext cx="5586984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4_3#260737e32?iti=67&amp;vcp=1&amp;vis=1&amp;pid=6267268ce&amp;color=0,0,0&amp;vtp=1&amp;vaab=1&amp;bbb=1"/>
          <p:cNvSpPr/>
          <p:nvPr/>
        </p:nvSpPr>
        <p:spPr>
          <a:xfrm>
            <a:off x="5431695" y="511946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6_1#9d1c7e901?vcp=1&amp;vis=1&amp;pid=6267268ce&amp;color=0,0,0&amp;vtp=1&amp;vaab=1&amp;bt=1&amp;bbb=1&amp;hb=1"/>
              <p:cNvSpPr/>
              <p:nvPr/>
            </p:nvSpPr>
            <p:spPr>
              <a:xfrm>
                <a:off x="539496" y="90903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（2）小王正确测出了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两端的电压，在测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，小王打算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采用以下方法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：电压表所接的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接点不动，只断开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接点，并改接到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点上。此操作可能会导致电压表出现的现象是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66_1#9d1c7e901?vcp=1&amp;vis=1&amp;pid=6267268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903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3157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67_1#9d1c7e901.blank?vcp=1&amp;vis=1&amp;pid=6267268ce&amp;color=0,0,0&amp;vpa=55&amp;vtp=1&amp;vaab=1&amp;bbb=1"/>
          <p:cNvSpPr/>
          <p:nvPr/>
        </p:nvSpPr>
        <p:spPr>
          <a:xfrm>
            <a:off x="7661814" y="2152999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电压表的指针反向偏转</a:t>
            </a:r>
            <a:endParaRPr lang="en-US" altLang="zh-CN" sz="2800" dirty="0"/>
          </a:p>
        </p:txBody>
      </p:sp>
      <p:pic>
        <p:nvPicPr>
          <p:cNvPr id="4" name="QO_7_BD.166_2#9d1c7e901?iti=68&amp;vcp=1&amp;vis=1&amp;pid=6267268c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9856" y="2895822"/>
            <a:ext cx="5349240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6_3#9d1c7e901?iti=68&amp;vcp=1&amp;vis=1&amp;pid=6267268ce&amp;color=0,0,0&amp;vtp=1&amp;vaab=1&amp;bbb=1"/>
          <p:cNvSpPr/>
          <p:nvPr/>
        </p:nvSpPr>
        <p:spPr>
          <a:xfrm>
            <a:off x="5431695" y="538197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_1#c06d8b9c5?vcp=1&amp;vis=1&amp;pid=e7d6c2dbe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_1#c06d8b9c5.bracket?vcp=1&amp;vis=1&amp;pid=e7d6c2dbe&amp;color=0,0,0&amp;vpa=2&amp;vtp=1&amp;vaab=1"/>
          <p:cNvSpPr/>
          <p:nvPr/>
        </p:nvSpPr>
        <p:spPr>
          <a:xfrm>
            <a:off x="3928015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3_2#c06d8b9c5.choices?vcp=1&amp;vis=1&amp;pid=e7d6c2dbe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A.短导线的电阻比长导线的电阻小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.粗导线的电阻比细导线的电阻小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.铜导线的电阻比铁导线的电阻小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.在长度、材料相同时，粗导线的电阻比细导线的电阻小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68_1#7cdf0e094?vcp=1&amp;vis=1&amp;pid=6267268ce&amp;color=0,0,0&amp;vtp=1&amp;vaab=1&amp;bt=1&amp;bbb=1&amp;hb=1"/>
              <p:cNvSpPr/>
              <p:nvPr/>
            </p:nvSpPr>
            <p:spPr>
              <a:xfrm>
                <a:off x="539496" y="85417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（3）最后，小王按照正确的方法测量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两点之间的电压如图B21-9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𝐴𝐶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此可知，电路出现的故障可能是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68_1#7cdf0e094?vcp=1&amp;vis=1&amp;pid=6267268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5417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1345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69_1#7cdf0e094.blank?vcp=1&amp;vis=1&amp;pid=6267268ce&amp;color=0,0,0&amp;vpa=56&amp;vtp=1&amp;vaab=1"/>
          <p:cNvSpPr/>
          <p:nvPr/>
        </p:nvSpPr>
        <p:spPr>
          <a:xfrm>
            <a:off x="2895886" y="1471390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71_1#7cdf0e094.blank?vcp=1&amp;vis=1&amp;pid=6267268ce&amp;color=0,0,0&amp;vpa=57&amp;vtp=1&amp;vaab=1&amp;bbb=1"/>
              <p:cNvSpPr/>
              <p:nvPr/>
            </p:nvSpPr>
            <p:spPr>
              <a:xfrm>
                <a:off x="5529009" y="2234723"/>
                <a:ext cx="52882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71_1#7cdf0e094.blank?vcp=1&amp;vis=1&amp;pid=6267268ce&amp;color=0,0,0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9009" y="2234723"/>
                <a:ext cx="52882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2" t="-39" r="108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70_1#7cdf0e094?iti=69&amp;vcp=1&amp;vis=1&amp;pid=6267268c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6232" y="3102324"/>
            <a:ext cx="5614416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70_2#7cdf0e094?iti=69&amp;vcp=1&amp;vis=1&amp;pid=6267268ce&amp;color=0,0,0&amp;vtp=1&amp;vaab=1&amp;bbb=1"/>
          <p:cNvSpPr/>
          <p:nvPr/>
        </p:nvSpPr>
        <p:spPr>
          <a:xfrm>
            <a:off x="8550659" y="569820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7cdf0e094?vcp=1&amp;vis=1&amp;pid=6267268ce&amp;color=0,0,0&amp;vtp=1&amp;vaab=1&amp;bt=1&amp;bbb=1&amp;hb=1"/>
              <p:cNvSpPr/>
              <p:nvPr/>
            </p:nvSpPr>
            <p:spPr>
              <a:xfrm>
                <a:off x="451591" y="2953417"/>
                <a:ext cx="576171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明电压表与电源连通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两端的电压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说明电路可能断路，电路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出现的故障可能是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7cdf0e094?vcp=1&amp;vis=1&amp;pid=6267268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591" y="2953417"/>
                <a:ext cx="5761716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2" t="-3" r="-400" b="-115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3_1#702a6e54c?iti=71&amp;htil=34&amp;vcp=1&amp;vis=1&amp;pid=17e6c67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2785" y="572688"/>
            <a:ext cx="2461348" cy="17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3_2#702a6e54c?iti=71&amp;htil=34&amp;vcp=1&amp;vis=1&amp;pid=17e6c67a8&amp;color=0,0,0&amp;vtp=1&amp;vaab=1&amp;bbb=1"/>
          <p:cNvSpPr/>
          <p:nvPr/>
        </p:nvSpPr>
        <p:spPr>
          <a:xfrm>
            <a:off x="9421778" y="2356752"/>
            <a:ext cx="1503362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图B21-10</a:t>
            </a:r>
            <a:endParaRPr lang="en-US" altLang="zh-CN" sz="2800" dirty="0"/>
          </a:p>
        </p:txBody>
      </p:sp>
      <p:sp>
        <p:nvSpPr>
          <p:cNvPr id="4" name="QO_7_BD.173_3#702a6e54c?htil=34&amp;sp=1&amp;vcp=1&amp;vis=1&amp;pid=17e6c67a8&amp;color=0,0,0&amp;vtp=1&amp;vaab=1&amp;bt=1&amp;bbb=1&amp;hb=1&amp;hs=1"/>
          <p:cNvSpPr/>
          <p:nvPr/>
        </p:nvSpPr>
        <p:spPr>
          <a:xfrm>
            <a:off x="539496" y="554400"/>
            <a:ext cx="8257032" cy="225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（2023·西藏·中考）某学习小组在“探究影响导体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电阻大小的因素”实验时，设计了如图B21-10所示的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实验装置，实验中分别将A、B、C、D四根导体接入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电路，四根导体的材料规格如下表所示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" name="QO_7_BD.173_4#702a6e54c?colgroup=4,3,7,4,7&amp;vcp=1&amp;vis=1&amp;pid=17e6c67a8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2938444"/>
              <a:ext cx="11064240" cy="2930970"/>
            </p:xfrm>
            <a:graphic>
              <a:graphicData uri="http://schemas.openxmlformats.org/drawingml/2006/table">
                <a:tbl>
                  <a:tblPr/>
                  <a:tblGrid>
                    <a:gridCol w="18745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179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986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928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824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导体代号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横截面积/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mm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电流表示数/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.2.7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镍铬合金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0" name="QO_7_BD.173_4#702a6e54c?colgroup=4,3,7,4,7&amp;vcp=1&amp;vis=1&amp;pid=17e6c67a8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2938444"/>
              <a:ext cx="11064240" cy="2930970"/>
            </p:xfrm>
            <a:graphic>
              <a:graphicData uri="http://schemas.openxmlformats.org/drawingml/2006/table">
                <a:tbl>
                  <a:tblPr/>
                  <a:tblGrid>
                    <a:gridCol w="1874520"/>
                    <a:gridCol w="1517904"/>
                    <a:gridCol w="2898648"/>
                    <a:gridCol w="1892808"/>
                    <a:gridCol w="2880360"/>
                  </a:tblGrid>
                  <a:tr h="5822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导体代号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电流表示数/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.2.7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锰铜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镍铬合金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O_8_BD.174_1#7bed1cf37?vcp=1&amp;vis=1&amp;pid=702a6e54c&amp;color=0,0,0&amp;vtp=1&amp;vaab=1&amp;bbb=1&amp;hs=1"/>
          <p:cNvSpPr/>
          <p:nvPr/>
        </p:nvSpPr>
        <p:spPr>
          <a:xfrm>
            <a:off x="539496" y="5906380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（1）请你在图B21-10中用一根导线将电流表正确连入电路。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5_1#eb796e953?vcp=1&amp;vis=1&amp;pid=702a6e54c&amp;color=0,0,0&amp;vtp=1&amp;vaab=1&amp;bt=1&amp;bbb=1&amp;hb=1"/>
          <p:cNvSpPr/>
          <p:nvPr/>
        </p:nvSpPr>
        <p:spPr>
          <a:xfrm>
            <a:off x="539496" y="118945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（2）为比较A、B、C、D四根导体电阻的大小，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可通过观察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76_1#702a6e54c?iti=72&amp;vcp=1&amp;vis=1&amp;pid=702a6e5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2518251"/>
            <a:ext cx="346557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76_2#702a6e54c?iti=72&amp;vcp=1&amp;vis=1&amp;pid=702a6e54c&amp;color=0,0,0&amp;vtp=1&amp;vaab=1&amp;bbb=1"/>
          <p:cNvSpPr/>
          <p:nvPr/>
        </p:nvSpPr>
        <p:spPr>
          <a:xfrm>
            <a:off x="5342795" y="509584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77_1#cd46cf94a?vcp=1&amp;vis=1&amp;pid=702a6e54c&amp;color=0,0,0&amp;mp=1&amp;vtp=1&amp;vaab=1&amp;bt=1&amp;bbb=1&amp;hb=1"/>
          <p:cNvSpPr/>
          <p:nvPr/>
        </p:nvSpPr>
        <p:spPr>
          <a:xfrm>
            <a:off x="539496" y="7818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（3）要探究导体电阻大小与长度的关系，应选用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两根导体进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79_1#254461a20?vcp=1&amp;vis=1&amp;pid=702a6e54c&amp;color=0,0,0&amp;vtp=1&amp;vaab=1&amp;bbb=1&amp;hb=1"/>
          <p:cNvSpPr/>
          <p:nvPr/>
        </p:nvSpPr>
        <p:spPr>
          <a:xfrm>
            <a:off x="539496" y="486340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（4）将A、C两根导体分别接入电路中进行实验，可得出结论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：当导体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的长度和材料相同时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，横截面积越大，电阻越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65" y="2026920"/>
            <a:ext cx="10474960" cy="285686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80_1#277a9c7b2?vcp=1&amp;vis=1&amp;pid=702a6e54c&amp;color=0,0,0&amp;vtp=1&amp;vaab=1&amp;bt=1&amp;bbb=1&amp;hb=1"/>
          <p:cNvSpPr/>
          <p:nvPr/>
        </p:nvSpPr>
        <p:spPr>
          <a:xfrm>
            <a:off x="539496" y="11853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（5）为改装一个滑动变阻器使其最大阻值变小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，请你根据实验结论写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出一种合理方法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181_1#702a6e54c?iti=74&amp;vcp=1&amp;vis=1&amp;pid=702a6e5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2522315"/>
            <a:ext cx="346557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1_2#702a6e54c?iti=74&amp;vcp=1&amp;vis=1&amp;pid=702a6e54c&amp;color=0,0,0&amp;vtp=1&amp;vaab=1&amp;bbb=1"/>
          <p:cNvSpPr/>
          <p:nvPr/>
        </p:nvSpPr>
        <p:spPr>
          <a:xfrm>
            <a:off x="5342795" y="509990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82_1#7bed1cf37?vcp=1&amp;vis=1&amp;pid=702a6e54c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（1）请你在图B21-10中用一根导线将电流表正确连入电路。</a:t>
            </a:r>
            <a:endParaRPr lang="en-US" altLang="zh-CN" sz="2800" dirty="0"/>
          </a:p>
        </p:txBody>
      </p:sp>
      <p:pic>
        <p:nvPicPr>
          <p:cNvPr id="3" name="QO_7_BD.182_2#7bed1cf37?iti=75&amp;htil=35&amp;vcp=1&amp;vis=1&amp;pid=702a6e5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480" y="1854944"/>
            <a:ext cx="342900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2_3#7bed1cf37?iti=75&amp;htil=35&amp;vcp=1&amp;vis=1&amp;pid=702a6e54c&amp;color=0,0,0&amp;vtp=1&amp;vaab=1&amp;bbb=1"/>
          <p:cNvSpPr/>
          <p:nvPr/>
        </p:nvSpPr>
        <p:spPr>
          <a:xfrm>
            <a:off x="2517299" y="443253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图B21-10</a:t>
            </a:r>
            <a:endParaRPr lang="en-US" altLang="zh-CN" sz="2800" dirty="0"/>
          </a:p>
        </p:txBody>
      </p:sp>
      <p:sp>
        <p:nvSpPr>
          <p:cNvPr id="5" name="QO_8_AN.1_1#7bed1cf37?htil=35&amp;vcp=1&amp;vis=1&amp;pid=702a6e54c&amp;color=0,0,0&amp;vtp=1&amp;vaab=1&amp;bbb=1"/>
          <p:cNvSpPr/>
          <p:nvPr/>
        </p:nvSpPr>
        <p:spPr>
          <a:xfrm>
            <a:off x="6080760" y="1174287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如答图B21-1所示</a:t>
            </a:r>
            <a:endParaRPr lang="en-US" altLang="zh-CN" sz="2800" dirty="0"/>
          </a:p>
        </p:txBody>
      </p:sp>
      <p:pic>
        <p:nvPicPr>
          <p:cNvPr id="6" name="QO_8_AN.1_1#7bed1cf37?iti=76&amp;htil=35&amp;vcp=1&amp;vis=1&amp;pid=702a6e54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1854944"/>
            <a:ext cx="362102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7bed1cf37?iti=76&amp;htil=35&amp;vcp=1&amp;vis=1&amp;pid=702a6e54c&amp;color=0,0,0&amp;vtp=1&amp;vaab=1&amp;bbb=1"/>
          <p:cNvSpPr/>
          <p:nvPr/>
        </p:nvSpPr>
        <p:spPr>
          <a:xfrm>
            <a:off x="7068979" y="4432536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答图B21-1</a:t>
            </a:r>
            <a:endParaRPr lang="en-US" altLang="zh-CN" sz="2800" dirty="0"/>
          </a:p>
        </p:txBody>
      </p:sp>
      <p:sp>
        <p:nvSpPr>
          <p:cNvPr id="8" name="QB_8_BD.184_1#eb796e953?vcp=1&amp;vis=1&amp;pid=702a6e54c&amp;color=0,0,0&amp;vtp=1&amp;vaab=1&amp;bbb=1&amp;hb=1"/>
          <p:cNvSpPr/>
          <p:nvPr/>
        </p:nvSpPr>
        <p:spPr>
          <a:xfrm>
            <a:off x="539496" y="50803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（2）为比较A、B、C、D四根导体电阻的大小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，可通过观察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85_1#eb796e953.blank?vcp=1&amp;vis=1&amp;pid=702a6e54c&amp;color=0,0,0&amp;vpa=58&amp;vtp=1&amp;vaab=1&amp;bbb=1&amp;hb=1"/>
          <p:cNvSpPr/>
          <p:nvPr/>
        </p:nvSpPr>
        <p:spPr>
          <a:xfrm>
            <a:off x="539496" y="5049882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电流表的示数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8_BD.186_3#cd46cf94a?htil=36&amp;vcp=1&amp;vis=1&amp;pid=702a6e54c&amp;color=0,0,0&amp;vtp=1&amp;vaab=1&amp;bt=1&amp;bbb=1&amp;hb=1&amp;hs=1"/>
          <p:cNvSpPr/>
          <p:nvPr/>
        </p:nvSpPr>
        <p:spPr>
          <a:xfrm>
            <a:off x="81026" y="530733"/>
            <a:ext cx="755294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（3）要探究导体电阻大小与长度的关系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，应选用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两根导体进行实验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cd46cf94a.blank?vcp=1&amp;vis=1&amp;pid=702a6e54c&amp;color=0,0,0&amp;vpa=59&amp;vtp=1&amp;vaab=1&amp;bbb=1"/>
          <p:cNvSpPr/>
          <p:nvPr/>
        </p:nvSpPr>
        <p:spPr>
          <a:xfrm>
            <a:off x="7875810" y="488823"/>
            <a:ext cx="11080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</a:t>
            </a:r>
            <a:endParaRPr lang="en-US" altLang="zh-CN" sz="2800" dirty="0"/>
          </a:p>
        </p:txBody>
      </p:sp>
      <p:sp>
        <p:nvSpPr>
          <p:cNvPr id="6" name="QB_8_BD.188_1#254461a20?htil=36&amp;vcp=1&amp;vis=1&amp;pid=702a6e54c&amp;color=0,0,0&amp;vtp=1&amp;vaab=1&amp;bbb=1&amp;hb=1&amp;hs=1"/>
          <p:cNvSpPr/>
          <p:nvPr/>
        </p:nvSpPr>
        <p:spPr>
          <a:xfrm>
            <a:off x="67945" y="1238250"/>
            <a:ext cx="7552690" cy="9334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（4）将A、C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两根导体分别接入电路中进行实验，可得出结论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：当导体的长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度和材料相同时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，横截面积越大，电阻越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254461a20.blank?vcp=1&amp;vis=1&amp;pid=702a6e54c&amp;color=0,0,0&amp;vpa=60&amp;vtp=1&amp;vaab=1"/>
          <p:cNvSpPr/>
          <p:nvPr/>
        </p:nvSpPr>
        <p:spPr>
          <a:xfrm>
            <a:off x="6541040" y="277704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8" name="QB_8_BD.190_1#277a9c7b2?htil=36&amp;vcp=1&amp;vis=1&amp;pid=702a6e54c&amp;color=0,0,0&amp;vtp=1&amp;vaab=1&amp;bbb=1&amp;hb=1&amp;hs=1"/>
          <p:cNvSpPr/>
          <p:nvPr/>
        </p:nvSpPr>
        <p:spPr>
          <a:xfrm>
            <a:off x="148835" y="4485195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（5）为改装一个滑动变阻器使其最大阻值变小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，请你根据实验结论写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出一种合理方法：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191_1#277a9c7b2.blank?vcp=1&amp;vis=1&amp;pid=702a6e54c&amp;color=0,0,0&amp;vpa=61&amp;vtp=1&amp;vaab=1&amp;bbb=1&amp;hb=1"/>
          <p:cNvSpPr/>
          <p:nvPr/>
        </p:nvSpPr>
        <p:spPr>
          <a:xfrm>
            <a:off x="148835" y="5102415"/>
            <a:ext cx="1111201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在电阻丝材料和横截面积不变时，换用较短的电阻丝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（或在电阻丝材料和长度不变时，换用较粗的电阻丝）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325" y="2135505"/>
            <a:ext cx="9025890" cy="24612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7e91c26b?vcp=1&amp;pid=c3bd07eea&amp;color=68,178,231&amp;vtp=1&amp;vaab=1&amp;bt=1&amp;bbb=1"/>
          <p:cNvSpPr/>
          <p:nvPr/>
        </p:nvSpPr>
        <p:spPr>
          <a:xfrm>
            <a:off x="539496" y="554400"/>
            <a:ext cx="11109960" cy="65005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7_BD.192_1#2fccfe961?sp=1&amp;vcp=1&amp;vis=1&amp;pid=c7e91c26b&amp;color=0,0,0&amp;vtp=1&amp;vaab=1&amp;bbb=1&amp;hb=1"/>
          <p:cNvSpPr/>
          <p:nvPr/>
        </p:nvSpPr>
        <p:spPr>
          <a:xfrm>
            <a:off x="539496" y="1270933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（2024·陕西咸阳·模拟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）物理小组的同学在探究影响导体电阻大小的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因素后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，得到了导体电阻大小与导体的材料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、长度和横截面积有关的结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。在查阅资料后发现温度也会影响导体的电阻，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同学们利用如图B21-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甲所示的装置，就温度对不同材料导体电阻阻值的影响展开探究。</a:t>
            </a:r>
            <a:endParaRPr lang="en-US" altLang="zh-CN" sz="2800" dirty="0"/>
          </a:p>
        </p:txBody>
      </p:sp>
      <p:pic>
        <p:nvPicPr>
          <p:cNvPr id="4" name="QO_7_BD.192_2#2fccfe961?iti=78&amp;vcp=1&amp;vis=1&amp;pid=c7e91c2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3871195"/>
            <a:ext cx="485546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92_3#2fccfe961?iti=78&amp;vcp=1&amp;vis=1&amp;pid=c7e91c26b&amp;color=0,0,0&amp;vtp=1&amp;vaab=1&amp;bbb=1"/>
          <p:cNvSpPr/>
          <p:nvPr/>
        </p:nvSpPr>
        <p:spPr>
          <a:xfrm>
            <a:off x="5349399" y="5800095"/>
            <a:ext cx="1490154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3_1#db68d47ca?vcp=1&amp;vis=1&amp;pid=2fccfe961&amp;color=0,0,0&amp;mp=1&amp;vtp=1&amp;vaab=1&amp;bt=1&amp;bbb=1&amp;hb=1"/>
          <p:cNvSpPr/>
          <p:nvPr/>
        </p:nvSpPr>
        <p:spPr>
          <a:xfrm>
            <a:off x="539496" y="144091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（1）连接电路时，滑动变阻器的滑片应置于最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右”）端。</a:t>
            </a:r>
            <a:endParaRPr lang="en-US" altLang="zh-CN" sz="2800" dirty="0"/>
          </a:p>
        </p:txBody>
      </p:sp>
      <p:pic>
        <p:nvPicPr>
          <p:cNvPr id="3" name="QO_7_BD.194_1#2fccfe961?iti=79&amp;vcp=1&amp;vis=1&amp;pid=2fccfe9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6744" y="2769711"/>
            <a:ext cx="485546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4_2#2fccfe961?iti=79&amp;vcp=1&amp;vis=1&amp;pid=2fccfe961&amp;color=0,0,0&amp;vtp=1&amp;vaab=1&amp;bbb=1"/>
          <p:cNvSpPr/>
          <p:nvPr/>
        </p:nvSpPr>
        <p:spPr>
          <a:xfrm>
            <a:off x="5349399" y="4844383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95_1#148983dca?sp=1&amp;vcp=1&amp;vis=1&amp;pid=2fccfe961&amp;color=0,0,0&amp;vtp=1&amp;vaab=1&amp;bt=1&amp;bbb=1&amp;hb=1"/>
              <p:cNvSpPr/>
              <p:nvPr/>
            </p:nvSpPr>
            <p:spPr>
              <a:xfrm>
                <a:off x="539496" y="101012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2）连接好电路后，闭合开关，将加热导体前的电流表示数记为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酒精灯加热导体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,将此时电流表的示数记为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，撤去酒精灯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，待导体冷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却至室温后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，将此时电流表的示数记为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，记录的实验数据如下表所示。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8_BD.195_1#148983dca?sp=1&amp;vcp=1&amp;vis=1&amp;pid=2fccfe96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1012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728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" name="QO_8_BD.197_1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96914"/>
              <a:ext cx="11073384" cy="2850960"/>
            </p:xfrm>
            <a:graphic>
              <a:graphicData uri="http://schemas.openxmlformats.org/drawingml/2006/table">
                <a:tbl>
                  <a:tblPr/>
                  <a:tblGrid>
                    <a:gridCol w="2551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" name="QO_8_BD.197_1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96914"/>
              <a:ext cx="11073384" cy="2850960"/>
            </p:xfrm>
            <a:graphic>
              <a:graphicData uri="http://schemas.openxmlformats.org/drawingml/2006/table">
                <a:tbl>
                  <a:tblPr/>
                  <a:tblGrid>
                    <a:gridCol w="2551176"/>
                    <a:gridCol w="2542032"/>
                    <a:gridCol w="3438144"/>
                    <a:gridCol w="2542032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5b9761a1.fixed?vcp=1&amp;pid=32ae1373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第21讲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电压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电阻</a:t>
            </a:r>
            <a:endParaRPr lang="en-US" altLang="zh-CN" sz="4000" dirty="0"/>
          </a:p>
        </p:txBody>
      </p:sp>
      <p:sp>
        <p:nvSpPr>
          <p:cNvPr id="3" name="C_5_BD#25b9761a1.fixed?vcp=1&amp;pid=32ae1373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198_1#0ae9681d8?vcp=1&amp;vis=1&amp;pid=148983dca&amp;color=0,0,0&amp;vtp=1&amp;vaab=1&amp;bt=1&amp;bbb=1&amp;hb=1"/>
              <p:cNvSpPr/>
              <p:nvPr/>
            </p:nvSpPr>
            <p:spPr>
              <a:xfrm>
                <a:off x="539496" y="554400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①分析表中的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数据可知：温度升高，铜丝、铁丝、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铝丝的电阻会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未知材料的电阻丝阻值会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，四种材料中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阻值受温度影响最大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198_1#0ae9681d8?vcp=1&amp;vis=1&amp;pid=148983d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744282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2934" b="-3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99_1#2fccfe961?iti=81&amp;vcp=1&amp;vis=1&amp;pid=2fccfe96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305" y="2341245"/>
            <a:ext cx="4465955" cy="178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9_2#2fccfe961?iti=81&amp;vcp=1&amp;vis=1&amp;pid=2fccfe961&amp;color=0,0,0&amp;vtp=1&amp;vaab=1&amp;bbb=1"/>
          <p:cNvSpPr/>
          <p:nvPr/>
        </p:nvSpPr>
        <p:spPr>
          <a:xfrm>
            <a:off x="1860328" y="4129043"/>
            <a:ext cx="1490154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BD.200_1#d5f334656?vcp=1&amp;vis=1&amp;pid=148983dca&amp;color=0,0,0&amp;vtp=1&amp;vaab=1&amp;bbb=1&amp;hb=1"/>
              <p:cNvSpPr/>
              <p:nvPr/>
            </p:nvSpPr>
            <p:spPr>
              <a:xfrm>
                <a:off x="539496" y="4670651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②分析表中的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数据，发现导体在加热前和冷却至室温后所在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电路的电流大小是相等的，因此本次实验中的温度变化对导体电阻的影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响是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（选填“可逆”或“不可逆”）的。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9_BD.200_1#d5f334656?vcp=1&amp;vis=1&amp;pid=148983dc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70651"/>
                <a:ext cx="11109960" cy="1744282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-111" b="-3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4934137" y="1973029"/>
              <a:ext cx="7131414" cy="2453450"/>
            </p:xfrm>
            <a:graphic>
              <a:graphicData uri="http://schemas.openxmlformats.org/drawingml/2006/table">
                <a:tbl>
                  <a:tblPr/>
                  <a:tblGrid>
                    <a:gridCol w="164299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71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42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371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2560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4934137" y="1973029"/>
              <a:ext cx="7131414" cy="2453450"/>
            </p:xfrm>
            <a:graphic>
              <a:graphicData uri="http://schemas.openxmlformats.org/drawingml/2006/table">
                <a:tbl>
                  <a:tblPr/>
                  <a:tblGrid>
                    <a:gridCol w="1642993"/>
                    <a:gridCol w="1637104"/>
                    <a:gridCol w="2214213"/>
                    <a:gridCol w="1637104"/>
                  </a:tblGrid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</a:blipFill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201_1#80fed3102?vcp=1&amp;vis=1&amp;pid=2fccfe961&amp;color=0,0,0&amp;vtp=1&amp;vaab=1&amp;bt=1&amp;bbb=1&amp;hb=1"/>
              <p:cNvSpPr/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（3）小明想利用上述四种材料制成的电阻丝制作一个温度传感器，图</a:t>
                </a:r>
              </a:p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B21-11乙是电路图，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为保护电路的定值电阻，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是感温电阻，将电流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表表盘改装为温度传感器表盘（表盘上从左到右温度示数依次变大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上述四种材料中哪种适合作为感温电阻？请说明理由。答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201_1#80fed3102?vcp=1&amp;vis=1&amp;pid=2fccfe96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03003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562" b="-26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02_1#2fccfe961?iti=82&amp;vcp=1&amp;vis=1&amp;pid=2fccfe96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931" y="3103544"/>
            <a:ext cx="773582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02_2#2fccfe961?iti=82&amp;vcp=1&amp;vis=1&amp;pid=2fccfe961&amp;color=0,0,0&amp;vtp=1&amp;vaab=1&amp;bbb=1"/>
          <p:cNvSpPr/>
          <p:nvPr/>
        </p:nvSpPr>
        <p:spPr>
          <a:xfrm>
            <a:off x="5353971" y="5933104"/>
            <a:ext cx="1490154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3_1#db68d47ca?vcp=1&amp;vis=1&amp;pid=2fccfe961&amp;color=0,0,0&amp;vtp=1&amp;vaab=1&amp;bt=1&amp;bbb=1"/>
          <p:cNvSpPr/>
          <p:nvPr/>
        </p:nvSpPr>
        <p:spPr>
          <a:xfrm>
            <a:off x="539496" y="119681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1）连接电路时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，滑动变阻器的滑片应置于最</a:t>
            </a:r>
            <a:r>
              <a:rPr lang="en-US" altLang="zh-CN" sz="2800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选填“左”或“右”）端。</a:t>
            </a:r>
            <a:endParaRPr lang="en-US" altLang="zh-CN" sz="2800" spc="-100" dirty="0"/>
          </a:p>
        </p:txBody>
      </p:sp>
      <p:sp>
        <p:nvSpPr>
          <p:cNvPr id="3" name="QB_8_AN.204_1#db68d47ca.blank?vcp=1&amp;vis=1&amp;pid=2fccfe961&amp;color=0,0,0&amp;vpa=62&amp;vtp=1&amp;vaab=1"/>
          <p:cNvSpPr/>
          <p:nvPr/>
        </p:nvSpPr>
        <p:spPr>
          <a:xfrm>
            <a:off x="7579264" y="1145381"/>
            <a:ext cx="588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spc="-100" dirty="0"/>
          </a:p>
        </p:txBody>
      </p:sp>
      <p:pic>
        <p:nvPicPr>
          <p:cNvPr id="4" name="QO_7_BD.203_2#db68d47ca?iti=83&amp;vcp=1&amp;vis=1&amp;pid=2fccfe96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1136" y="1882997"/>
            <a:ext cx="7735824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203_3#db68d47ca?iti=83&amp;vcp=1&amp;vis=1&amp;pid=2fccfe961&amp;color=0,0,0&amp;vtp=1&amp;vaab=1&amp;bbb=1"/>
          <p:cNvSpPr/>
          <p:nvPr/>
        </p:nvSpPr>
        <p:spPr>
          <a:xfrm>
            <a:off x="5353971" y="5118957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05_1#148983dca?sp=1&amp;vcp=1&amp;vis=1&amp;pid=2fccfe961&amp;color=0,0,0&amp;vtp=1&amp;vaab=1&amp;bt=1&amp;bbb=1&amp;hb=1"/>
              <p:cNvSpPr/>
              <p:nvPr/>
            </p:nvSpPr>
            <p:spPr>
              <a:xfrm>
                <a:off x="539496" y="101012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2）连接好电路后，闭合开关，将加热导体前的电流表示数记为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酒精灯加热导体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,将此时电流表的示数记为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，撤去酒精灯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，待导体冷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却至室温后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，将此时电流表的示数记为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，记录的实验数据如下表所示。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8_BD.205_1#148983dca?sp=1&amp;vcp=1&amp;vis=1&amp;pid=2fccfe96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10126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728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96914"/>
              <a:ext cx="11073384" cy="2850960"/>
            </p:xfrm>
            <a:graphic>
              <a:graphicData uri="http://schemas.openxmlformats.org/drawingml/2006/table">
                <a:tbl>
                  <a:tblPr/>
                  <a:tblGrid>
                    <a:gridCol w="2551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2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996914"/>
              <a:ext cx="11073384" cy="2850960"/>
            </p:xfrm>
            <a:graphic>
              <a:graphicData uri="http://schemas.openxmlformats.org/drawingml/2006/table">
                <a:tbl>
                  <a:tblPr/>
                  <a:tblGrid>
                    <a:gridCol w="2551176"/>
                    <a:gridCol w="2542032"/>
                    <a:gridCol w="3438144"/>
                    <a:gridCol w="2542032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206_1#0ae9681d8?vcp=1&amp;vis=1&amp;pid=148983dca&amp;color=0,0,0&amp;mp=1&amp;vtp=1&amp;vaab=1&amp;bt=1&amp;bbb=1&amp;hb=1"/>
              <p:cNvSpPr/>
              <p:nvPr/>
            </p:nvSpPr>
            <p:spPr>
              <a:xfrm>
                <a:off x="541020" y="37370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①分析表中的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数据可知：温度升高，铜丝、铁丝、铝丝的电阻会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未知材料的电阻丝阻值会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四种材料中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值受温度影响最大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206_1#0ae9681d8?vcp=1&amp;vis=1&amp;pid=148983dc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37370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t="-18" r="-114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1_1#0ae9681d8.blank?vcp=1&amp;vis=1&amp;pid=148983dca&amp;color=0,0,0&amp;mp=1&amp;vpa=63&amp;vtp=1&amp;vaab=1&amp;bbb=1"/>
          <p:cNvSpPr/>
          <p:nvPr/>
        </p:nvSpPr>
        <p:spPr>
          <a:xfrm>
            <a:off x="551339" y="9909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4" name="QB_9_AN.2_1#0ae9681d8.blank?vcp=1&amp;vis=1&amp;pid=148983dca&amp;color=0,0,0&amp;mp=1&amp;vpa=64&amp;vtp=1&amp;vaab=1&amp;bbb=1"/>
          <p:cNvSpPr/>
          <p:nvPr/>
        </p:nvSpPr>
        <p:spPr>
          <a:xfrm>
            <a:off x="5885339" y="99092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5" name="QB_9_AN.3_1#0ae9681d8.blank?vcp=1&amp;vis=1&amp;pid=148983dca&amp;color=0,0,0&amp;mp=1&amp;vpa=65&amp;vtp=1&amp;vaab=1&amp;bbb=1"/>
          <p:cNvSpPr/>
          <p:nvPr/>
        </p:nvSpPr>
        <p:spPr>
          <a:xfrm>
            <a:off x="9085738" y="99092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未知材料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210_1#d5f334656?vcp=1&amp;vis=1&amp;pid=148983dca&amp;color=0,0,0&amp;vtp=1&amp;vaab=1&amp;bbb=1&amp;hb=1"/>
              <p:cNvSpPr/>
              <p:nvPr/>
            </p:nvSpPr>
            <p:spPr>
              <a:xfrm>
                <a:off x="551339" y="452549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②分析表中的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，发现导体在加热前和冷却至室温后所在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电路的电流大小是相等的，因此本次实验中的温度变化对导体电阻的影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响是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选填“可逆”或“不可逆”）的。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210_1#d5f334656?vcp=1&amp;vis=1&amp;pid=148983dc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39" y="4525497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1" t="-26" r="-113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9_AN.211_1#d5f334656.blank?vcp=1&amp;vis=1&amp;pid=148983dca&amp;color=0,0,0&amp;vpa=66&amp;vtp=1&amp;vaab=1&amp;bbb=1"/>
          <p:cNvSpPr/>
          <p:nvPr/>
        </p:nvSpPr>
        <p:spPr>
          <a:xfrm>
            <a:off x="1272858" y="576946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可逆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4509247" y="2126542"/>
              <a:ext cx="7131414" cy="2453450"/>
            </p:xfrm>
            <a:graphic>
              <a:graphicData uri="http://schemas.openxmlformats.org/drawingml/2006/table">
                <a:tbl>
                  <a:tblPr/>
                  <a:tblGrid>
                    <a:gridCol w="164299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710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421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6371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25603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O_8_BD.205_2#148983dca?colgroup=6,6,9,6&amp;vcp=1&amp;vis=1&amp;pid=2fccfe961&amp;color=0,0,0&amp;vtp=1&amp;vaab=1&amp;bbb=1"/>
              <p:cNvGraphicFramePr>
                <a:graphicFrameLocks noGrp="1"/>
              </p:cNvGraphicFramePr>
              <p:nvPr/>
            </p:nvGraphicFramePr>
            <p:xfrm>
              <a:off x="4509247" y="2126542"/>
              <a:ext cx="7131414" cy="2453450"/>
            </p:xfrm>
            <a:graphic>
              <a:graphicData uri="http://schemas.openxmlformats.org/drawingml/2006/table">
                <a:tbl>
                  <a:tblPr/>
                  <a:tblGrid>
                    <a:gridCol w="1642993"/>
                    <a:gridCol w="1637104"/>
                    <a:gridCol w="2214213"/>
                    <a:gridCol w="1637104"/>
                  </a:tblGrid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铜丝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铁丝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铝丝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581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未知材料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9" name="QO_7_BD.199_1#2fccfe961?iti=81&amp;vcp=1&amp;vis=1&amp;pid=2fccfe961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785" y="2311419"/>
            <a:ext cx="4133088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7_BD.199_2#2fccfe961?iti=81&amp;vcp=1&amp;vis=1&amp;pid=2fccfe961&amp;color=0,0,0&amp;vtp=1&amp;vaab=1&amp;bbb=1"/>
          <p:cNvSpPr/>
          <p:nvPr/>
        </p:nvSpPr>
        <p:spPr>
          <a:xfrm>
            <a:off x="1860963" y="4017918"/>
            <a:ext cx="1490154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12_1#80fed3102?iti=85&amp;htil=37&amp;vcp=1&amp;vis=1&amp;pid=2fccfe96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1895" y="917956"/>
            <a:ext cx="3090672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12_2#80fed3102?iti=85&amp;htil=37&amp;vcp=1&amp;vis=1&amp;pid=2fccfe961&amp;color=0,0,0&amp;vtp=1&amp;vaab=1&amp;bbb=1"/>
          <p:cNvSpPr/>
          <p:nvPr/>
        </p:nvSpPr>
        <p:spPr>
          <a:xfrm>
            <a:off x="9322154" y="2315972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图B21-11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212_3#80fed3102?htil=37&amp;vcp=1&amp;vis=1&amp;pid=2fccfe961&amp;color=0,0,0&amp;mp=1&amp;vtp=1&amp;vaab=1&amp;bt=1&amp;bbb=1&amp;hb=1&amp;hs=1"/>
              <p:cNvSpPr/>
              <p:nvPr/>
            </p:nvSpPr>
            <p:spPr>
              <a:xfrm>
                <a:off x="539496" y="899668"/>
                <a:ext cx="78912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）小明想利用上述四种材料制成的电阻丝制作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一个温度传感器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，图B21-11乙是电路图，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为保护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电路的定值电阻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是感温电阻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，将电流表表盘改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装为温度传感器表盘（表盘上从左到右温度示数依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212_3#80fed3102?htil=37&amp;vcp=1&amp;vis=1&amp;pid=2fccfe961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9668"/>
                <a:ext cx="78912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790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212_3#80fed3102?htil=37&amp;vcp=1&amp;vis=1&amp;pid=2fccfe961&amp;color=0,0,0&amp;mp=1&amp;vtp=1&amp;vaab=1&amp;bt=1&amp;bbb=1&amp;hb=1&amp;hs=1&amp;hltap=1"/>
          <p:cNvSpPr/>
          <p:nvPr/>
        </p:nvSpPr>
        <p:spPr>
          <a:xfrm>
            <a:off x="539496" y="3471100"/>
            <a:ext cx="11112011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次变大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上述四种材料中哪种适合作为感温电阻？请说明理由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12_3#80fed3102?htil=37&amp;vcp=1&amp;vis=1&amp;pid=2fccfe961&amp;color=0,0,0&amp;mp=1&amp;vtp=1&amp;vaab=1&amp;bt=1&amp;bbb=1&amp;hb=1&amp;hs=1&amp;hla=1"/>
          <p:cNvSpPr/>
          <p:nvPr/>
        </p:nvSpPr>
        <p:spPr>
          <a:xfrm>
            <a:off x="539496" y="408578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未知材料适合作为感温电阻，因为电路中的电压不变时，随着温度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的增加，通过未知材料的电流增大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，符合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“将电流表盘改装成温度传感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器表盘后，表盘上从左到右温度示数依次变大”的要求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09fa9eb9?vcp=1&amp;pid=25b9761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电压表的使用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bdcceac31?vcp=1&amp;pid=909fa9eb9&amp;color=0,0,0&amp;vtp=1&amp;vaab=1&amp;bb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记住一些常见的电压值：一节新干电池电压为1.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，家庭电路的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220 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，对人体安全的电压不高于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电压表的电阻很大，电压表必须并联在电路中，否则会形成开路。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电压表可直接接在电源的两极上，此时测出的电压为电源电压。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bdcceac31?vcp=1&amp;pid=909fa9eb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-2511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3624</Words>
  <Application>Microsoft Office PowerPoint</Application>
  <PresentationFormat>宽屏</PresentationFormat>
  <Paragraphs>808</Paragraphs>
  <Slides>85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15</cp:revision>
  <dcterms:created xsi:type="dcterms:W3CDTF">2024-12-11T12:11:00Z</dcterms:created>
  <dcterms:modified xsi:type="dcterms:W3CDTF">2025-07-24T02:54:01Z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4EB32CC8A2AC49749291494FEC729439_12</vt:lpwstr>
  </property>
  <property fmtid="{D5CDD505-2E9C-101B-9397-08002B2CF9AE}" pid="3" name="KSOProductBuildVer">
    <vt:lpwstr>2052-12.1.0.18912</vt:lpwstr>
  </property>
</Properties>
</file>