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302" r:id="rId31"/>
    <p:sldId id="289" r:id="rId32"/>
    <p:sldId id="290" r:id="rId33"/>
    <p:sldId id="303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673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f1d2b4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88E8282-AC37-4746-ACA4-F52504D0FA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史前时期：中国境内早期人类与文明的起源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f1d2b4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DC467D-70CB-49DA-88BE-157A4E06A90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7a371e2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3bc7fd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5483d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26fd7c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7a371e2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3bc7fd4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d15483d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26fd7c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史前时期：中国境内早期人类与文明的起源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f1d2b4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5CBF5E2-E6C9-4824-A3DC-3DEF50B4308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7a371e2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3bc7fd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5483d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26fd7c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7a371e2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3bc7fd4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d15483d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26fd7c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史前时期：中国境内早期人类与文明的起源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7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B61DE39-C869-C303-95B1-989AF4EEA02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A74B5F-8619-4953-8DF4-26FB05EEEB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533B6F-3C3D-4CDA-9666-D3C6CC10444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7a371e2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3bc7fd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5483d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26fd7c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7a371e2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3bc7fd4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d15483d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26fd7c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A91C3DA-93DC-4486-8D71-A1397FBA9EB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7a371e2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3bc7fd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d15483d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d26fd7c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7a371e2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3bc7fd4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d15483d8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d26fd7c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1561d663c?colgroup=2,5,11,9&amp;vcp=1&amp;pid=c6d930e4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069036"/>
              </p:ext>
            </p:extLst>
          </p:nvPr>
        </p:nvGraphicFramePr>
        <p:xfrm>
          <a:off x="539496" y="1873186"/>
          <a:ext cx="11073384" cy="334010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7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山顶洞人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能够制作工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（人与动物的本质区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知道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制作和使用打制石器（旧石器时代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已经学会使用火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会长时间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保存火种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（学会用火是人类进化史上的里程碑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使用打制石器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掌握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磨光和钻孔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懂得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人工取火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爱美意识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会埋葬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逝者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561d663c?colgroup=2,5,11,9&amp;vcp=1&amp;pid=c6d930e4e&amp;color=0,0,0&amp;mp=1&amp;vtp=1&amp;vaab=1&amp;bt=1&amp;bbb=1">
            <a:extLst>
              <a:ext uri="{FF2B5EF4-FFF2-40B4-BE49-F238E27FC236}">
                <a16:creationId xmlns:a16="http://schemas.microsoft.com/office/drawing/2014/main" id="{23FBDF14-2EFB-6250-6190-299FF93E8B47}"/>
              </a:ext>
            </a:extLst>
          </p:cNvPr>
          <p:cNvSpPr txBox="1"/>
          <p:nvPr/>
        </p:nvSpPr>
        <p:spPr>
          <a:xfrm>
            <a:off x="10894735" y="11647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1561d663c?colgroup=2,5,11,9&amp;vcp=1&amp;pid=c6d930e4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22517"/>
              </p:ext>
            </p:extLst>
          </p:nvPr>
        </p:nvGraphicFramePr>
        <p:xfrm>
          <a:off x="539496" y="2396172"/>
          <a:ext cx="11073384" cy="2776792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7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山顶洞人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过群体生活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共同劳动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过集体生活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有的工具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共同分配食物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没有贫富贵贱的差别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561d663c?colgroup=2,5,11,9&amp;vcp=1&amp;pid=c6d930e4e&amp;color=0,0,0&amp;mp=1&amp;vtp=1&amp;vaab=1&amp;bt=1&amp;bbb=1">
            <a:extLst>
              <a:ext uri="{FF2B5EF4-FFF2-40B4-BE49-F238E27FC236}">
                <a16:creationId xmlns:a16="http://schemas.microsoft.com/office/drawing/2014/main" id="{AEA8BCEA-A377-9857-53FE-BD298DF96D72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1561d663c?colgroup=3,6,14,4&amp;vcp=1&amp;pid=c6d930e4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701089"/>
              </p:ext>
            </p:extLst>
          </p:nvPr>
        </p:nvGraphicFramePr>
        <p:xfrm>
          <a:off x="539496" y="1841436"/>
          <a:ext cx="11064240" cy="3886264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6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山顶洞人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是我国境内目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前已确认的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早的古人类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北京人是世界上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最重要的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原始人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对于研究古人类进化的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历史具有重要的意义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周口店北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京人遗址是迄今所知世界上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最丰富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材料最齐全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的直立人遗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址之一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561d663c?colgroup=3,6,14,4&amp;vcp=1&amp;pid=c6d930e4e&amp;color=0,0,0&amp;mp=1&amp;vtp=1&amp;vaab=1&amp;bt=1&amp;bbb=1">
            <a:extLst>
              <a:ext uri="{FF2B5EF4-FFF2-40B4-BE49-F238E27FC236}">
                <a16:creationId xmlns:a16="http://schemas.microsoft.com/office/drawing/2014/main" id="{083F28D8-5E75-7E38-AC5B-69FB76F4B0A5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a9052fe6?vcp=1&amp;pid=43e3fb7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e0e49b9eb?sp=1&amp;vcp=1&amp;pid=1a9052fe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中华文明起源、发展的特点——多元一体</a:t>
            </a:r>
            <a:endParaRPr lang="en-US" altLang="zh-CN" sz="2800" dirty="0"/>
          </a:p>
        </p:txBody>
      </p:sp>
      <p:graphicFrame>
        <p:nvGraphicFramePr>
          <p:cNvPr id="18" name="P_7_BD#e0e49b9eb?colgroup=3,26&amp;vcp=1&amp;pid=1a9052fe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65032"/>
              </p:ext>
            </p:extLst>
          </p:nvPr>
        </p:nvGraphicFramePr>
        <p:xfrm>
          <a:off x="539496" y="1929556"/>
          <a:ext cx="11082528" cy="2230692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37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多元性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（1）从文化分期看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有仰韶文化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大汶口文化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河姆渡文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龙山文化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红山文化和良渚文化等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（2）从文化特点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不同地域有不同的特征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如作物种植上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南稻北粟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（3）从遗址分布看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涉及黄河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长江和辽河流域等大河流域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e0e49b9eb?colgroup=3,26&amp;vcp=1&amp;pid=1a9052fe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943184"/>
              </p:ext>
            </p:extLst>
          </p:nvPr>
        </p:nvGraphicFramePr>
        <p:xfrm>
          <a:off x="539496" y="2388584"/>
          <a:ext cx="11082528" cy="2785428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37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一体性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（1）从经济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文化成就看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各地有共同点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如制作陶器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事原始农业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饲养家畜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定居生活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（2）从遗址分布看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原地区是中华文明起源的核心地区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（3）从演进趋势看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元发展的区域文化在历史演进中逐渐汇聚交融成统一的中华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e0e49b9eb?colgroup=3,26&amp;vcp=1&amp;pid=1a9052fe6&amp;color=0,0,0&amp;mp=1&amp;vtp=1&amp;vaab=1&amp;bt=1&amp;bbb=1">
            <a:extLst>
              <a:ext uri="{FF2B5EF4-FFF2-40B4-BE49-F238E27FC236}">
                <a16:creationId xmlns:a16="http://schemas.microsoft.com/office/drawing/2014/main" id="{1B931A8F-CEAE-4617-A0C8-E5B1146DC384}"/>
              </a:ext>
            </a:extLst>
          </p:cNvPr>
          <p:cNvSpPr txBox="1"/>
          <p:nvPr/>
        </p:nvSpPr>
        <p:spPr>
          <a:xfrm>
            <a:off x="10903879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cd99a956?vcp=1&amp;pid=43e3fb7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_BD#1ce2ae13b?vcp=1&amp;pid=acd99a95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（史料实证）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化石是研究人类起源的主要依据</a:t>
            </a:r>
            <a:endParaRPr lang="en-US" altLang="zh-CN" sz="2800" dirty="0"/>
          </a:p>
        </p:txBody>
      </p:sp>
      <p:pic>
        <p:nvPicPr>
          <p:cNvPr id="4" name="P_7_BD#1ce2ae13b?iti=3&amp;htil=1&amp;vcp=1&amp;pid=acd99a95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74"/>
          <a:stretch>
            <a:fillRect/>
          </a:stretch>
        </p:blipFill>
        <p:spPr>
          <a:xfrm>
            <a:off x="3166281" y="2222164"/>
            <a:ext cx="1771479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7_BD#1ce2ae13b?iti=4&amp;htil=1&amp;vcp=1&amp;pid=acd99a95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9360" y="1929556"/>
            <a:ext cx="5120640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1ce2ae13b?iti=3&amp;htil=1&amp;vcp=1&amp;pid=acd99a956&amp;color=0,0,0&amp;vtp=1&amp;vaab=1&amp;bbb=1"/>
          <p:cNvSpPr/>
          <p:nvPr/>
        </p:nvSpPr>
        <p:spPr>
          <a:xfrm>
            <a:off x="1856391" y="3766484"/>
            <a:ext cx="2925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北京人头盖骨化石</a:t>
            </a:r>
            <a:endParaRPr lang="en-US" altLang="zh-CN" sz="2800" dirty="0"/>
          </a:p>
        </p:txBody>
      </p:sp>
      <p:sp>
        <p:nvSpPr>
          <p:cNvPr id="7" name="P_7_BD#1ce2ae13b?iti=4&amp;htil=1&amp;vcp=1&amp;pid=acd99a956&amp;color=0,0,0&amp;vtp=1&amp;vaab=1&amp;bbb=1"/>
          <p:cNvSpPr/>
          <p:nvPr/>
        </p:nvSpPr>
        <p:spPr>
          <a:xfrm>
            <a:off x="6517799" y="3766484"/>
            <a:ext cx="4703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山顶洞人使用的骨针和装饰品</a:t>
            </a:r>
            <a:endParaRPr lang="en-US" altLang="zh-CN" sz="2800" dirty="0"/>
          </a:p>
        </p:txBody>
      </p:sp>
      <p:pic>
        <p:nvPicPr>
          <p:cNvPr id="8" name="图片 7" descr="山顶洞人的骨针和装饰品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4999" y="2039284"/>
            <a:ext cx="3276600" cy="1600200"/>
          </a:xfrm>
          <a:prstGeom prst="rect">
            <a:avLst/>
          </a:prstGeom>
        </p:spPr>
      </p:pic>
      <p:pic>
        <p:nvPicPr>
          <p:cNvPr id="2050" name="Picture 2" descr="F:\1出版社资料\1历史换图集合\1七上\北京人头盖骨化石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00827" y="2520666"/>
            <a:ext cx="1465454" cy="1118818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f3f40e2?vcp=1&amp;pid=73bc7fd40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原始农耕生活</a:t>
            </a:r>
            <a:endParaRPr lang="en-US" altLang="zh-CN" sz="3200" dirty="0"/>
          </a:p>
        </p:txBody>
      </p:sp>
      <p:sp>
        <p:nvSpPr>
          <p:cNvPr id="3" name="C_6_BD#69127eaae?vcp=1&amp;pid=d9f3f40e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967b3ec0?vcp=1&amp;pid=69127eaae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通过了解河姆渡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良渚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陶寺等新石器时代的文化遗存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道中国的原始农耕生活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了解私有制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阶级和早期国家的产生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古发现是了解原始社会的重要依据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4662b8ed?vcp=1&amp;pid=d9f3f40e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2" name="P_7_BD#a2a00da42?colgroup=4,2,22&amp;vcp=1&amp;pid=f4662b8e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766205"/>
              </p:ext>
            </p:extLst>
          </p:nvPr>
        </p:nvGraphicFramePr>
        <p:xfrm>
          <a:off x="539496" y="1295191"/>
          <a:ext cx="11073384" cy="2808924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0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原始农业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距今10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000年前左右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我国出现了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的人工栽培的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农作物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的栽培稻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粟和黍均发现于中国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农作物种植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家畜饲养的出现以及聚落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磨制工具的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为古代文明社会的形成奠定了重要的物质基础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a2a00da42?colgroup=2,4,6,2,3,8&amp;vcp=1&amp;pid=f4662b8e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512722"/>
              </p:ext>
            </p:extLst>
          </p:nvPr>
        </p:nvGraphicFramePr>
        <p:xfrm>
          <a:off x="539496" y="1262806"/>
          <a:ext cx="11036808" cy="5045456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0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建筑样式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渡人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距今约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浙江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余姚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渡村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干栏式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12900"/>
                        </a:lnSpc>
                      </a:pPr>
                      <a:r>
                        <a:rPr lang="en-US" altLang="zh-CN" sz="7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栽培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饲养家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畜（猪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牛等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迄今发现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年代最早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的木结构水井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业工具以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骨耜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会制作陶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玉器和乐器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懂得使用天然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制作艺术品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2a00da42?colgroup=2,4,6,2,3,8&amp;vcp=1&amp;pid=f4662b8ed&amp;color=0,0,0&amp;vtp=1&amp;vaab=1&amp;bt=1&amp;bbb=1">
            <a:extLst>
              <a:ext uri="{FF2B5EF4-FFF2-40B4-BE49-F238E27FC236}">
                <a16:creationId xmlns:a16="http://schemas.microsoft.com/office/drawing/2014/main" id="{82C9E85C-503D-054D-07AB-293905D5A681}"/>
              </a:ext>
            </a:extLst>
          </p:cNvPr>
          <p:cNvSpPr txBox="1"/>
          <p:nvPr/>
        </p:nvSpPr>
        <p:spPr>
          <a:xfrm>
            <a:off x="10858158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干栏式建筑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3809" y="3952067"/>
            <a:ext cx="2100667" cy="1575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a2a00da42?colgroup=2,4,6,2,3,8&amp;vcp=1&amp;pid=f4662b8e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739518"/>
              </p:ext>
            </p:extLst>
          </p:nvPr>
        </p:nvGraphicFramePr>
        <p:xfrm>
          <a:off x="539496" y="1538192"/>
          <a:ext cx="11036808" cy="4496816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0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建筑样式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距今约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陕西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半地穴式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圆形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房屋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13000"/>
                        </a:lnSpc>
                      </a:pPr>
                      <a:r>
                        <a:rPr lang="en-US" altLang="zh-CN" sz="7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饲养家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禽（猪和狗等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制作磨制石器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新石器时代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制作骨器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角器等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生产工具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会制作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陶器（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彩陶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简单的纺织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2a00da42?colgroup=2,4,6,2,3,8&amp;vcp=1&amp;pid=f4662b8ed&amp;color=0,0,0&amp;vtp=1&amp;vaab=1&amp;bt=1&amp;bbb=1">
            <a:extLst>
              <a:ext uri="{FF2B5EF4-FFF2-40B4-BE49-F238E27FC236}">
                <a16:creationId xmlns:a16="http://schemas.microsoft.com/office/drawing/2014/main" id="{C6868283-CD21-42B3-31DA-3E9B2CB8C566}"/>
              </a:ext>
            </a:extLst>
          </p:cNvPr>
          <p:cNvSpPr txBox="1"/>
          <p:nvPr/>
        </p:nvSpPr>
        <p:spPr>
          <a:xfrm>
            <a:off x="10858158" y="8297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半地穴式圆形房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8871" y="4125991"/>
            <a:ext cx="2068313" cy="146959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0e62b6ab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0e62b6ab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0e62b6ab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中国古代史（七年级上、下册）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198f0e7?vcp=1&amp;pid=d9f3f40e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_BD#6bcfef3ab?vcp=1&amp;pid=4e198f0e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（史料实证）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考古发现是了解原始社会的重要依据</a:t>
            </a:r>
            <a:endParaRPr lang="en-US" altLang="zh-CN" sz="2800" dirty="0"/>
          </a:p>
        </p:txBody>
      </p:sp>
      <p:pic>
        <p:nvPicPr>
          <p:cNvPr id="5" name="P_7_BD#6bcfef3ab?iti=6&amp;htil=1&amp;vcp=1&amp;pid=4e198f0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400"/>
          <a:stretch>
            <a:fillRect/>
          </a:stretch>
        </p:blipFill>
        <p:spPr>
          <a:xfrm>
            <a:off x="6209731" y="2341036"/>
            <a:ext cx="1516949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7_BD#6bcfef3ab?iti=7&amp;htil=1&amp;vcp=1&amp;pid=4e198f0e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2440" y="2277028"/>
            <a:ext cx="341985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7_BD#6bcfef3ab?iti=5&amp;htil=1&amp;vcp=1&amp;pid=4e198f0e7&amp;color=0,0,0&amp;vtp=1&amp;vaab=1&amp;bbb=1"/>
          <p:cNvSpPr/>
          <p:nvPr/>
        </p:nvSpPr>
        <p:spPr>
          <a:xfrm>
            <a:off x="630936" y="3720764"/>
            <a:ext cx="3511296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河姆渡遗址出土的稻谷</a:t>
            </a:r>
            <a:endParaRPr lang="en-US" altLang="zh-CN" sz="2800" spc="-50" dirty="0"/>
          </a:p>
        </p:txBody>
      </p:sp>
      <p:sp>
        <p:nvSpPr>
          <p:cNvPr id="8" name="P_7_BD#6bcfef3ab?iti=6&amp;htil=1&amp;vcp=1&amp;pid=4e198f0e7&amp;color=0,0,0&amp;vtp=1&amp;vaab=1&amp;bbb=1&amp;hb=1"/>
          <p:cNvSpPr/>
          <p:nvPr/>
        </p:nvSpPr>
        <p:spPr>
          <a:xfrm>
            <a:off x="4343400" y="3729908"/>
            <a:ext cx="3511296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半坡遗址出土的人面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鱼纹彩陶盆</a:t>
            </a:r>
            <a:endParaRPr lang="en-US" altLang="zh-CN" sz="2800" dirty="0"/>
          </a:p>
        </p:txBody>
      </p:sp>
      <p:sp>
        <p:nvSpPr>
          <p:cNvPr id="9" name="P_7_BD#6bcfef3ab?iti=7&amp;htil=1&amp;vcp=1&amp;pid=4e198f0e7&amp;color=0,0,0&amp;vtp=1&amp;vaab=1&amp;bbb=1"/>
          <p:cNvSpPr/>
          <p:nvPr/>
        </p:nvSpPr>
        <p:spPr>
          <a:xfrm>
            <a:off x="8161687" y="3720764"/>
            <a:ext cx="3281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良渚遗址出土的玉琮</a:t>
            </a:r>
            <a:endParaRPr lang="en-US" altLang="zh-CN" sz="2800" dirty="0"/>
          </a:p>
        </p:txBody>
      </p:sp>
      <p:pic>
        <p:nvPicPr>
          <p:cNvPr id="10" name="图片 9" descr="河姆渡遗址出土的稻谷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" y="1847260"/>
            <a:ext cx="1882648" cy="1882648"/>
          </a:xfrm>
          <a:prstGeom prst="rect">
            <a:avLst/>
          </a:prstGeom>
        </p:spPr>
      </p:pic>
      <p:pic>
        <p:nvPicPr>
          <p:cNvPr id="11" name="P_7_BD#9a2f60715?imagetipindex=5&amp;hastextimagelayout=1&amp;vbadefaultcenterpage=1&amp;parentnodeid=f82d7c323&amp;vbahtmlprocessed=1&amp;vbaanalysisanswerbackfill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732"/>
          <a:stretch>
            <a:fillRect/>
          </a:stretch>
        </p:blipFill>
        <p:spPr>
          <a:xfrm>
            <a:off x="2513584" y="1974260"/>
            <a:ext cx="1483653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图片 11" descr="半坡人面鱼纹彩陶盆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6064" y="2321366"/>
            <a:ext cx="1713667" cy="1272398"/>
          </a:xfrm>
          <a:prstGeom prst="rect">
            <a:avLst/>
          </a:prstGeom>
        </p:spPr>
      </p:pic>
      <p:pic>
        <p:nvPicPr>
          <p:cNvPr id="13" name="图片 12" descr="良渚遗址出土的玉琮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92440" y="2341036"/>
            <a:ext cx="1770991" cy="116262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6eb24e27?vcp=1&amp;pid=d9f3f40e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557135c6?sp=1&amp;vcp=1&amp;pid=76eb24e27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1.（唯物史观）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随着原始农业的发展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出现了农业和手工业的分工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劳动生产率提高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剩余产品出现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为私有制和剥削的产生创造了条件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社会逐步分化成统治者和被统治者两大阶级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在阶级矛盾和部落战争的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双重作用下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逐渐出现政府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军队等强制机关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早期国家开始形成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2.（家国情怀）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中华优秀传统文化有很多重要元素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共同塑造出中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华文明的突出特性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中华文明具有突出的连续性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统一性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容性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和平性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fc01724b?vcp=1&amp;pid=73bc7fd40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远古的传说</a:t>
            </a:r>
            <a:endParaRPr lang="en-US" altLang="zh-CN" sz="3200" dirty="0"/>
          </a:p>
        </p:txBody>
      </p:sp>
      <p:sp>
        <p:nvSpPr>
          <p:cNvPr id="3" name="C_6_BD#1d8bbc89c?vcp=1&amp;pid=8fc01724b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d4801d7fb?vcp=1&amp;pid=1d8bbc89c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通过古代文献中记述的黄帝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炎帝等神话传说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了解其中蕴含的历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7a4c764?vcp=1&amp;pid=8fc01724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8" name="P_7_BD#2ec9f8242?colgroup=4,25&amp;vcp=1&amp;pid=4f7a4c76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901282"/>
              </p:ext>
            </p:extLst>
          </p:nvPr>
        </p:nvGraphicFramePr>
        <p:xfrm>
          <a:off x="539496" y="1295191"/>
          <a:ext cx="11109961" cy="2794000"/>
        </p:xfrm>
        <a:graphic>
          <a:graphicData uri="http://schemas.openxmlformats.org/drawingml/2006/table">
            <a:tbl>
              <a:tblPr/>
              <a:tblGrid>
                <a:gridCol w="1610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01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9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炎黄联盟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（1）五六千年前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中国进入部落联盟时期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阪泉之战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炎黄部落结成联盟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涿鹿之战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中打败蚩尤部落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（3）炎黄部落联盟逐渐形成为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华夏族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后人尊崇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炎帝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为中华民族的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人文初祖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海内外的华人也以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“炎黄子孙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2ec9f8242?colgroup=4,2,22&amp;vcp=1&amp;pid=4f7a4c76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3503"/>
              </p:ext>
            </p:extLst>
          </p:nvPr>
        </p:nvGraphicFramePr>
        <p:xfrm>
          <a:off x="539496" y="2105342"/>
          <a:ext cx="11112523" cy="3351912"/>
        </p:xfrm>
        <a:graphic>
          <a:graphicData uri="http://schemas.openxmlformats.org/drawingml/2006/table">
            <a:tbl>
              <a:tblPr/>
              <a:tblGrid>
                <a:gridCol w="18737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5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1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传说中炎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帝和黄帝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炎帝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教民开垦耕种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制作生产工具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种植五谷和蔬菜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作陶器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发明纺织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会煮盐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教人们交换物品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乐器琴瑟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并具有最早的天文和历法知识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建造宫室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制作衣裳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挖掘水井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制造船只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发明弓箭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仓颉创造文字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伶伦制作音律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隶首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发明算盘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黄帝的妻子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嫘祖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会缫丝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擅长纺织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ec9f8242?colgroup=4,2,22&amp;vcp=1&amp;pid=4f7a4c764&amp;color=0,0,0&amp;mp=1&amp;vtp=1&amp;vaab=1&amp;bt=1&amp;bbb=1">
            <a:extLst>
              <a:ext uri="{FF2B5EF4-FFF2-40B4-BE49-F238E27FC236}">
                <a16:creationId xmlns:a16="http://schemas.microsoft.com/office/drawing/2014/main" id="{8F23F5BE-EC48-0BFA-75AB-CEA3C3247FC7}"/>
              </a:ext>
            </a:extLst>
          </p:cNvPr>
          <p:cNvSpPr txBox="1"/>
          <p:nvPr/>
        </p:nvSpPr>
        <p:spPr>
          <a:xfrm>
            <a:off x="10933874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2ec9f8242?colgroup=2,2,24&amp;vcp=1&amp;pid=4f7a4c76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734146"/>
              </p:ext>
            </p:extLst>
          </p:nvPr>
        </p:nvGraphicFramePr>
        <p:xfrm>
          <a:off x="539496" y="1674082"/>
          <a:ext cx="11073384" cy="4516184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09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98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尧舜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禹的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禅让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禅让制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即将联盟首领的位子传给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贤德之人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794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（1）尧：鼓励人们开垦农田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适时耕种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（2）舜：制定刑法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稳定局势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派禹治水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（3）禹：全身心投入治水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曾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三过家门而不入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疏导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的方法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消除水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被尊称为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“大禹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2ec9f8242.table_image?iti=8&amp;tii=8&amp;vcp=1&amp;pid=4f7a4c764&amp;color=0,0,0&amp;mp=1&amp;vtp=1&amp;vaab=1&amp;bbb=1"/>
          <p:cNvSpPr/>
          <p:nvPr/>
        </p:nvSpPr>
        <p:spPr>
          <a:xfrm>
            <a:off x="9284367" y="5303012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大禹治水像</a:t>
            </a:r>
            <a:endParaRPr lang="en-US" altLang="zh-CN" sz="2800" dirty="0"/>
          </a:p>
        </p:txBody>
      </p:sp>
      <p:sp>
        <p:nvSpPr>
          <p:cNvPr id="2" name="P_7_BD#2ec9f8242?colgroup=2,2,24&amp;vcp=1&amp;pid=4f7a4c764&amp;color=0,0,0&amp;mp=1&amp;vtp=1&amp;vaab=1&amp;bt=1&amp;bbb=1">
            <a:extLst>
              <a:ext uri="{FF2B5EF4-FFF2-40B4-BE49-F238E27FC236}">
                <a16:creationId xmlns:a16="http://schemas.microsoft.com/office/drawing/2014/main" id="{8A16795A-46FF-0F15-212F-E80E693562EA}"/>
              </a:ext>
            </a:extLst>
          </p:cNvPr>
          <p:cNvSpPr txBox="1"/>
          <p:nvPr/>
        </p:nvSpPr>
        <p:spPr>
          <a:xfrm>
            <a:off x="10894735" y="9656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大禹治水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4367" y="2538900"/>
            <a:ext cx="1977834" cy="26371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f9f4700?vcp=1&amp;pid=8fc01724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5beb4f46d?sp=1&amp;vcp=1&amp;pid=0df9f470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神话传说与史实之间的关系</a:t>
            </a:r>
            <a:endParaRPr lang="en-US" altLang="zh-CN" sz="2800" dirty="0"/>
          </a:p>
        </p:txBody>
      </p:sp>
      <p:graphicFrame>
        <p:nvGraphicFramePr>
          <p:cNvPr id="31" name="P_7_BD#5beb4f46d?colgroup=3,15,11&amp;vcp=1&amp;pid=0df9f470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693048"/>
              </p:ext>
            </p:extLst>
          </p:nvPr>
        </p:nvGraphicFramePr>
        <p:xfrm>
          <a:off x="539496" y="1929556"/>
          <a:ext cx="11082528" cy="4452748"/>
        </p:xfrm>
        <a:graphic>
          <a:graphicData uri="http://schemas.openxmlformats.org/drawingml/2006/table">
            <a:tbl>
              <a:tblPr/>
              <a:tblGrid>
                <a:gridCol w="1261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9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神话传说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是先民对历史的一种夸张的记述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有虚构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夸张的成分（如盘古开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女娲造人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精卫填海等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是能被化石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等考古发现证实的真实可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客观存在的事实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一些传说中包含一定的历史信息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反映了早期人类社会的发展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考古发现印证了这些历史信息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从而帮助后人了解当时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人类的生产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生活状况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我们要学会通过史实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提取神话传说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中的历史信息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fb87cfec?vcp=1&amp;pid=8fc01724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6997c68f?sp=1&amp;vcp=1&amp;pid=8fb87cfec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1.（家国情怀）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华夏族是以炎黄部落为主体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在与众多部落长期交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流交融中逐渐形成的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禅让制是一种民主推选部落联盟首领的原始民主制度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它反映了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传说时代社会的民主政治状况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d15483d8.fixed?vcp=1&amp;pid=0f1d2b4c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史前时期：中国境内早期人类与文明的起源</a:t>
            </a:r>
            <a:endParaRPr lang="en-US" altLang="zh-CN" sz="4000" dirty="0"/>
          </a:p>
        </p:txBody>
      </p:sp>
      <p:sp>
        <p:nvSpPr>
          <p:cNvPr id="3" name="C_4_BD#2d15483d8.fixed?vcp=1&amp;pid=0f1d2b4c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4f5db459d?vaa=1&amp;vcp=1&amp;vis=1&amp;pid=2d15483d8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大禹是中国历史上著名的治水英雄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劳身焦思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居外十三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过家门不敢入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通过十数年对黄河的治理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使受水患之苦的百姓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逐渐过上了安定的生活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促进了民族的交融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大禹堪称中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国古代圣王的典范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禹劳天下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而死为社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成为古代社会的社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稷之神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国家之神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得到了历代王朝的册封与祭祀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从秦朝到明清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大禹的官方祭祀和民间崇拜规格越来越高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国家的宗教及大禹信仰官方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地位的确立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进一步促进了地方信仰的发展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7a371e2c.fixed?vcp=1&amp;pid=0f1d2b4c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史前时期：中国境内早期人类与文明的起源</a:t>
            </a:r>
            <a:endParaRPr lang="en-US" altLang="zh-CN" sz="4000" dirty="0"/>
          </a:p>
        </p:txBody>
      </p:sp>
      <p:sp>
        <p:nvSpPr>
          <p:cNvPr id="3" name="C_4_BD#b7a371e2c.fixed?vcp=1&amp;pid=0f1d2b4c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4f5db459d?vaa=1&amp;vcp=1&amp;vis=1&amp;pid=2d15483d8&amp;color=0,0,0&amp;vtp=1&amp;vaab=1&amp;bt=1&amp;bbb=1&amp;hb=1">
            <a:extLst>
              <a:ext uri="{FF2B5EF4-FFF2-40B4-BE49-F238E27FC236}">
                <a16:creationId xmlns:a16="http://schemas.microsoft.com/office/drawing/2014/main" id="{6E22287B-173C-136F-C0E1-7F141255B67A}"/>
              </a:ext>
            </a:extLst>
          </p:cNvPr>
          <p:cNvSpPr/>
          <p:nvPr/>
        </p:nvSpPr>
        <p:spPr>
          <a:xfrm>
            <a:off x="539496" y="88236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在主要的江河湖畔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尤其是黄河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京杭运河沿岸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分布有大量禹王庙宇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明清时期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湖南两省商人往往在异地修建禹王宫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作为商业会馆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用以贸易交流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祭祀神灵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联络乡情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增强本省商会的凝聚力与向心力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大禹已成为华夏民族坚忍卓绝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勤恳不息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尊重自然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艰苦奋斗精神传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承的典型代表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至今仍在深刻影响着中国人的精神世界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摘编自郑民德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大禹治水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历史变化中的国家信仰与社会崇拜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根据材料提供的信息，围绕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大禹崇拜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自拟一个观点，并结合所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学知识进行论述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29282897"/>
      </p:ext>
    </p:extLst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4f5db459d?vaa=1&amp;vcp=1&amp;vis=1&amp;pid=2d15483d8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解题时先分析材料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可总结观点为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崇拜在中国古代日益得到官方重视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然后从中国古代政治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化等方面进行分析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最后进行总结即可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4f5db459d?vaa=1&amp;vcp=1&amp;vis=1&amp;pid=2d15483d8&amp;color=0,0,0&amp;vtp=1&amp;vaab=1&amp;bt=1&amp;bbb=1&amp;hb=1"/>
          <p:cNvSpPr/>
          <p:nvPr/>
        </p:nvSpPr>
        <p:spPr>
          <a:xfrm>
            <a:off x="539496" y="8686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大禹崇拜在中国古代日益得到官方重视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大禹是中国古代的治水英雄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随着中国古代专制主义中央集权政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治和小农经济的发展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大禹崇拜逐渐形成并受到政府的重视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从政治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文化的角度来看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大禹作为中国古代圣王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过家门不敢入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的道德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建功立业的政治成就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都符合儒家传统的圣王标准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随着秦汉大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一统中央王朝的建立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大禹崇拜有助于加强政治正统性和政治凝聚力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故历代统治者越来越重视对大禹的祭祀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从经济角度看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随着中国小农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经济的发展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尤其是南方地区的开发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小农经济得到充分发展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4f5db459d?vaa=1&amp;vcp=1&amp;vis=1&amp;pid=2d15483d8&amp;color=0,0,0&amp;vtp=1&amp;vaab=1&amp;bt=1&amp;bbb=1&amp;hb=1">
            <a:extLst>
              <a:ext uri="{FF2B5EF4-FFF2-40B4-BE49-F238E27FC236}">
                <a16:creationId xmlns:a16="http://schemas.microsoft.com/office/drawing/2014/main" id="{B90CA553-CB98-809E-9B9E-C484C2603EF2}"/>
              </a:ext>
            </a:extLst>
          </p:cNvPr>
          <p:cNvSpPr/>
          <p:nvPr/>
        </p:nvSpPr>
        <p:spPr>
          <a:xfrm>
            <a:off x="539496" y="2177764"/>
            <a:ext cx="11109960" cy="252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200"/>
              </a:lnSpc>
            </a:pPr>
            <a:endParaRPr lang="en-US" altLang="zh-CN" sz="100" b="0" i="0" spc="-99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杭大运河的开通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漕运在国家经济发展中的地位越来越高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而大禹治水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的事迹使得大禹崇拜带有利于农耕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风调雨顺等思想寄托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任举两例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大禹崇拜得到国家和社会的普遍重视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可见古代信仰文化的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形成与国家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社会的发展需要密切相关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6710477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25830c283?vcp=1&amp;pid=2d15483d8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请完成第231页［备考练习］习题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d26fd7c1.fixed?vcp=1&amp;pid=0f1d2b4c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33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史前时期：中国境内早期人类与文明的起源</a:t>
            </a:r>
            <a:endParaRPr lang="en-US" altLang="zh-CN" sz="3300" dirty="0"/>
          </a:p>
        </p:txBody>
      </p:sp>
      <p:sp>
        <p:nvSpPr>
          <p:cNvPr id="3" name="C_4_BD#8d26fd7c1.fixed?vcp=1&amp;pid=0f1d2b4c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史前时期：中国境内早期人类与文明的起源</a:t>
            </a:r>
            <a:endParaRPr lang="en-US" altLang="zh-CN" sz="33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b4162f6?vcp=1&amp;pid=8d26fd7c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4_1#754233c7d?vaa=1&amp;vcp=1&amp;vis=1&amp;pid=14b4162f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1.（2023·广西·中考）考古工作者在北京人遗址中共发现了6个较完整的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古人类头盖骨化石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这些化石可用于研究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754233c7d.bracket?vaa=1&amp;vcp=1&amp;vis=1&amp;pid=14b4162f6&amp;color=0,0,0&amp;vpa=1&amp;vtp=1&amp;vaab=1"/>
          <p:cNvSpPr/>
          <p:nvPr/>
        </p:nvSpPr>
        <p:spPr>
          <a:xfrm>
            <a:off x="72173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4_2#754233c7d.choices?vaa=1&amp;vcp=1&amp;vis=1&amp;pid=14b4162f6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.人类起源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B.农耕生活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C.部落联盟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.社会制度</a:t>
            </a:r>
            <a:endParaRPr lang="en-US" altLang="zh-CN" sz="2800" dirty="0"/>
          </a:p>
        </p:txBody>
      </p:sp>
      <p:sp>
        <p:nvSpPr>
          <p:cNvPr id="6" name="QC_6_BD.6_1#5d09accd2?vaa=1&amp;vcp=1&amp;vis=1&amp;pid=14b4162f6&amp;color=0,0,0&amp;vtp=1&amp;vaab=1&amp;bbb=1&amp;hb=1"/>
          <p:cNvSpPr/>
          <p:nvPr/>
        </p:nvSpPr>
        <p:spPr>
          <a:xfrm>
            <a:off x="539496" y="35298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【广西地方史】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（2024·广西·中考）广西南宁豹子头遗址和桂林甑皮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岩遗址出土了一万年前的陶器残片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这些残片证实广西先民已掌握制陶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得出这一结论的主要依据是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7_1#5d09accd2.bracket?vaa=1&amp;vcp=1&amp;vis=1&amp;pid=14b4162f6&amp;color=0,0,0&amp;vpa=2&amp;vtp=1&amp;vaab=1"/>
          <p:cNvSpPr/>
          <p:nvPr/>
        </p:nvSpPr>
        <p:spPr>
          <a:xfrm>
            <a:off x="6150515" y="48110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6_2#5d09accd2.choices?vaa=1&amp;vcp=1&amp;vis=1&amp;pid=14b4162f6&amp;color=0,0,0&amp;vtp=1&amp;vaab=1&amp;bbb=1"/>
          <p:cNvSpPr/>
          <p:nvPr/>
        </p:nvSpPr>
        <p:spPr>
          <a:xfrm>
            <a:off x="539496" y="5378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A.文献典籍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B.神话传说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C.考古发现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D.影视资料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_1#8b95c79c0?vaa=1&amp;vcp=1&amp;vis=1&amp;pid=14b4162f6&amp;color=0,0,0&amp;vtp=1&amp;vaab=1&amp;bt=1&amp;bbb=1&amp;hb=1"/>
          <p:cNvSpPr/>
          <p:nvPr/>
        </p:nvSpPr>
        <p:spPr>
          <a:xfrm>
            <a:off x="539495" y="2187543"/>
            <a:ext cx="1130676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3.（2024·山东烟台·中考）该遗址因为地处东南沿海，地下水位较高，保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存了丰富的有机质遗存，如干栏式建筑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在遗址下层，还普遍发现有稻类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和其他禾本科植物混在一起的堆积层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据此判断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该遗址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9_1#8b95c79c0.bracket?vaa=1&amp;vcp=1&amp;vis=1&amp;pid=14b4162f6&amp;color=0,0,0&amp;vpa=3&amp;vtp=1&amp;vaab=1"/>
          <p:cNvSpPr/>
          <p:nvPr/>
        </p:nvSpPr>
        <p:spPr>
          <a:xfrm>
            <a:off x="10236739" y="34687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C</a:t>
            </a:r>
            <a:endParaRPr lang="en-US" altLang="zh-CN" sz="2800" dirty="0"/>
          </a:p>
        </p:txBody>
      </p:sp>
      <p:sp>
        <p:nvSpPr>
          <p:cNvPr id="4" name="QC_6_BD.8_2#8b95c79c0.choices?vaa=1&amp;vcp=1&amp;vis=1&amp;pid=14b4162f6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840730" algn="l"/>
                <a:tab pos="8742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.元谋人遗址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B.北京人遗址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C.河姆渡遗址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.半坡遗址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41287572?vcp=1&amp;pid=8d26fd7c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4" name="QC_6_BD.10_2#4a77c3f03?iti=9&amp;htil=3&amp;vaa=1&amp;vcp=1&amp;vis=1&amp;pid=241287572&amp;color=0,0,0&amp;vtp=1&amp;vaab=1&amp;bbb=1&amp;hb=1"/>
          <p:cNvSpPr/>
          <p:nvPr/>
        </p:nvSpPr>
        <p:spPr>
          <a:xfrm>
            <a:off x="7289514" y="4841085"/>
            <a:ext cx="4902486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北京人用火场景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想象图</a:t>
            </a:r>
            <a:endParaRPr lang="en-US" altLang="zh-CN" sz="2800" dirty="0"/>
          </a:p>
        </p:txBody>
      </p:sp>
      <p:sp>
        <p:nvSpPr>
          <p:cNvPr id="5" name="QC_6_BD.10_3#4a77c3f03?htil=3&amp;sp=1&amp;vaa=1&amp;vcp=1&amp;vis=1&amp;pid=241287572&amp;color=0,0,0&amp;vtp=1&amp;vaab=1&amp;bbb=1&amp;hb=1"/>
          <p:cNvSpPr/>
          <p:nvPr/>
        </p:nvSpPr>
        <p:spPr>
          <a:xfrm>
            <a:off x="539495" y="1267240"/>
            <a:ext cx="1130676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4.（2024·山东临沂·中考）下图是2021年版义务教育教科书《中国历史》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七年级上册第5页的一幅图。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这幅图反映了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1_1#4a77c3f03.bracket?vaa=1&amp;vcp=1&amp;vis=1&amp;pid=241287572&amp;color=0,0,0&amp;vpa=4&amp;vtp=1&amp;vaab=1"/>
          <p:cNvSpPr/>
          <p:nvPr/>
        </p:nvSpPr>
        <p:spPr>
          <a:xfrm>
            <a:off x="7398526" y="198148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0_4#4a77c3f03.choices?htil=3&amp;vaa=1&amp;vcp=1&amp;vis=1&amp;pid=241287572&amp;color=0,0,0&amp;vtp=1&amp;vaab=1&amp;bbb=1"/>
          <p:cNvSpPr/>
          <p:nvPr/>
        </p:nvSpPr>
        <p:spPr>
          <a:xfrm>
            <a:off x="544073" y="2549305"/>
            <a:ext cx="8174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A.北京人已经懂得了人工取火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B.北京人正在烧烤水牛等家畜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C.北京人学会了用火改善生活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D.北京人烧烤的食物中有甘薯</a:t>
            </a:r>
            <a:endParaRPr lang="en-US" altLang="zh-CN" sz="2800" dirty="0"/>
          </a:p>
        </p:txBody>
      </p:sp>
      <p:pic>
        <p:nvPicPr>
          <p:cNvPr id="8" name="图片 7" descr="北京人用火场景想象图.jpeg"/>
          <p:cNvPicPr/>
          <p:nvPr/>
        </p:nvPicPr>
        <p:blipFill>
          <a:blip r:embed="rId3" cstate="print"/>
          <a:srcRect t="2991" b="11966"/>
          <a:stretch>
            <a:fillRect/>
          </a:stretch>
        </p:blipFill>
        <p:spPr>
          <a:xfrm>
            <a:off x="8521623" y="2550733"/>
            <a:ext cx="2540856" cy="229035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_1#60c986b40?vaa=1&amp;vcp=1&amp;vis=1&amp;pid=241287572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5.（2024·内蒙古赤峰·中考）兴隆洼遗址中出土了石锄、石铲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、石斧等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石制工具以及刀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、匕形器、鱼镖等复合工具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，遗址中还发现了经过人工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栽培的粟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。据此推断，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兴隆洼时期(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3_1#60c986b40.bracket?vaa=1&amp;vcp=1&amp;vis=1&amp;pid=241287572&amp;color=0,0,0&amp;vpa=5&amp;vtp=1&amp;vaab=1"/>
          <p:cNvSpPr/>
          <p:nvPr/>
        </p:nvSpPr>
        <p:spPr>
          <a:xfrm>
            <a:off x="6150515" y="34696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2_2#60c986b40.choices?vaa=1&amp;vcp=1&amp;vis=1&amp;pid=241287572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.原始农业发展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B.家畜饲养出现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C.原始聚落发展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.粮食剩余出现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021b239?vcp=1&amp;pid=b7a371e2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f7d7a51af?vcp=1&amp;pid=14021b23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_1#fd621bf4c?vaa=1&amp;vcp=1&amp;vis=1&amp;pid=241287572&amp;color=0,0,0&amp;mp=1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6.（2024·广东广州·中考）据考古发现，在距今4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000多年前的山西陶寺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公共墓地中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，大型墓的随葬品可达一二百件，并有整猪骨架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；中型墓的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随葬品有几件至一二十件不等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，常有猪下颌骨；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小型墓大多没有随葬品。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这表明当时(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5_1#fd621bf4c.bracket?vaa=1&amp;vcp=1&amp;vis=1&amp;pid=241287572&amp;color=0,0,0&amp;mp=1&amp;vpa=6&amp;vtp=1&amp;vaab=1"/>
          <p:cNvSpPr/>
          <p:nvPr/>
        </p:nvSpPr>
        <p:spPr>
          <a:xfrm>
            <a:off x="2594514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4_2#fd621bf4c.choices?vaa=1&amp;vcp=1&amp;vis=1&amp;pid=241287572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.贫富分化现象已经出现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.农业生产技术较先进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C.长江流域出现早期国家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.青铜器制作工艺高超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1f1acf5eb?vaa=1&amp;vcp=1&amp;vis=1&amp;pid=241287572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7.（2023·浙江绍兴·中考）七千多年前余姚河姆渡的一根榫卯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，穿越时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光与北京故宫惊艳世界的榫卯结构遥相呼应。这从侧面说明中华文化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7_1#1f1acf5eb.bracket?vaa=1&amp;vcp=1&amp;vis=1&amp;pid=241287572&amp;color=0,0,0&amp;vpa=7&amp;vtp=1&amp;vaab=1"/>
          <p:cNvSpPr/>
          <p:nvPr/>
        </p:nvSpPr>
        <p:spPr>
          <a:xfrm>
            <a:off x="816515" y="34696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6_2#1f1acf5eb.choices?vaa=1&amp;vcp=1&amp;vis=1&amp;pid=241287572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.源远流长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B.浩如烟海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C.兼容并包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.多元一体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abf4301?vcp=1&amp;pid=8d26fd7c1&amp;color=199,134,85&amp;vtp=1&amp;vaab=1&amp;bt=1&amp;bbb=1"/>
          <p:cNvSpPr/>
          <p:nvPr/>
        </p:nvSpPr>
        <p:spPr>
          <a:xfrm>
            <a:off x="539496" y="300251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18_1#cde01eae3?vaa=1&amp;vcp=1&amp;vis=1&amp;pid=13abf4301&amp;color=0,0,0&amp;vtp=1&amp;vaab=1&amp;bbb=1&amp;hb=1"/>
          <p:cNvSpPr/>
          <p:nvPr/>
        </p:nvSpPr>
        <p:spPr>
          <a:xfrm>
            <a:off x="539496" y="10316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8.（2023·重庆B卷·中考）在我国古文献中，记录有这样的传说：神农</a:t>
            </a:r>
          </a:p>
          <a:p>
            <a:pPr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作耒耜，教天下种五谷，立历日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zh-CN" altLang="en-US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这一传说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cde01eae3.bracket?vaa=1&amp;vcp=1&amp;vis=1&amp;pid=13abf4301&amp;color=0,0,0&amp;vpa=8&amp;vtp=1&amp;vaab=1"/>
          <p:cNvSpPr/>
          <p:nvPr/>
        </p:nvSpPr>
        <p:spPr>
          <a:xfrm>
            <a:off x="8490489" y="16652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5" name="QC_6_BD.18_2#cde01eae3.choices?vaa=1&amp;vcp=1&amp;vis=1&amp;pid=13abf4301&amp;color=0,0,0&amp;vtp=1&amp;vaab=1&amp;bbb=1"/>
          <p:cNvSpPr/>
          <p:nvPr/>
        </p:nvSpPr>
        <p:spPr>
          <a:xfrm>
            <a:off x="539496" y="22330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A.没有来源完全不可信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B.含有原始农业的信息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C.反映了私有制的出现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D.与考古发现完全一致</a:t>
            </a:r>
            <a:endParaRPr lang="en-US" altLang="zh-CN" sz="2800" dirty="0"/>
          </a:p>
        </p:txBody>
      </p:sp>
      <p:sp>
        <p:nvSpPr>
          <p:cNvPr id="6" name="QC_6_BD.20_1#36ca53310?vaa=1&amp;vcp=1&amp;vis=1&amp;pid=13abf4301&amp;color=0,0,0&amp;vtp=1&amp;vaab=1&amp;bbb=1&amp;hb=1"/>
          <p:cNvSpPr/>
          <p:nvPr/>
        </p:nvSpPr>
        <p:spPr>
          <a:xfrm>
            <a:off x="539496" y="382763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9.（2024·甘肃金昌·中考）中国人自称龙的传人。源于约8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000年前的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形，遍布中华大地，贯穿整个新石器时代直至今天，成为中华民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族共有的图腾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这最能体现的中华人文精神是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21_1#36ca53310.bracket?vaa=1&amp;vcp=1&amp;vis=1&amp;pid=13abf4301&amp;color=0,0,0&amp;vpa=9&amp;vtp=1&amp;vaab=1"/>
          <p:cNvSpPr/>
          <p:nvPr/>
        </p:nvSpPr>
        <p:spPr>
          <a:xfrm>
            <a:off x="7830883" y="510887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A</a:t>
            </a:r>
            <a:endParaRPr lang="en-US" altLang="zh-CN" sz="2800" dirty="0"/>
          </a:p>
        </p:txBody>
      </p:sp>
      <p:sp>
        <p:nvSpPr>
          <p:cNvPr id="8" name="QC_6_BD.20_2#36ca53310.choices?vaa=1&amp;vcp=1&amp;vis=1&amp;pid=13abf4301&amp;color=0,0,0&amp;vtp=1&amp;vaab=1&amp;bbb=1"/>
          <p:cNvSpPr/>
          <p:nvPr/>
        </p:nvSpPr>
        <p:spPr>
          <a:xfrm>
            <a:off x="539496" y="57502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A.华夏认同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B.革故鼎新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C.道法自然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D.和而不同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b8a5b0d0?vcp=1&amp;pid=b7a371e2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10" name="P_6_BD#25249104f?colgroup=3,26&amp;vcp=1&amp;pid=fb8a5b0d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489205"/>
              </p:ext>
            </p:extLst>
          </p:nvPr>
        </p:nvGraphicFramePr>
        <p:xfrm>
          <a:off x="539496" y="1295191"/>
          <a:ext cx="11091672" cy="2242440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中华文明起源及发展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原始社会晚期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出现阶级分化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实行禅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生产力低下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原始农业出现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原始社会晚期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私有制产生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富分化日益明显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3bc7fd40.fixed?vcp=1&amp;pid=0f1d2b4c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史前时期：中国境内早期人类与文明的起源</a:t>
            </a:r>
            <a:endParaRPr lang="en-US" altLang="zh-CN" sz="4000" dirty="0"/>
          </a:p>
        </p:txBody>
      </p:sp>
      <p:sp>
        <p:nvSpPr>
          <p:cNvPr id="3" name="C_4_BD#73bc7fd40.fixed?vcp=1&amp;pid=0f1d2b4c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e3fb7f6?vcp=1&amp;pid=73bc7fd40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中国境内早期人类的代表——北京人（2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12b7726a8?vcp=1&amp;pid=43e3fb7f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fc48fad7?vcp=1&amp;pid=12b7726a8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通过了解元谋人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蓝田人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北京人等旧石器时代的人类及其文化遗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知道中国境内原始社会时期的人类活动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6d930e4e?vcp=1&amp;pid=43e3fb7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3" name="P_7_BD#1561d663c?colgroup=2,5,11,9&amp;vcp=1&amp;pid=c6d930e4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083889"/>
              </p:ext>
            </p:extLst>
          </p:nvPr>
        </p:nvGraphicFramePr>
        <p:xfrm>
          <a:off x="539496" y="1295191"/>
          <a:ext cx="11073384" cy="278854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7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山顶洞人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距今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约170万年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70万—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20万年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约3万年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（旧石器时代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晚期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云南元谋县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北京西南周口店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龙骨山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北京西南周口店龙骨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山顶部的洞穴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1561d663c?colgroup=3,6,7,11&amp;vcp=1&amp;pid=c6d930e4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240859"/>
              </p:ext>
            </p:extLst>
          </p:nvPr>
        </p:nvGraphicFramePr>
        <p:xfrm>
          <a:off x="539496" y="1961864"/>
          <a:ext cx="11064240" cy="3810000"/>
        </p:xfrm>
        <a:graphic>
          <a:graphicData uri="http://schemas.openxmlformats.org/drawingml/2006/table">
            <a:tbl>
              <a:tblPr/>
              <a:tblGrid>
                <a:gridCol w="14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87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山顶洞人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93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体态特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100"/>
                        </a:lnSpc>
                      </a:pPr>
                      <a:r>
                        <a:rPr lang="en-US" altLang="zh-CN" sz="118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模样和现代人基本相同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1561d663c.table_image?iti=1&amp;tii=2&amp;vcp=1&amp;pid=c6d930e4e&amp;color=0,0,0&amp;vtp=1&amp;vaab=1&amp;bbb=1"/>
          <p:cNvSpPr/>
          <p:nvPr/>
        </p:nvSpPr>
        <p:spPr>
          <a:xfrm>
            <a:off x="4640231" y="4736338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北京人复原头像</a:t>
            </a:r>
            <a:endParaRPr lang="en-US" altLang="zh-CN" sz="2800" dirty="0"/>
          </a:p>
        </p:txBody>
      </p:sp>
      <p:sp>
        <p:nvSpPr>
          <p:cNvPr id="6" name="P_7_BD#1561d663c.table_image?iti=2&amp;tii=4&amp;vcp=1&amp;pid=c6d930e4e&amp;color=0,0,0&amp;vtp=1&amp;vaab=1&amp;bbb=1"/>
          <p:cNvSpPr/>
          <p:nvPr/>
        </p:nvSpPr>
        <p:spPr>
          <a:xfrm>
            <a:off x="8046879" y="5029359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山顶洞人复原头像</a:t>
            </a:r>
            <a:endParaRPr lang="en-US" altLang="zh-CN" sz="2800" dirty="0"/>
          </a:p>
        </p:txBody>
      </p:sp>
      <p:sp>
        <p:nvSpPr>
          <p:cNvPr id="2" name="P_7_BD#1561d663c?colgroup=3,6,7,11&amp;vcp=1&amp;pid=c6d930e4e&amp;color=0,0,0&amp;vtp=1&amp;vaab=1&amp;bt=1&amp;bbb=1">
            <a:extLst>
              <a:ext uri="{FF2B5EF4-FFF2-40B4-BE49-F238E27FC236}">
                <a16:creationId xmlns:a16="http://schemas.microsoft.com/office/drawing/2014/main" id="{A94F3FF0-DE4A-5187-29AD-6706B0744063}"/>
              </a:ext>
            </a:extLst>
          </p:cNvPr>
          <p:cNvSpPr txBox="1"/>
          <p:nvPr/>
        </p:nvSpPr>
        <p:spPr>
          <a:xfrm>
            <a:off x="10885591" y="12534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山顶洞人复原头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493" y="3072698"/>
            <a:ext cx="1413938" cy="1956661"/>
          </a:xfrm>
          <a:prstGeom prst="rect">
            <a:avLst/>
          </a:prstGeom>
        </p:spPr>
      </p:pic>
      <p:pic>
        <p:nvPicPr>
          <p:cNvPr id="1026" name="Picture 2" descr="F:\1出版社资料\1历史换图集合\1七上\北京人复原像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7213" y="2950325"/>
            <a:ext cx="1333711" cy="1786013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1367</Words>
  <Application>Microsoft Office PowerPoint</Application>
  <PresentationFormat>宽屏</PresentationFormat>
  <Paragraphs>396</Paragraphs>
  <Slides>42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14</cp:revision>
  <dcterms:created xsi:type="dcterms:W3CDTF">2024-11-29T08:13:27Z</dcterms:created>
  <dcterms:modified xsi:type="dcterms:W3CDTF">2025-08-27T11:26:15Z</dcterms:modified>
  <cp:category/>
  <cp:contentStatus/>
</cp:coreProperties>
</file>