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4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325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3" r:id="rId23"/>
    <p:sldId id="284" r:id="rId24"/>
    <p:sldId id="286" r:id="rId25"/>
    <p:sldId id="287" r:id="rId26"/>
    <p:sldId id="288" r:id="rId27"/>
    <p:sldId id="289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4" r:id="rId36"/>
    <p:sldId id="315" r:id="rId37"/>
    <p:sldId id="316" r:id="rId38"/>
    <p:sldId id="317" r:id="rId39"/>
    <p:sldId id="318" r:id="rId40"/>
    <p:sldId id="319" r:id="rId41"/>
    <p:sldId id="320" r:id="rId42"/>
    <p:sldId id="321" r:id="rId4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ea28db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087AF31-7DAD-46DB-88FE-E04B5BB498D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声音的产生及其特性 声音的利用与控制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ea28db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2A32049-4C71-49B0-9CE9-98354B6780B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1504c9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638c3c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7dd3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25fbc9b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1504c92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a7638c3c4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107dd31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25fbc9b4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声音的产生及其特性 声音的利用与控制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aea28db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E342A9E-1A34-4679-A004-86FCBB5A279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1504c9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638c3c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7dd3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25fbc9b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1504c92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a7638c3c4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107dd31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25fbc9b4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声音的产生及其特性 声音的利用与控制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edfb3c205f80008357d6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F115C3-DB39-E427-5E01-4C916D7BE7F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0B88659-D3AF-41F3-96B7-27572B8A1B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3A3DE27-A5AF-481C-8ED2-C3F73281440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1504c9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638c3c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7dd3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25fbc9b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1504c92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a7638c3c4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107dd31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25fbc9b4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2110369-5FCA-4B1B-B2DC-88FDEDD0E30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1504c9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a7638c3c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107dd31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25fbc9b4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f51504c92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a7638c3c4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107dd31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25fbc9b4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1b81cead1?sp=1&amp;vcp=1&amp;pid=a3d3afd99&amp;color=0,0,0&amp;vtp=1&amp;vaab=1&amp;bt=1&amp;bbb=1&amp;hb=1"/>
              <p:cNvSpPr/>
              <p:nvPr/>
            </p:nvSpPr>
            <p:spPr>
              <a:xfrm>
                <a:off x="539496" y="1222248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声速的大小与介质的种类和温度有关。温度不变时，不同频率的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声在同一介质中的传播速度相同。例如声音、超声和次声在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的空气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中的传播速度都是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</p:txBody>
          </p:sp>
        </mc:Choice>
        <mc:Fallback xmlns="">
          <p:sp>
            <p:nvSpPr>
              <p:cNvPr id="2" name="P_7_BD#1b81cead1?sp=1&amp;vcp=1&amp;pid=a3d3afd9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-848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b81cead1?sp=1&amp;vcp=1&amp;pid=a3d3afd99&amp;color=0,0,0&amp;vtp=1&amp;vaab=1&amp;bt=1&amp;bbb=1&amp;hb=1"/>
          <p:cNvSpPr/>
          <p:nvPr/>
        </p:nvSpPr>
        <p:spPr>
          <a:xfrm>
            <a:off x="539496" y="1222248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小提琴优美的琴声是由琴弦的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产生的，琴声通过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传到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人耳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4_1#1b81cead1.blank?vaa=1&amp;vcp=1&amp;vis=1&amp;pid=a3d3afd99&amp;color=0,0,0&amp;vpa=9&amp;vtp=1&amp;vaab=1&amp;bbb=1"/>
          <p:cNvSpPr/>
          <p:nvPr/>
        </p:nvSpPr>
        <p:spPr>
          <a:xfrm>
            <a:off x="5886990" y="12064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振动</a:t>
            </a:r>
            <a:endParaRPr lang="en-US" altLang="zh-CN" sz="2800" dirty="0"/>
          </a:p>
        </p:txBody>
      </p:sp>
      <p:sp>
        <p:nvSpPr>
          <p:cNvPr id="5" name="QB_7_AN.15_1#1b81cead1.blank?vaa=1&amp;vcp=1&amp;vis=1&amp;pid=a3d3afd99&amp;color=0,0,0&amp;vpa=10&amp;vtp=1&amp;vaab=1&amp;bbb=1"/>
          <p:cNvSpPr/>
          <p:nvPr/>
        </p:nvSpPr>
        <p:spPr>
          <a:xfrm>
            <a:off x="9798589" y="12064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</a:t>
            </a:r>
            <a:endParaRPr lang="en-US" altLang="zh-CN" sz="2800" dirty="0"/>
          </a:p>
        </p:txBody>
      </p:sp>
      <p:sp>
        <p:nvSpPr>
          <p:cNvPr id="6" name="QB_7_EX.1_1#be100179a?vaa=1&amp;vcp=1&amp;vis=1&amp;pid=a3d3afd99&amp;color=0,0,0&amp;vtp=1&amp;vaab=1&amp;bbb=1&amp;hb=1"/>
          <p:cNvSpPr/>
          <p:nvPr/>
        </p:nvSpPr>
        <p:spPr>
          <a:xfrm>
            <a:off x="539496" y="257271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空气传播声音的具体过程：物体的振动引起周围的空气振动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形成声波，声波向远处传播并被人耳接收，人就听到了声音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25851817?vcp=1&amp;pid=a3d3afd9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B_8_BD.17_1#843a09de5?iti=1&amp;htil=1&amp;vaa=1&amp;vcp=1&amp;vis=1&amp;pid=02585181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5752" y="1285528"/>
            <a:ext cx="2194560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7_2#843a09de5?iti=1&amp;htil=1&amp;vaa=1&amp;vcp=1&amp;vis=1&amp;pid=025851817&amp;color=0,0,0&amp;vtp=1&amp;vaab=1&amp;bbb=1"/>
          <p:cNvSpPr/>
          <p:nvPr/>
        </p:nvSpPr>
        <p:spPr>
          <a:xfrm>
            <a:off x="10087420" y="354308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</a:t>
            </a:r>
            <a:endParaRPr lang="en-US" altLang="zh-CN" sz="2800" dirty="0"/>
          </a:p>
        </p:txBody>
      </p:sp>
      <p:sp>
        <p:nvSpPr>
          <p:cNvPr id="5" name="QB_8_BD.17_3#843a09de5?htil=1&amp;sp=1&amp;vaa=1&amp;vcp=1&amp;vis=1&amp;pid=025851817&amp;color=0,0,0&amp;vtp=1&amp;vaab=1&amp;bbb=1&amp;hb=1"/>
          <p:cNvSpPr/>
          <p:nvPr/>
        </p:nvSpPr>
        <p:spPr>
          <a:xfrm>
            <a:off x="539496" y="1267240"/>
            <a:ext cx="878738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（2024·河南·中考）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传统文化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甲骨文是中华民族珍贵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的文化遗产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。如图1-1所示，甲骨文“殸”，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意指手持长柄，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敲击乐器发声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这说明古人很早便知道声音与碰击有关，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蕴含了声音是由物体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产生的道理。请你写出一个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能表明这一道理的现象：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8_1#843a09de5.blank?vaa=1&amp;vcp=1&amp;vis=1&amp;pid=025851817&amp;color=0,0,0&amp;vpa=11&amp;vtp=1&amp;vaab=1&amp;bbb=1"/>
          <p:cNvSpPr/>
          <p:nvPr/>
        </p:nvSpPr>
        <p:spPr>
          <a:xfrm>
            <a:off x="3750215" y="31798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振动</a:t>
            </a:r>
            <a:endParaRPr lang="en-US" altLang="zh-CN" sz="2800" dirty="0"/>
          </a:p>
        </p:txBody>
      </p:sp>
      <p:sp>
        <p:nvSpPr>
          <p:cNvPr id="7" name="QB_8_AN.19_1#843a09de5.blank?vaa=1&amp;vcp=1&amp;vis=1&amp;pid=025851817&amp;color=0,0,0&amp;vpa=12&amp;vtp=1&amp;vaab=1&amp;bbb=1&amp;hb=1"/>
          <p:cNvSpPr/>
          <p:nvPr/>
        </p:nvSpPr>
        <p:spPr>
          <a:xfrm>
            <a:off x="539496" y="3827560"/>
            <a:ext cx="8787384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正在发声的音叉可以激起水花（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_1#6b73de605?vaa=1&amp;vcp=1&amp;vis=1&amp;pid=025851817&amp;color=0,0,0&amp;vtp=1&amp;vaab=1&amp;bt=1&amp;bbb=1&amp;hb=1"/>
          <p:cNvSpPr/>
          <p:nvPr/>
        </p:nvSpPr>
        <p:spPr>
          <a:xfrm>
            <a:off x="539496" y="72821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传统文化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宋代苏轼在《琴诗》中问道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：“若言琴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上有琴声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，放在匣中何不鸣？若言声在指头上，何不于君指上听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？”诗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中的琴声是由什么振动产生的？(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_1#6b73de605.bracket?vaa=1&amp;vcp=1&amp;vis=1&amp;pid=025851817&amp;color=0,0,0&amp;vpa=13&amp;vtp=1&amp;vaab=1"/>
          <p:cNvSpPr/>
          <p:nvPr/>
        </p:nvSpPr>
        <p:spPr>
          <a:xfrm>
            <a:off x="5794915" y="20102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20_2#6b73de605.choices?vaa=1&amp;vcp=1&amp;vis=1&amp;pid=025851817&amp;color=0,0,0&amp;vtp=1&amp;vaab=1&amp;bbb=1"/>
          <p:cNvSpPr/>
          <p:nvPr/>
        </p:nvSpPr>
        <p:spPr>
          <a:xfrm>
            <a:off x="539496" y="26441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.琴弦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B.匣子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C.指头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.耳朵</a:t>
            </a:r>
            <a:endParaRPr lang="en-US" altLang="zh-CN" sz="2800" dirty="0"/>
          </a:p>
        </p:txBody>
      </p:sp>
      <p:pic>
        <p:nvPicPr>
          <p:cNvPr id="5" name="QB_8_BD.22_1#8f2621c8c?iti=2&amp;htil=2&amp;vaa=1&amp;vcp=1&amp;vis=1&amp;pid=0258518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7981" y="3291903"/>
            <a:ext cx="2167128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2_2#8f2621c8c?iti=2&amp;htil=2&amp;vaa=1&amp;vcp=1&amp;vis=1&amp;pid=025851817&amp;color=0,0,0&amp;vtp=1&amp;vaab=1&amp;bbb=1"/>
          <p:cNvSpPr/>
          <p:nvPr/>
        </p:nvSpPr>
        <p:spPr>
          <a:xfrm>
            <a:off x="10085932" y="5549455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</a:t>
            </a:r>
            <a:endParaRPr lang="en-US" altLang="zh-CN" sz="2800" dirty="0"/>
          </a:p>
        </p:txBody>
      </p:sp>
      <p:sp>
        <p:nvSpPr>
          <p:cNvPr id="7" name="QB_8_BD.22_3#8f2621c8c?htil=2&amp;sp=1&amp;vaa=1&amp;vcp=1&amp;vis=1&amp;pid=025851817&amp;color=0,0,0&amp;vtp=1&amp;vaab=1&amp;bbb=1&amp;hb=1"/>
          <p:cNvSpPr/>
          <p:nvPr/>
        </p:nvSpPr>
        <p:spPr>
          <a:xfrm>
            <a:off x="539496" y="3273615"/>
            <a:ext cx="88056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（2024·江苏常州·中考）如图1-2所示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，将点燃的蜡烛放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在发声喇叭前方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，可以看到烛焰随着声音晃动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，喇叭的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纸盆由于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产生声音，声音通过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传播到烛焰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处，烛焰晃动说明声音具有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23_1#8f2621c8c.blank?vaa=1&amp;vcp=1&amp;vis=1&amp;pid=025851817&amp;color=0,0,0&amp;vpa=14&amp;vtp=1&amp;vaab=1&amp;bbb=1"/>
          <p:cNvSpPr/>
          <p:nvPr/>
        </p:nvSpPr>
        <p:spPr>
          <a:xfrm>
            <a:off x="1972214" y="45385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振动</a:t>
            </a:r>
            <a:endParaRPr lang="en-US" altLang="zh-CN" sz="2800" dirty="0"/>
          </a:p>
        </p:txBody>
      </p:sp>
      <p:sp>
        <p:nvSpPr>
          <p:cNvPr id="9" name="QB_8_AN.24_1#8f2621c8c.blank?vaa=1&amp;vcp=1&amp;vis=1&amp;pid=025851817&amp;color=0,0,0&amp;vpa=15&amp;vtp=1&amp;vaab=1&amp;bbb=1"/>
          <p:cNvSpPr/>
          <p:nvPr/>
        </p:nvSpPr>
        <p:spPr>
          <a:xfrm>
            <a:off x="6239415" y="453853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</a:t>
            </a:r>
            <a:endParaRPr lang="en-US" altLang="zh-CN" sz="2800" dirty="0"/>
          </a:p>
        </p:txBody>
      </p:sp>
      <p:sp>
        <p:nvSpPr>
          <p:cNvPr id="10" name="QB_8_AN.25_1#8f2621c8c.blank?vaa=1&amp;vcp=1&amp;vis=1&amp;pid=025851817&amp;color=0,0,0&amp;vpa=16&amp;vtp=1&amp;vaab=1&amp;bbb=1"/>
          <p:cNvSpPr/>
          <p:nvPr/>
        </p:nvSpPr>
        <p:spPr>
          <a:xfrm>
            <a:off x="4817015" y="516528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0c7af636?vcp=1&amp;pid=a7638c3c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声音的特性</a:t>
            </a:r>
            <a:endParaRPr lang="en-US" altLang="zh-CN" sz="3200" dirty="0"/>
          </a:p>
        </p:txBody>
      </p:sp>
      <p:sp>
        <p:nvSpPr>
          <p:cNvPr id="3" name="P_7#740e5cc24?vcp=1&amp;pid=c0c7af636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不同物体发出声音的音调和响度可能相同，但音色一定不同。一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般模仿别人说话、分辨不同乐器依据的都是声音的音色。同一发声体，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如果其结构发生变化，音色也将发生变化。因此，可以根据音色来辨别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瓷器内部是否产生了裂痕、机器运转是否正常等。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在声音的传播过程中，音调和音色一般不变，响度会随着传播距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离的改变而改变。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6_1#6db75a07c?vaa=1&amp;vcp=1&amp;vis=1&amp;pid=c0c7af636&amp;color=0,0,0&amp;vtp=1&amp;vaab=1&amp;bt=1&amp;bbb=1&amp;hb=1"/>
          <p:cNvSpPr/>
          <p:nvPr/>
        </p:nvSpPr>
        <p:spPr>
          <a:xfrm>
            <a:off x="539496" y="15435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在“三月三”歌圩里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，大家能分辨出某歌手的声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主要根据声音的(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8_1#6db75a07c.bracket?vaa=1&amp;vcp=1&amp;vis=1&amp;pid=c0c7af636&amp;color=0,0,0&amp;vpa=17&amp;vtp=1&amp;vaab=1"/>
          <p:cNvSpPr/>
          <p:nvPr/>
        </p:nvSpPr>
        <p:spPr>
          <a:xfrm>
            <a:off x="4016915" y="21779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26_2#6db75a07c.choices?vaa=1&amp;vcp=1&amp;vis=1&amp;pid=c0c7af636&amp;color=0,0,0&amp;vtp=1&amp;vaab=1&amp;bbb=1"/>
          <p:cNvSpPr/>
          <p:nvPr/>
        </p:nvSpPr>
        <p:spPr>
          <a:xfrm>
            <a:off x="539496" y="281876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.音色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B.响度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C.音调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.声速</a:t>
            </a:r>
            <a:endParaRPr lang="en-US" altLang="zh-CN" sz="2800" dirty="0"/>
          </a:p>
        </p:txBody>
      </p:sp>
      <p:sp>
        <p:nvSpPr>
          <p:cNvPr id="5" name="QC_7_EX.1_1#6db75a07c?vaa=1&amp;vcp=1&amp;vis=1&amp;pid=c0c7af636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根据音色可以分辨出不同乐器（发声体）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和不同人的声音。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在欣赏交响乐时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，人们能根据音色分辨出不同乐器发出的声音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；“闻其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声而知其人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”也是因为不同人发出的声音的音色不同。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ab62a097?vcp=1&amp;pid=c0c7af63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30_1#2daccb1be?vaa=1&amp;vcp=1&amp;vis=1&amp;pid=4ab62a09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“小宸能唱很高的音”，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这是指他的歌唱声音(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2daccb1be.bracket?vaa=1&amp;vcp=1&amp;vis=1&amp;pid=4ab62a097&amp;color=0,0,0&amp;vpa=18&amp;vtp=1&amp;vaab=1"/>
          <p:cNvSpPr/>
          <p:nvPr/>
        </p:nvSpPr>
        <p:spPr>
          <a:xfrm>
            <a:off x="7798339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30_2#2daccb1be.choices?vaa=1&amp;vcp=1&amp;vis=1&amp;pid=4ab62a097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.速度快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B.时间长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C.音色好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.音调高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34_1#ed2c00051?iti=3&amp;htil=3&amp;vaa=1&amp;vcp=1&amp;vis=1&amp;pid=4ab62a09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7004" y="1240536"/>
            <a:ext cx="2542032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4_2#ed2c00051?iti=3&amp;htil=3&amp;vaa=1&amp;vcp=1&amp;vis=1&amp;pid=4ab62a097&amp;color=0,0,0&amp;vtp=1&amp;vaab=1&amp;bbb=1"/>
          <p:cNvSpPr/>
          <p:nvPr/>
        </p:nvSpPr>
        <p:spPr>
          <a:xfrm>
            <a:off x="9822407" y="274828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8_BD.34_3#ed2c00051?htil=3&amp;sp=1&amp;vaa=1&amp;vcp=1&amp;vis=1&amp;pid=4ab62a097&amp;color=0,0,0&amp;vtp=1&amp;vaab=1&amp;bt=1&amp;bbb=1&amp;hb=1&amp;hs=1"/>
              <p:cNvSpPr/>
              <p:nvPr/>
            </p:nvSpPr>
            <p:spPr>
              <a:xfrm>
                <a:off x="539496" y="1222248"/>
                <a:ext cx="843991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传统文化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图1-3为我国晋代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顾恺之所绘《斫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zhu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ó)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琴图》的局部，展示了古代乐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师调整琴弦长的情景。调整琴弦的长度，主要是为了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改变乐音的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8_BD.34_3#ed2c00051?htil=3&amp;sp=1&amp;vaa=1&amp;vcp=1&amp;vis=1&amp;pid=4ab62a09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8439912" cy="2496757"/>
              </a:xfrm>
              <a:prstGeom prst="rect">
                <a:avLst/>
              </a:prstGeom>
              <a:blipFill>
                <a:blip r:embed="rId4"/>
                <a:stretch>
                  <a:fillRect l="-2601" r="-434" b="-8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36_1#ed2c00051.bracket?vaa=1&amp;vcp=1&amp;vis=1&amp;pid=4ab62a097&amp;color=0,0,0&amp;vpa=20&amp;vtp=1&amp;vaab=1"/>
          <p:cNvSpPr/>
          <p:nvPr/>
        </p:nvSpPr>
        <p:spPr>
          <a:xfrm>
            <a:off x="2594514" y="31520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34_4#ed2c00051.choices?vaa=1&amp;vcp=1&amp;vis=1&amp;pid=4ab62a097&amp;color=0,0,0&amp;vtp=1&amp;vaab=1&amp;bbb=1&amp;hs=1"/>
          <p:cNvSpPr/>
          <p:nvPr/>
        </p:nvSpPr>
        <p:spPr>
          <a:xfrm>
            <a:off x="539496" y="37858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.响度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B.音调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C.音色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.传播速度</a:t>
            </a:r>
            <a:endParaRPr lang="en-US" altLang="zh-CN" sz="2800" dirty="0"/>
          </a:p>
        </p:txBody>
      </p:sp>
      <p:sp>
        <p:nvSpPr>
          <p:cNvPr id="7" name="QC_8_AS.1_1#ed2c00051?vaa=1&amp;vcp=1&amp;vis=1&amp;pid=4ab62a097&amp;color=0,0,0&amp;vtp=1&amp;vaab=1&amp;bbb=1&amp;hb=1&amp;hs=1"/>
          <p:cNvSpPr/>
          <p:nvPr/>
        </p:nvSpPr>
        <p:spPr>
          <a:xfrm>
            <a:off x="539496" y="441534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调整琴弦的长度后，琴弦振动的快慢会不同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，因此振动的频率不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，声音的音调就会发生变化，故调整琴弦的长度是为了改变乐音的音调。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8_BD.40_1#df092e658?vaa=1&amp;vcp=1&amp;vis=1&amp;pid=4ab62a097&amp;color=0,0,0&amp;vtp=1&amp;vaab=1&amp;bbb=1&amp;hb=1"/>
          <p:cNvSpPr/>
          <p:nvPr/>
        </p:nvSpPr>
        <p:spPr>
          <a:xfrm>
            <a:off x="539496" y="88069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（2024·辽宁·中考）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传统文化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东汉哲学家王充在《论衡》中提到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“天将雨，琴弦缓”。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环境潮湿时，琴弦振动变慢，琴声的音调变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琴声通过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传至人耳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41_1#df092e658.blank?vaa=1&amp;vcp=1&amp;vis=1&amp;pid=4ab62a097&amp;color=0,0,0&amp;vpa=22&amp;vtp=1&amp;vaab=1"/>
          <p:cNvSpPr/>
          <p:nvPr/>
        </p:nvSpPr>
        <p:spPr>
          <a:xfrm>
            <a:off x="10465339" y="149791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</a:t>
            </a:r>
            <a:endParaRPr lang="en-US" altLang="zh-CN" sz="2800" dirty="0"/>
          </a:p>
        </p:txBody>
      </p:sp>
      <p:sp>
        <p:nvSpPr>
          <p:cNvPr id="7" name="QB_8_AN.42_1#df092e658.blank?vaa=1&amp;vcp=1&amp;vis=1&amp;pid=4ab62a097&amp;color=0,0,0&amp;vpa=23&amp;vtp=1&amp;vaab=1&amp;bbb=1"/>
          <p:cNvSpPr/>
          <p:nvPr/>
        </p:nvSpPr>
        <p:spPr>
          <a:xfrm>
            <a:off x="1972214" y="212465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a37995f2?vcp=1&amp;pid=a7638c3c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声音的利用</a:t>
            </a:r>
            <a:endParaRPr lang="en-US" altLang="zh-CN" sz="3200" dirty="0"/>
          </a:p>
        </p:txBody>
      </p:sp>
      <p:sp>
        <p:nvSpPr>
          <p:cNvPr id="3" name="P_7#b12974c52?vcp=1&amp;pid=2a37995f2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1.声波可以传递信息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（1）日常生活中不同的声音会传递给人们不同的信息。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（2）次声波传递信息：地震、火山爆发、台风、海啸等发生时，都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伴有次声波的产生，通过次声波可以分析预测这些活动发生的方位和强度。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（3）超声波传递信息：声呐、倒车雷达、B超诊断、超声探伤等。</a:t>
            </a:r>
            <a:endParaRPr lang="en-US" altLang="zh-CN" sz="2800" dirty="0"/>
          </a:p>
        </p:txBody>
      </p:sp>
      <p:sp>
        <p:nvSpPr>
          <p:cNvPr id="4" name="P_7_BD#b12974c52?sp=1&amp;vcp=1&amp;pid=2a37995f2&amp;color=0,0,0&amp;mp=1&amp;vtp=1&amp;vaab=1&amp;bt=1&amp;bbb=1&amp;hb=1"/>
          <p:cNvSpPr/>
          <p:nvPr/>
        </p:nvSpPr>
        <p:spPr>
          <a:xfrm>
            <a:off x="539496" y="499382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2.声波可以传递能量：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超声清洗、超声手术（碎石）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超声雾化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次声武器等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b20c7a41.fixed?vcp=1&amp;pid=a237c4d76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3b20c7a41.fixed?vcp=1&amp;pid=a237c4d76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3b20c7a41.fixed?vcp=1&amp;pid=a237c4d76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声与光的世界</a:t>
            </a:r>
            <a:endParaRPr lang="en-US" altLang="zh-CN" sz="4400" dirty="0"/>
          </a:p>
        </p:txBody>
      </p:sp>
      <p:sp>
        <p:nvSpPr>
          <p:cNvPr id="5" name="C_3_BD#3b20c7a41.fixed?vcp=1&amp;pid=a237c4d76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声现象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3_1#06d0f3d53?vaa=1&amp;vcp=1&amp;vis=1&amp;pid=2a37995f2&amp;color=0,0,0&amp;vtp=1&amp;vaab=1&amp;bt=1&amp;bbb=1&amp;hb=1"/>
          <p:cNvSpPr/>
          <p:nvPr/>
        </p:nvSpPr>
        <p:spPr>
          <a:xfrm>
            <a:off x="539496" y="90347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（2024·黑龙江齐齐哈尔·中考）声在生活中有着广泛的应用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。眼镜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店清洗眼镜的设备是利用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选填“超声波”或“次声波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”）使清洗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液发生剧烈振动达到去污的效果，这是利用了声可以传递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45_1#06d0f3d53.blank?vaa=1&amp;vcp=1&amp;vis=1&amp;pid=2a37995f2&amp;color=0,0,0&amp;vpa=24&amp;vtp=1&amp;vaab=1&amp;bbb=1"/>
          <p:cNvSpPr/>
          <p:nvPr/>
        </p:nvSpPr>
        <p:spPr>
          <a:xfrm>
            <a:off x="4461415" y="1520698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超声波</a:t>
            </a:r>
            <a:endParaRPr lang="en-US" altLang="zh-CN" sz="2800" dirty="0"/>
          </a:p>
        </p:txBody>
      </p:sp>
      <p:sp>
        <p:nvSpPr>
          <p:cNvPr id="4" name="QB_7_AN.46_1#06d0f3d53.blank?vaa=1&amp;vcp=1&amp;vis=1&amp;pid=2a37995f2&amp;color=0,0,0&amp;vpa=25&amp;vtp=1&amp;vaab=1&amp;bbb=1"/>
          <p:cNvSpPr/>
          <p:nvPr/>
        </p:nvSpPr>
        <p:spPr>
          <a:xfrm>
            <a:off x="9439814" y="214744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5" name="QB_7_EX.1_1#06d0f3d53?vaa=1&amp;vcp=1&amp;vis=1&amp;pid=2a37995f2&amp;color=0,0,0&amp;vtp=1&amp;vaab=1&amp;bbb=1&amp;hb=1"/>
          <p:cNvSpPr/>
          <p:nvPr/>
        </p:nvSpPr>
        <p:spPr>
          <a:xfrm>
            <a:off x="539496" y="282721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声可以传递信息，也可以传递能量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。凡是声引起其他物体变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化的例子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，均属于声音传递能量；声未能引起其他物体的变化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，而是根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据声对物体的状况或某些特征作出判断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，属于声音传递信息。如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“雷声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震耳欲聋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”，说明雷声具有能量；而“听到了雷声预示着将要下雨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是雷声传递信息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c49e67c8?vcp=1&amp;pid=2a37995f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48_1#16dcfdae1?vaa=1&amp;vcp=1&amp;vis=1&amp;pid=bc49e67c8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（2024·广西河池·模拟）关于声现象，下列说法正确的是(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9_1#16dcfdae1.bracket?vaa=1&amp;vcp=1&amp;vis=1&amp;pid=bc49e67c8&amp;color=0,0,0&amp;vpa=26&amp;vtp=1&amp;vaab=1"/>
          <p:cNvSpPr/>
          <p:nvPr/>
        </p:nvSpPr>
        <p:spPr>
          <a:xfrm>
            <a:off x="9855739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48_2#16dcfdae1.choices?vaa=1&amp;vcp=1&amp;vis=1&amp;pid=bc49e67c8&amp;color=0,0,0&amp;vtp=1&amp;vaab=1&amp;bbb=1"/>
              <p:cNvSpPr/>
              <p:nvPr/>
            </p:nvSpPr>
            <p:spPr>
              <a:xfrm>
                <a:off x="539496" y="183494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A.真空中的声速是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.超声检测系统是利用超声波传递信息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.超声波清洗仪是利用声传递信息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.小提琴和二胡能发出音色相同的声音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48_2#16dcfdae1.choices?vaa=1&amp;vcp=1&amp;vis=1&amp;pid=bc49e67c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494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0_1#58f0ea2c7?vaa=1&amp;vcp=1&amp;vis=1&amp;pid=bc49e67c8&amp;color=0,0,0&amp;vtp=1&amp;vaab=1&amp;bt=1&amp;bbb=1"/>
          <p:cNvSpPr/>
          <p:nvPr/>
        </p:nvSpPr>
        <p:spPr>
          <a:xfrm>
            <a:off x="539496" y="122297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（2024·黑龙江龙东·中考）下列关于声的说法正确的是(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8_BD.50_2#58f0ea2c7.choice_image?htil=1&amp;vaa=1&amp;vcp=1&amp;vis=1&amp;pid=bc49e67c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914999"/>
            <a:ext cx="263347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50_3#58f0ea2c7?htil=1&amp;vaa=1&amp;vcp=1&amp;vis=1&amp;pid=bc49e67c8&amp;color=0,0,0&amp;vtp=1&amp;vaab=1&amp;bbb=1&amp;hb=1"/>
          <p:cNvSpPr/>
          <p:nvPr/>
        </p:nvSpPr>
        <p:spPr>
          <a:xfrm>
            <a:off x="539496" y="4414615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A.物体振动越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快，其声音响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度越大</a:t>
            </a:r>
            <a:endParaRPr lang="en-US" altLang="zh-CN" sz="2800" dirty="0"/>
          </a:p>
        </p:txBody>
      </p:sp>
      <p:pic>
        <p:nvPicPr>
          <p:cNvPr id="6" name="QC_8_BD.50_4#58f0ea2c7.choice_image?htil=1&amp;vaa=1&amp;vcp=1&amp;vis=1&amp;pid=bc49e67c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245" y="1909159"/>
            <a:ext cx="1408176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50_5#58f0ea2c7?htil=1&amp;vaa=1&amp;vcp=1&amp;vis=1&amp;pid=bc49e67c8&amp;color=0,0,0&amp;vtp=1&amp;vaab=1&amp;bbb=1&amp;hb=1"/>
          <p:cNvSpPr/>
          <p:nvPr/>
        </p:nvSpPr>
        <p:spPr>
          <a:xfrm>
            <a:off x="3319272" y="4414615"/>
            <a:ext cx="267412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B.听不到闹钟铃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声，真空不能传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声</a:t>
            </a:r>
            <a:endParaRPr lang="en-US" altLang="zh-CN" sz="2800" spc="-50" dirty="0"/>
          </a:p>
        </p:txBody>
      </p:sp>
      <p:pic>
        <p:nvPicPr>
          <p:cNvPr id="8" name="QC_8_BD.50_6#58f0ea2c7.choice_image?htil=1&amp;vaa=1&amp;vcp=1&amp;vis=1&amp;pid=bc49e67c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9698" y="2924143"/>
            <a:ext cx="2459736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8_BD.50_7#58f0ea2c7?htil=1&amp;vaa=1&amp;vcp=1&amp;vis=1&amp;pid=bc49e67c8&amp;color=0,0,0&amp;vtp=1&amp;vaab=1&amp;bbb=1&amp;hb=1"/>
          <p:cNvSpPr/>
          <p:nvPr/>
        </p:nvSpPr>
        <p:spPr>
          <a:xfrm>
            <a:off x="6099048" y="4414615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物体振幅越大，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其声音音调越高</a:t>
            </a:r>
            <a:endParaRPr lang="en-US" altLang="zh-CN" sz="2800" dirty="0"/>
          </a:p>
        </p:txBody>
      </p:sp>
      <p:pic>
        <p:nvPicPr>
          <p:cNvPr id="10" name="QC_8_BD.50_8#58f0ea2c7.choice_image?htil=1&amp;vaa=1&amp;vcp=1&amp;vis=1&amp;pid=bc49e67c8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0872" y="2695543"/>
            <a:ext cx="2340864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8_BD.50_9#58f0ea2c7?htil=1&amp;vaa=1&amp;vcp=1&amp;vis=1&amp;pid=bc49e67c8&amp;color=0,0,0&amp;vtp=1&amp;vaab=1&amp;bbb=1&amp;hb=1"/>
          <p:cNvSpPr/>
          <p:nvPr/>
        </p:nvSpPr>
        <p:spPr>
          <a:xfrm>
            <a:off x="9240872" y="4456406"/>
            <a:ext cx="27797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D.倒车雷达，利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用声传递能量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58f0ea2c7?vaa=1&amp;vcp=1&amp;vis=1&amp;pid=bc49e67c8&amp;color=0,0,0&amp;vtp=1&amp;vaab=1&amp;bt=1&amp;bbb=1&amp;hb=1"/>
          <p:cNvSpPr/>
          <p:nvPr/>
        </p:nvSpPr>
        <p:spPr>
          <a:xfrm>
            <a:off x="539496" y="1546193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物体振动得越快，频率越高，其声音音调越高，选项A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将正在响铃的闹钟放在玻璃罩内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，逐渐抽出玻璃罩内的空气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，听到铃声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逐渐减小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，甚至听不到铃声，推理出真空不能传声，选项B正确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；物体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振幅越大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，其声音响度越大，选项C错误；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倒车雷达利用声传递信息，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D错误。</a:t>
            </a:r>
            <a:endParaRPr lang="en-US" altLang="zh-CN" sz="2800" dirty="0"/>
          </a:p>
        </p:txBody>
      </p:sp>
      <p:sp>
        <p:nvSpPr>
          <p:cNvPr id="3" name="QC_8_AN.2_1#58f0ea2c7?vaa=1&amp;vcp=1&amp;vis=1&amp;pid=bc49e67c8&amp;color=0,0,0&amp;vtp=1&amp;vaab=1&amp;bbb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e77988b?vcp=1&amp;pid=a7638c3c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噪声的危害和控制</a:t>
            </a:r>
            <a:endParaRPr lang="en-US" altLang="zh-CN" sz="3200" dirty="0"/>
          </a:p>
        </p:txBody>
      </p:sp>
      <p:sp>
        <p:nvSpPr>
          <p:cNvPr id="3" name="P_7#a8bad28fd?vcp=1&amp;pid=49e77988b&amp;color=0,0,0&amp;vtp=1&amp;vaab=1&amp;bbb=1"/>
          <p:cNvSpPr/>
          <p:nvPr/>
        </p:nvSpPr>
        <p:spPr>
          <a:xfrm>
            <a:off x="539496" y="110750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algn="ctr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控制噪声的途径及实例</a:t>
            </a:r>
            <a:endParaRPr lang="en-US" altLang="zh-CN" sz="2800" dirty="0"/>
          </a:p>
        </p:txBody>
      </p:sp>
      <p:graphicFrame>
        <p:nvGraphicFramePr>
          <p:cNvPr id="32" name="P_7_BD#a8bad28fd?colgroup=7,22&amp;vcp=1&amp;pid=49e77988b&amp;color=0,0,0&amp;vtp=1&amp;vaab=1&amp;bbb=1&amp;hb=1"/>
          <p:cNvGraphicFramePr>
            <a:graphicFrameLocks noGrp="1"/>
          </p:cNvGraphicFramePr>
          <p:nvPr/>
        </p:nvGraphicFramePr>
        <p:xfrm>
          <a:off x="539496" y="2468427"/>
          <a:ext cx="11100816" cy="3903220"/>
        </p:xfrm>
        <a:graphic>
          <a:graphicData uri="http://schemas.openxmlformats.org/drawingml/2006/table">
            <a:tbl>
              <a:tblPr/>
              <a:tblGrid>
                <a:gridCol w="288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20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控制噪声的途径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防止噪声产生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在声源处减弱噪声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如公共场合不能大声喧哗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止鸣笛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摩托车安装消声器等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阻断噪声传播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在传播途中减弱噪声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如在道路两旁建隔音墙或植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关闭教室门窗等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防止噪声进入人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在人耳处减弱噪声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如车间工人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机场地勤人员戴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防噪声耳罩等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6_1#e22235069?vaa=1&amp;vcp=1&amp;vis=1&amp;pid=49e77988b&amp;color=0,0,0&amp;vtp=1&amp;vaab=1&amp;bt=1&amp;bbb=1&amp;hb=1"/>
          <p:cNvSpPr/>
          <p:nvPr/>
        </p:nvSpPr>
        <p:spPr>
          <a:xfrm>
            <a:off x="539496" y="12133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（2024·广西·中考）中考期间，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为了给考生营造一个安静的环境，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各地纷纷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“禁噪”。“禁噪”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58_1#e22235069.bracket?vaa=1&amp;vcp=1&amp;vis=1&amp;pid=49e77988b&amp;color=0,0,0&amp;vpa=29&amp;vtp=1&amp;vaab=1"/>
          <p:cNvSpPr/>
          <p:nvPr/>
        </p:nvSpPr>
        <p:spPr>
          <a:xfrm>
            <a:off x="5001165" y="18477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56_2#e22235069.choices?vaa=1&amp;vcp=1&amp;vis=1&amp;pid=49e77988b&amp;color=0,0,0&amp;vtp=1&amp;vaab=1&amp;bbb=1"/>
          <p:cNvSpPr/>
          <p:nvPr/>
        </p:nvSpPr>
        <p:spPr>
          <a:xfrm>
            <a:off x="539496" y="24963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.防止噪声的产生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.使噪声变成乐音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C.阻断噪声的传播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.防止噪声进入人耳</a:t>
            </a:r>
            <a:endParaRPr lang="en-US" altLang="zh-CN" sz="2800" dirty="0"/>
          </a:p>
        </p:txBody>
      </p:sp>
      <p:sp>
        <p:nvSpPr>
          <p:cNvPr id="5" name="QC_7_EX.1_1#e22235069?vaa=1&amp;vcp=1&amp;vis=1&amp;pid=49e77988b&amp;color=0,0,0&amp;vtp=1&amp;vaab=1&amp;bbb=1&amp;hb=1"/>
          <p:cNvSpPr/>
          <p:nvPr/>
        </p:nvSpPr>
        <p:spPr>
          <a:xfrm>
            <a:off x="539496" y="377336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控制噪声的三个环节：在声源处防止噪声产生（消声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），在传播过程中阻断噪声传播（吸声、隔声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），在人耳处防止噪声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进入耳朵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（戴耳罩）。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b53b1fa6?vcp=1&amp;pid=49e77988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60_1#aa85b2b85?vaa=1&amp;vcp=1&amp;vis=1&amp;pid=9b53b1fa6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下列情景中的声音属于噪声的是(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61_1#aa85b2b85.bracket?vaa=1&amp;vcp=1&amp;vis=1&amp;pid=9b53b1fa6&amp;color=0,0,0&amp;vpa=30&amp;vtp=1&amp;vaab=1"/>
          <p:cNvSpPr/>
          <p:nvPr/>
        </p:nvSpPr>
        <p:spPr>
          <a:xfrm>
            <a:off x="6239415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60_2#aa85b2b85.choices?vaa=1&amp;vcp=1&amp;vis=1&amp;pid=9b53b1fa6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.音乐厅中的演奏声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.教室里的读书声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C.报告厅中的演讲声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.建筑工地上嘈杂的响声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62_1#d7981a77b?iti=5&amp;htil=5&amp;vaa=1&amp;vcp=1&amp;vis=1&amp;pid=9b53b1f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244" y="1551686"/>
            <a:ext cx="386791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62_2#d7981a77b?iti=5&amp;htil=5&amp;vaa=1&amp;vcp=1&amp;vis=1&amp;pid=9b53b1fa6&amp;color=0,0,0&amp;vtp=1&amp;vaab=1&amp;bbb=1"/>
          <p:cNvSpPr/>
          <p:nvPr/>
        </p:nvSpPr>
        <p:spPr>
          <a:xfrm>
            <a:off x="9240588" y="3544062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图1-4</a:t>
            </a:r>
            <a:endParaRPr lang="en-US" altLang="zh-CN" sz="2800" dirty="0"/>
          </a:p>
        </p:txBody>
      </p:sp>
      <p:sp>
        <p:nvSpPr>
          <p:cNvPr id="4" name="QC_8_BD.62_3#d7981a77b?htil=5&amp;sp=1&amp;vaa=1&amp;vcp=1&amp;vis=1&amp;pid=9b53b1fa6&amp;color=0,0,0&amp;vtp=1&amp;vaab=1&amp;bt=1&amp;bbb=1&amp;hb=1"/>
          <p:cNvSpPr/>
          <p:nvPr/>
        </p:nvSpPr>
        <p:spPr>
          <a:xfrm>
            <a:off x="539496" y="1533398"/>
            <a:ext cx="71140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（2024·天津·中考）图1-4是我国航空母舰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上两名甲板引导员引导飞机起飞的情景。引导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员工作时要佩戴防噪声耳罩，这种控制噪声的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措施属于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63_1#d7981a77b.bracket?vaa=1&amp;vcp=1&amp;vis=1&amp;pid=9b53b1fa6&amp;color=0,0,0&amp;vpa=31&amp;vtp=1&amp;vaab=1"/>
          <p:cNvSpPr/>
          <p:nvPr/>
        </p:nvSpPr>
        <p:spPr>
          <a:xfrm>
            <a:off x="2238914" y="34631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8_BD.62_4#d7981a77b.choices?htil=5&amp;vaa=1&amp;vcp=1&amp;vis=1&amp;pid=9b53b1fa6&amp;color=0,0,0&amp;vtp=1&amp;vaab=1&amp;bbb=1"/>
          <p:cNvSpPr/>
          <p:nvPr/>
        </p:nvSpPr>
        <p:spPr>
          <a:xfrm>
            <a:off x="539496" y="4104830"/>
            <a:ext cx="71140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6645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.防止噪声产生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.监测噪声强弱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66458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C.防止噪声进入耳朵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.减小噪声传播速度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38f130b8e?vcp=1&amp;pid=3a4123e6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请完成第157~158页【备考练习】习题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25fbc9b4.fixed?vcp=1&amp;pid=aea28db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35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声音的产生及其特性</a:t>
            </a:r>
            <a:r>
              <a:rPr lang="en-US" altLang="zh-CN" sz="35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声音的利用与控制</a:t>
            </a:r>
            <a:endParaRPr lang="en-US" altLang="zh-CN" sz="3500" dirty="0"/>
          </a:p>
        </p:txBody>
      </p:sp>
      <p:sp>
        <p:nvSpPr>
          <p:cNvPr id="3" name="C_5_BD#c25fbc9b4.fixed?vcp=1&amp;pid=aea28dbd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35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35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声音的产生及其特性</a:t>
            </a:r>
            <a:r>
              <a:rPr lang="en-US" altLang="zh-CN" sz="35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5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声音的利用与控制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51504c92.fixed?vcp=1&amp;pid=aea28db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声音的产生及其特性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声音的利用与控制</a:t>
            </a:r>
            <a:endParaRPr lang="en-US" altLang="zh-CN" sz="4000" dirty="0"/>
          </a:p>
        </p:txBody>
      </p:sp>
      <p:sp>
        <p:nvSpPr>
          <p:cNvPr id="3" name="C_5_BD#f51504c92.fixed?vcp=1&amp;pid=aea28dbd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00dbf13f?vcp=1&amp;pid=c25fbc9b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97_1#1a256b167?vaa=1&amp;vcp=1&amp;vis=1&amp;pid=400dbf13f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（2024·广西玉林·模拟）在一场大型交响音乐会中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，听众能根据不同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乐音区分出不同的乐器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主要是根据声音的(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1a256b167.bracket?vaa=1&amp;vcp=1&amp;vis=1&amp;pid=400dbf13f&amp;color=0,0,0&amp;vpa=43&amp;vtp=1&amp;vaab=1"/>
          <p:cNvSpPr/>
          <p:nvPr/>
        </p:nvSpPr>
        <p:spPr>
          <a:xfrm>
            <a:off x="75729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7_2#1a256b167.choices?vaa=1&amp;vcp=1&amp;vis=1&amp;pid=400dbf13f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.音色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B.音调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C.响度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.频率</a:t>
            </a:r>
            <a:endParaRPr lang="en-US" altLang="zh-CN" sz="2800" dirty="0"/>
          </a:p>
        </p:txBody>
      </p:sp>
      <p:sp>
        <p:nvSpPr>
          <p:cNvPr id="6" name="QC_7_BD.99_1#3a64995ca?vaa=1&amp;vcp=1&amp;vis=1&amp;pid=400dbf13f&amp;color=0,0,0&amp;vtp=1&amp;vaab=1&amp;bbb=1&amp;hb=1"/>
          <p:cNvSpPr/>
          <p:nvPr/>
        </p:nvSpPr>
        <p:spPr>
          <a:xfrm>
            <a:off x="539496" y="317231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民俗文化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今年“广西三月三·嗨唱歌圩节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”在桂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林榕湖边展演中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，演员用大小不同的力度敲击鼓面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，是为了改变声音的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00_1#3a64995ca.bracket?vaa=1&amp;vcp=1&amp;vis=1&amp;pid=400dbf13f&amp;color=0,0,0&amp;vpa=44&amp;vtp=1&amp;vaab=1"/>
          <p:cNvSpPr/>
          <p:nvPr/>
        </p:nvSpPr>
        <p:spPr>
          <a:xfrm>
            <a:off x="816515" y="44543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99_2#3a64995ca.choices?vaa=1&amp;vcp=1&amp;vis=1&amp;pid=400dbf13f&amp;color=0,0,0&amp;vtp=1&amp;vaab=1&amp;bbb=1"/>
          <p:cNvSpPr/>
          <p:nvPr/>
        </p:nvSpPr>
        <p:spPr>
          <a:xfrm>
            <a:off x="539496" y="50949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.响度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B.音调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C.速度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.音色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1_1#2229c1d23?vaa=1&amp;vcp=1&amp;vis=1&amp;pid=400dbf13f&amp;color=0,0,0&amp;vtp=1&amp;vaab=1&amp;bt=1&amp;bbb=1&amp;hb=1"/>
          <p:cNvSpPr/>
          <p:nvPr>
            <p:custDataLst>
              <p:tags r:id="rId1"/>
            </p:custDataLst>
          </p:nvPr>
        </p:nvSpPr>
        <p:spPr>
          <a:xfrm>
            <a:off x="539496" y="89849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（2024·江苏无锡·中考）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革命文化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歌曲《东方红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》简谱中有如下片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段：</a:t>
            </a:r>
            <a:r>
              <a:rPr lang="en-US" altLang="zh-CN" sz="28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                                                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数字符号表示声音的(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7_BD.101_1#2229c1d23?vaa=1&amp;vcp=1&amp;vis=1&amp;pid=400dbf13f&amp;color=0,0,0&amp;tib=255,255,255&amp;iip=1&amp;vtp=1&amp;vaab=1" descr="preencoded.png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4196" y="1539716"/>
            <a:ext cx="8695944" cy="649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1_1#2229c1d23.bracket?vaa=1&amp;vcp=1&amp;vis=1&amp;pid=400dbf13f&amp;color=0,0,0&amp;vpa=45&amp;vtp=1&amp;vaab=1"/>
          <p:cNvSpPr/>
          <p:nvPr>
            <p:custDataLst>
              <p:tags r:id="rId2"/>
            </p:custDataLst>
          </p:nvPr>
        </p:nvSpPr>
        <p:spPr>
          <a:xfrm>
            <a:off x="4016915" y="218055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01_2#2229c1d23.choices?vaa=1&amp;vcp=1&amp;vis=1&amp;pid=400dbf13f&amp;color=0,0,0&amp;vtp=1&amp;vaab=1&amp;bbb=1"/>
          <p:cNvSpPr/>
          <p:nvPr>
            <p:custDataLst>
              <p:tags r:id="rId3"/>
            </p:custDataLst>
          </p:nvPr>
        </p:nvSpPr>
        <p:spPr>
          <a:xfrm>
            <a:off x="539496" y="28175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.音调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B.响度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C.音色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.速度</a:t>
            </a:r>
            <a:endParaRPr lang="en-US" altLang="zh-CN" sz="2800" dirty="0"/>
          </a:p>
        </p:txBody>
      </p:sp>
      <p:sp>
        <p:nvSpPr>
          <p:cNvPr id="6" name="QC_7_BD.103_1#9550b48cc?vaa=1&amp;vcp=1&amp;vis=1&amp;pid=400dbf13f&amp;color=0,0,0&amp;vtp=1&amp;vaab=1&amp;bbb=1&amp;hb=1"/>
          <p:cNvSpPr/>
          <p:nvPr>
            <p:custDataLst>
              <p:tags r:id="rId4"/>
            </p:custDataLst>
          </p:nvPr>
        </p:nvSpPr>
        <p:spPr>
          <a:xfrm>
            <a:off x="539496" y="344706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工程实践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2023年3月11日，“探索一号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”科考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船携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“奋斗者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”号潜水器圆满完成国际首次环大洋洲载人深潜科考航次任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。深海定位离不开声呐系统，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声呐系统利用的是(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04_1#9550b48cc.bracket?vaa=1&amp;vcp=1&amp;vis=1&amp;pid=400dbf13f&amp;color=0,0,0&amp;vpa=46&amp;vtp=1&amp;vaab=1"/>
          <p:cNvSpPr/>
          <p:nvPr>
            <p:custDataLst>
              <p:tags r:id="rId5"/>
            </p:custDataLst>
          </p:nvPr>
        </p:nvSpPr>
        <p:spPr>
          <a:xfrm>
            <a:off x="8639714" y="47291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103_2#9550b48cc.choices?vaa=1&amp;vcp=1&amp;vis=1&amp;pid=400dbf13f&amp;color=0,0,0&amp;vtp=1&amp;vaab=1&amp;bbb=1"/>
          <p:cNvSpPr/>
          <p:nvPr>
            <p:custDataLst>
              <p:tags r:id="rId6"/>
            </p:custDataLst>
          </p:nvPr>
        </p:nvSpPr>
        <p:spPr>
          <a:xfrm>
            <a:off x="539496" y="536965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.次声波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B.超声波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C.紫外线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.红外线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5_1#bd90f2007?vaa=1&amp;vcp=1&amp;vis=1&amp;pid=400dbf13f&amp;color=0,0,0&amp;vtp=1&amp;vaab=1&amp;bt=1&amp;bbb=1&amp;hb=1"/>
          <p:cNvSpPr/>
          <p:nvPr/>
        </p:nvSpPr>
        <p:spPr>
          <a:xfrm>
            <a:off x="539496" y="158010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（2024·安徽·中考）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科技应用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“声纹锁”能识别主人说出的“口令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”并自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动解锁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，而当别人说出同样的“口令”却无法让锁打开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。声纹锁主要是依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据声音的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选填“响度”“音调”或“音色”）来识别主人身份的。</a:t>
            </a:r>
            <a:endParaRPr lang="en-US" altLang="zh-CN" sz="2800" dirty="0"/>
          </a:p>
        </p:txBody>
      </p:sp>
      <p:sp>
        <p:nvSpPr>
          <p:cNvPr id="3" name="QB_7_AN.1_1#bd90f2007.blank?vaa=1&amp;vcp=1&amp;vis=1&amp;pid=400dbf13f&amp;color=0,0,0&amp;vpa=47&amp;vtp=1&amp;vaab=1&amp;bbb=1"/>
          <p:cNvSpPr/>
          <p:nvPr/>
        </p:nvSpPr>
        <p:spPr>
          <a:xfrm>
            <a:off x="1972214" y="282406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音色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BD.107_1#bd1842eed?vaa=1&amp;vcp=1&amp;vis=1&amp;pid=400dbf13f&amp;color=0,0,0&amp;vtp=1&amp;vaab=1&amp;bbb=1&amp;hb=1"/>
              <p:cNvSpPr/>
              <p:nvPr/>
            </p:nvSpPr>
            <p:spPr>
              <a:xfrm>
                <a:off x="539496" y="343074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（2024·江西·中考）在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短跑测试现场，考生听到发令声立刻起跑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说明声音能传递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（选填“信息”或“能量”），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发令声是由物体的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B_7_BD.107_1#bd1842eed?vaa=1&amp;vcp=1&amp;vis=1&amp;pid=400dbf13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0746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2744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08_1#bd1842eed.blank?vaa=1&amp;vcp=1&amp;vis=1&amp;pid=400dbf13f&amp;color=0,0,0&amp;vpa=48&amp;vtp=1&amp;vaab=1&amp;bbb=1"/>
          <p:cNvSpPr/>
          <p:nvPr/>
        </p:nvSpPr>
        <p:spPr>
          <a:xfrm>
            <a:off x="3039014" y="404796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</a:t>
            </a:r>
            <a:endParaRPr lang="en-US" altLang="zh-CN" sz="2800" dirty="0"/>
          </a:p>
        </p:txBody>
      </p:sp>
      <p:sp>
        <p:nvSpPr>
          <p:cNvPr id="6" name="QB_7_AN.109_1#bd1842eed.blank?vaa=1&amp;vcp=1&amp;vis=1&amp;pid=400dbf13f&amp;color=0,0,0&amp;vpa=49&amp;vtp=1&amp;vaab=1&amp;bbb=1"/>
          <p:cNvSpPr/>
          <p:nvPr/>
        </p:nvSpPr>
        <p:spPr>
          <a:xfrm>
            <a:off x="549815" y="467471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振动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0_1#5fbca1a65?sp=1&amp;vaa=1&amp;vcp=1&amp;vis=1&amp;pid=400dbf13f&amp;color=0,0,0&amp;vtp=1&amp;vaab=1&amp;bt=1&amp;bbb=1&amp;hb=1"/>
          <p:cNvSpPr/>
          <p:nvPr/>
        </p:nvSpPr>
        <p:spPr>
          <a:xfrm>
            <a:off x="539496" y="6263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（原创题）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科技应用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图B1-1为小梅家用的超声波加湿器，它主要是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通过振荡器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产生超声波，利用超声波使加湿器中的水被抛离水面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产生飘逸的水雾，达到空气加湿的目的，这是利用超声波可以传递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的性质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11_1#5fbca1a65.blank?vaa=1&amp;vcp=1&amp;vis=1&amp;pid=400dbf13f&amp;color=0,0,0&amp;vpa=50&amp;vtp=1&amp;vaab=1&amp;bbb=1"/>
          <p:cNvSpPr/>
          <p:nvPr/>
        </p:nvSpPr>
        <p:spPr>
          <a:xfrm>
            <a:off x="2327814" y="124355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振动</a:t>
            </a:r>
            <a:endParaRPr lang="en-US" altLang="zh-CN" sz="2800" dirty="0"/>
          </a:p>
        </p:txBody>
      </p:sp>
      <p:sp>
        <p:nvSpPr>
          <p:cNvPr id="4" name="QB_7_AN.113_1#5fbca1a65.blank?vaa=1&amp;vcp=1&amp;vis=1&amp;pid=400dbf13f&amp;color=0,0,0&amp;vpa=51&amp;vtp=1&amp;vaab=1&amp;bbb=1"/>
          <p:cNvSpPr/>
          <p:nvPr/>
        </p:nvSpPr>
        <p:spPr>
          <a:xfrm>
            <a:off x="638715" y="251799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</a:t>
            </a:r>
            <a:endParaRPr lang="en-US" altLang="zh-CN" sz="2800" dirty="0"/>
          </a:p>
        </p:txBody>
      </p:sp>
      <p:pic>
        <p:nvPicPr>
          <p:cNvPr id="5" name="QB_7_BD.112_1#5fbca1a65?iti=13&amp;vaa=1&amp;vcp=1&amp;vis=1&amp;pid=400dbf1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9976" y="3251676"/>
            <a:ext cx="3429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12_2#5fbca1a65?iti=13&amp;vaa=1&amp;vcp=1&amp;vis=1&amp;pid=400dbf13f&amp;color=0,0,0&amp;vtp=1&amp;vaab=1&amp;bbb=1"/>
          <p:cNvSpPr/>
          <p:nvPr/>
        </p:nvSpPr>
        <p:spPr>
          <a:xfrm>
            <a:off x="5520595" y="566467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6692180e?vcp=1&amp;pid=c25fbc9b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7_BD.114_1#132e90cc1?vaa=1&amp;vcp=1&amp;vis=1&amp;pid=36692180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（2024·广西贺州·模拟）下列关于声现象的说法中，正确的是(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132e90cc1.bracket?vaa=1&amp;vcp=1&amp;vis=1&amp;pid=36692180e&amp;color=0,0,0&amp;vpa=52&amp;vtp=1&amp;vaab=1"/>
          <p:cNvSpPr/>
          <p:nvPr/>
        </p:nvSpPr>
        <p:spPr>
          <a:xfrm>
            <a:off x="10566939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14_2#132e90cc1.choices?vaa=1&amp;vcp=1&amp;vis=1&amp;pid=36692180e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A.只要物体在振动，我们就能听到声音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.“不敢高声语，恐惊天上人”中的“高”指声音的音调高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.中考期间学校周围路段禁鸣喇叭，这是在声音传播的过程中减弱噪声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.用超声波能粉碎人体内的“小石头”，说明声波具有能量</a:t>
            </a:r>
            <a:endParaRPr lang="en-US" altLang="zh-CN" sz="2800" dirty="0"/>
          </a:p>
        </p:txBody>
      </p:sp>
      <p:sp>
        <p:nvSpPr>
          <p:cNvPr id="6" name="QC_7_BD.116_1#5cb13a8b4?vaa=1&amp;vcp=1&amp;vis=1&amp;pid=36692180e&amp;color=0,0,0&amp;vtp=1&amp;vaab=1&amp;bbb=1"/>
          <p:cNvSpPr/>
          <p:nvPr/>
        </p:nvSpPr>
        <p:spPr>
          <a:xfrm>
            <a:off x="539496" y="44656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（2024·广西河池·模拟）下列有关声现象的说法正确的是(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117_1#5cb13a8b4.bracket?vaa=1&amp;vcp=1&amp;vis=1&amp;pid=36692180e&amp;color=0,0,0&amp;vpa=53&amp;vtp=1&amp;vaab=1"/>
          <p:cNvSpPr/>
          <p:nvPr/>
        </p:nvSpPr>
        <p:spPr>
          <a:xfrm>
            <a:off x="9855739" y="445228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7_BD.116_2#5cb13a8b4.choices?vaa=1&amp;vcp=1&amp;vis=1&amp;pid=36692180e&amp;color=0,0,0&amp;vtp=1&amp;vaab=1&amp;bbb=1"/>
          <p:cNvSpPr/>
          <p:nvPr/>
        </p:nvSpPr>
        <p:spPr>
          <a:xfrm>
            <a:off x="539496" y="509509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.低声细语是指音调低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.响度与振动频率有关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C.声音的传播需要介质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.超声波不能传递能量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8_1#492cb5643?vaa=1&amp;vcp=1&amp;vis=1&amp;pid=36692180e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传统文化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“蝉噪林逾静，鸟鸣山更幽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”这两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句千古传诵的名句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，被誉为“文外独绝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”。下列关于人们听到的蝉叫声和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鸟鸣声说法正确的是(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19_1#492cb5643.bracket?vaa=1&amp;vcp=1&amp;vis=1&amp;pid=36692180e&amp;color=0,0,0&amp;vpa=54&amp;vtp=1&amp;vaab=1"/>
          <p:cNvSpPr/>
          <p:nvPr/>
        </p:nvSpPr>
        <p:spPr>
          <a:xfrm>
            <a:off x="4016915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18_2#492cb5643.choices?vaa=1&amp;vcp=1&amp;vis=1&amp;pid=36692180e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A.都是由于人耳鼓膜振动产生的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.都是通过空气传播的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.人们根据响度来辨别蝉叫声和鸟鸣声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.人离蝉和鸟越近，听到声音的音调越高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0_1#b0b2284d7?vaa=1&amp;vcp=1&amp;vis=1&amp;pid=36692180e&amp;color=0,0,0&amp;mp=1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关于声现象，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b0b2284d7.bracket?vaa=1&amp;vcp=1&amp;vis=1&amp;pid=36692180e&amp;color=0,0,0&amp;mp=1&amp;vpa=55&amp;vtp=1&amp;vaab=1"/>
          <p:cNvSpPr/>
          <p:nvPr/>
        </p:nvSpPr>
        <p:spPr>
          <a:xfrm>
            <a:off x="6219793" y="541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0_2#b0b2284d7.choices?vaa=1&amp;vcp=1&amp;vis=1&amp;pid=36692180e&amp;color=0,0,0&amp;vtp=1&amp;vaab=1&amp;bbb=1"/>
          <p:cNvSpPr/>
          <p:nvPr/>
        </p:nvSpPr>
        <p:spPr>
          <a:xfrm>
            <a:off x="539496" y="11866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.声音可以在真空中传播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.教室周围的树木可以减弱噪声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.发声体的频率越高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，响度越大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.超声波清洗机利用了声传递信息</a:t>
            </a:r>
            <a:endParaRPr lang="en-US" altLang="zh-CN" sz="2800" dirty="0"/>
          </a:p>
        </p:txBody>
      </p:sp>
      <p:sp>
        <p:nvSpPr>
          <p:cNvPr id="5" name="QC_7_BD.122_1#e435af1ce?vaa=1&amp;vcp=1&amp;vis=1&amp;pid=36692180e&amp;color=0,0,0&amp;vtp=1&amp;vaab=1&amp;bbb=1&amp;hb=1"/>
          <p:cNvSpPr/>
          <p:nvPr/>
        </p:nvSpPr>
        <p:spPr>
          <a:xfrm>
            <a:off x="539496" y="24636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（2024·广西南宁·模拟）中考期间，为给考生提供安静的复习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、休息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环境而提出的下列倡议中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减弱噪声的途径与其他不同的是(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123_1#e435af1ce.bracket?vaa=1&amp;vcp=1&amp;vis=1&amp;pid=36692180e&amp;color=0,0,0&amp;vpa=56&amp;vtp=1&amp;vaab=1"/>
          <p:cNvSpPr/>
          <p:nvPr/>
        </p:nvSpPr>
        <p:spPr>
          <a:xfrm>
            <a:off x="10062114" y="309801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122_2#e435af1ce.choices?vaa=1&amp;vcp=1&amp;vis=1&amp;pid=36692180e&amp;color=0,0,0&amp;vtp=1&amp;vaab=1&amp;bbb=1"/>
          <p:cNvSpPr/>
          <p:nvPr/>
        </p:nvSpPr>
        <p:spPr>
          <a:xfrm>
            <a:off x="539496" y="374063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A.请勿在小区内大声喧哗、唱歌或跳广场舞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.请将电视、音响等设备音量调小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.中考期间请不要进行任何产生噪音、难闻气味的施工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.请考生准备好隔音耳塞，必要时可使用隔音耳塞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4_1#bdb2840f0?vaa=1&amp;vcp=1&amp;vis=1&amp;pid=36692180e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（2024·四川达州·中考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）自然界中万物生灵都有着自己独特的交流方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，其中声音是最常见、最有效的方式之一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。下列关于声现象的说法正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25_1#bdb2840f0.bracket?vaa=1&amp;vcp=1&amp;vis=1&amp;pid=36692180e&amp;color=0,0,0&amp;vpa=57&amp;vtp=1&amp;vaab=1"/>
          <p:cNvSpPr/>
          <p:nvPr/>
        </p:nvSpPr>
        <p:spPr>
          <a:xfrm>
            <a:off x="1883314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24_2#bdb2840f0.choices?vaa=1&amp;vcp=1&amp;vis=1&amp;pid=36692180e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A.声音是由物体振动产生的，一切物体振动产生的声音人都能听到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.我国“天宫”空间站的宇航员出舱后，在太空中仍能通过声音直接交流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.常见医用设备B超，是利用超声波来获取人体内部脏器信息的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.广场上的噪声监测仪能在传播过程中减弱噪声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2b2bb05c?vcp=1&amp;pid=c25fbc9b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C_7_BD.126_1#0ade928ff?iti=14&amp;htil=8&amp;vaa=1&amp;vcp=1&amp;vis=1&amp;pid=e2b2bb05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5729" y="1285528"/>
            <a:ext cx="3630168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26_2#0ade928ff?iti=14&amp;htil=8&amp;vaa=1&amp;vcp=1&amp;vis=1&amp;pid=e2b2bb05c&amp;color=0,0,0&amp;vtp=1&amp;vaab=1&amp;bbb=1"/>
          <p:cNvSpPr/>
          <p:nvPr/>
        </p:nvSpPr>
        <p:spPr>
          <a:xfrm>
            <a:off x="9196932" y="405514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图B1-2</a:t>
            </a:r>
            <a:endParaRPr lang="en-US" altLang="zh-CN" sz="2800" dirty="0"/>
          </a:p>
        </p:txBody>
      </p:sp>
      <p:sp>
        <p:nvSpPr>
          <p:cNvPr id="5" name="QC_7_BD.126_3#0ade928ff?htil=8&amp;sp=1&amp;vaa=1&amp;vcp=1&amp;vis=1&amp;pid=e2b2bb05c&amp;color=0,0,0&amp;vtp=1&amp;vaab=1&amp;bbb=1&amp;hb=1&amp;hs=1"/>
          <p:cNvSpPr/>
          <p:nvPr/>
        </p:nvSpPr>
        <p:spPr>
          <a:xfrm>
            <a:off x="539496" y="1267240"/>
            <a:ext cx="73426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（2024·山西·中考）实验创新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B1-2为科技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小组制作的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“火焰琴”示意图，展示时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，试管中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金属丝和空气被加热，堵住或松开塑料管上不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同的孔能发出不同声音。下列说法正确的是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BD.126_4#0ade928ff.choices?vaa=1&amp;vcp=1&amp;vis=1&amp;pid=e2b2bb05c&amp;color=0,0,0&amp;vtp=1&amp;vaab=1&amp;bbb=1&amp;hs=1"/>
          <p:cNvSpPr/>
          <p:nvPr/>
        </p:nvSpPr>
        <p:spPr>
          <a:xfrm>
            <a:off x="539496" y="47026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.琴声不是由物体振动产生的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.琴声在真空中传播速度最大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C.琴声是通过空气传入人耳的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.按压不同的孔可以改变音色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0ade928ff?iti=15&amp;htil=9&amp;vaa=1&amp;vcp=1&amp;vis=1&amp;pid=e2b2bb05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1117" y="927417"/>
            <a:ext cx="3630168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0ade928ff?iti=15&amp;htil=9&amp;vaa=1&amp;vcp=1&amp;vis=1&amp;pid=e2b2bb05c&amp;color=0,0,0&amp;vtp=1&amp;vaab=1&amp;bbb=1"/>
          <p:cNvSpPr/>
          <p:nvPr/>
        </p:nvSpPr>
        <p:spPr>
          <a:xfrm>
            <a:off x="9122319" y="3697033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图B1-2</a:t>
            </a:r>
            <a:endParaRPr lang="en-US" altLang="zh-CN" sz="2800" dirty="0"/>
          </a:p>
        </p:txBody>
      </p:sp>
      <p:sp>
        <p:nvSpPr>
          <p:cNvPr id="4" name="QC_7_AS.1_1#0ade928ff?htil=9&amp;vaa=1&amp;vcp=1&amp;vis=1&amp;pid=e2b2bb05c&amp;color=0,0,0&amp;vtp=1&amp;vaab=1&amp;bt=1&amp;bbb=1&amp;hb=1&amp;hs=1"/>
          <p:cNvSpPr/>
          <p:nvPr/>
        </p:nvSpPr>
        <p:spPr>
          <a:xfrm>
            <a:off x="539496" y="909129"/>
            <a:ext cx="734263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火焰琴”的琴声是由塑料管内空气柱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振动产生的，选项A错误；声音的传播需要介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质，琴声不能在真空中传播，选项B错误；琴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声是通过空气传入人耳的，选项C正确；按压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不同的孔，振动的空气柱长短不同，空气柱振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动的频率不同，因此改变的是声音的音调，选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项D错误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N.2_1#0ade928ff?vaa=1&amp;vcp=1&amp;vis=1&amp;pid=e2b2bb05c&amp;color=0,0,0&amp;vtp=1&amp;vaab=1&amp;bbb=1&amp;hs=1"/>
          <p:cNvSpPr/>
          <p:nvPr/>
        </p:nvSpPr>
        <p:spPr>
          <a:xfrm>
            <a:off x="539496" y="538187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54d526327?vcp=1&amp;pid=f51504c9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822960"/>
            <a:ext cx="9116568" cy="521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0_1#d6e952e04?iti=16&amp;htil=10&amp;vaa=1&amp;vcp=1&amp;vis=1&amp;pid=e2b2bb05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1426" y="668338"/>
            <a:ext cx="112471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0_2#d6e952e04?iti=16&amp;htil=10&amp;vaa=1&amp;vcp=1&amp;vis=1&amp;pid=e2b2bb05c&amp;color=0,0,0&amp;vtp=1&amp;vaab=1&amp;bbb=1"/>
          <p:cNvSpPr/>
          <p:nvPr/>
        </p:nvSpPr>
        <p:spPr>
          <a:xfrm>
            <a:off x="10089901" y="379457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30_3#d6e952e04?htil=10&amp;sp=1&amp;vaa=1&amp;vcp=1&amp;vis=1&amp;pid=e2b2bb05c&amp;color=0,0,0&amp;vtp=1&amp;vaab=1&amp;bt=1&amp;bbb=1&amp;hb=1&amp;hs=1"/>
              <p:cNvSpPr/>
              <p:nvPr/>
            </p:nvSpPr>
            <p:spPr>
              <a:xfrm>
                <a:off x="539496" y="650049"/>
                <a:ext cx="923544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（2024·上海·中考）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实验创新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B1-3所示的风铃有七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根长短不同的小铁管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，这些铁管的材质和粗细相同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。物理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兴趣小组的同学在敲打小铁管时，发现它们发出的声音不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。经研究得到敲击不同长度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的小铁管时振动频率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如下表所示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30_3#d6e952e04?htil=10&amp;sp=1&amp;vaa=1&amp;vcp=1&amp;vis=1&amp;pid=e2b2bb05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50049"/>
                <a:ext cx="923544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14" r="4" b="-2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QO_7_BD.130_4#d6e952e04?colgroup=8,3,3,3,3,3&amp;vaa=1&amp;vcp=1&amp;vis=1&amp;pid=e2b2bb05c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4494593"/>
              <a:ext cx="11064240" cy="1713357"/>
            </p:xfrm>
            <a:graphic>
              <a:graphicData uri="http://schemas.openxmlformats.org/drawingml/2006/table">
                <a:tbl>
                  <a:tblPr/>
                  <a:tblGrid>
                    <a:gridCol w="33467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36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𝐿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Hz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QO_7_BD.130_4#d6e952e04?colgroup=8,3,3,3,3,3&amp;vaa=1&amp;vcp=1&amp;vis=1&amp;pid=e2b2bb05c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4494593"/>
              <a:ext cx="11064240" cy="1713357"/>
            </p:xfrm>
            <a:graphic>
              <a:graphicData uri="http://schemas.openxmlformats.org/drawingml/2006/table">
                <a:tbl>
                  <a:tblPr/>
                  <a:tblGrid>
                    <a:gridCol w="3346704"/>
                    <a:gridCol w="1536192"/>
                    <a:gridCol w="1545336"/>
                    <a:gridCol w="1545336"/>
                    <a:gridCol w="1545336"/>
                    <a:gridCol w="1545336"/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1_1#2c75441b1?iti=17&amp;htil=11&amp;vaa=1&amp;vcp=1&amp;vis=1&amp;pid=d6e952e0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25746" y="1650968"/>
            <a:ext cx="112471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1_2#2c75441b1?iti=17&amp;htil=11&amp;vaa=1&amp;vcp=1&amp;vis=1&amp;pid=d6e952e04&amp;color=0,0,0&amp;vtp=1&amp;vaab=1&amp;bbb=1"/>
          <p:cNvSpPr/>
          <p:nvPr/>
        </p:nvSpPr>
        <p:spPr>
          <a:xfrm>
            <a:off x="10114221" y="476450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31_3#2c75441b1?htil=11&amp;vaa=1&amp;vcp=1&amp;vis=1&amp;pid=d6e952e04&amp;color=0,0,0&amp;vtp=1&amp;vaab=1&amp;bt=1&amp;bbb=1"/>
              <p:cNvSpPr/>
              <p:nvPr/>
            </p:nvSpPr>
            <p:spPr>
              <a:xfrm>
                <a:off x="539496" y="1513808"/>
                <a:ext cx="923544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（1）请判断小铁管长度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与音调的关系: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31_3#2c75441b1?htil=11&amp;vaa=1&amp;vcp=1&amp;vis=1&amp;pid=d6e952e04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3808"/>
                <a:ext cx="923544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4" t="-109" r="-264" b="-12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33_1#2c75441b1.blank?vaa=1&amp;vcp=1&amp;vis=1&amp;pid=d6e952e04&amp;color=0,0,0&amp;vpa=59&amp;vtp=1&amp;vaab=1&amp;bbb=1"/>
              <p:cNvSpPr/>
              <p:nvPr/>
            </p:nvSpPr>
            <p:spPr>
              <a:xfrm>
                <a:off x="6711855" y="1579975"/>
                <a:ext cx="2588578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越长音调越低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8_AN.133_1#2c75441b1.blank?vaa=1&amp;vcp=1&amp;vis=1&amp;pid=d6e952e04&amp;color=0,0,0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1855" y="1579975"/>
                <a:ext cx="2588578" cy="410782"/>
              </a:xfrm>
              <a:prstGeom prst="rect">
                <a:avLst/>
              </a:prstGeom>
              <a:blipFill rotWithShape="1">
                <a:blip r:embed="rId5"/>
                <a:stretch>
                  <a:fillRect l="-21" t="-23" r="9" b="-5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2c75441b1?htil=11&amp;vaa=1&amp;vcp=1&amp;vis=1&amp;pid=d6e952e04&amp;color=0,0,0&amp;vtp=1&amp;vaab=1&amp;bbb=1"/>
              <p:cNvSpPr/>
              <p:nvPr/>
            </p:nvSpPr>
            <p:spPr>
              <a:xfrm>
                <a:off x="539496" y="2138267"/>
                <a:ext cx="923544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由表格数据可知，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越长，振动频率越低。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8_AS.1_1#2c75441b1?htil=11&amp;vaa=1&amp;vcp=1&amp;vis=1&amp;pid=d6e952e0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8267"/>
                <a:ext cx="923544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4" t="-40" r="4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8870" y="3550285"/>
            <a:ext cx="7343775" cy="12001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5_1#c342de963?iti=18&amp;htil=12&amp;vaa=1&amp;vcp=1&amp;vis=1&amp;pid=d6e952e0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4704" y="1285462"/>
            <a:ext cx="112471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5_2#c342de963?iti=18&amp;htil=12&amp;vaa=1&amp;vcp=1&amp;vis=1&amp;pid=d6e952e04&amp;color=0,0,0&amp;vtp=1&amp;vaab=1&amp;bbb=1"/>
          <p:cNvSpPr/>
          <p:nvPr/>
        </p:nvSpPr>
        <p:spPr>
          <a:xfrm>
            <a:off x="10193179" y="441169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35_3#c342de963?htil=12&amp;vaa=1&amp;vcp=1&amp;vis=1&amp;pid=d6e952e04&amp;color=0,0,0&amp;vtp=1&amp;vaab=1&amp;bt=1&amp;bbb=1&amp;hb=1"/>
              <p:cNvSpPr/>
              <p:nvPr/>
            </p:nvSpPr>
            <p:spPr>
              <a:xfrm>
                <a:off x="539496" y="1258030"/>
                <a:ext cx="92354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（2）要用该材料制作一个乐器，要求能发出“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so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xi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”的音，其中发“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”的声音频率小于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，则该乐器中发“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”音的小铁管的长度应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选填“大于”或“等于”或“小于”）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35_3#c342de963?htil=12&amp;vaa=1&amp;vcp=1&amp;vis=1&amp;pid=d6e952e0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8030"/>
                <a:ext cx="923544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4" r="4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37_1#c342de963.blank?vaa=1&amp;vcp=1&amp;vis=1&amp;pid=d6e952e04&amp;color=0,0,0&amp;vpa=60&amp;vtp=1&amp;vaab=1&amp;bbb=1"/>
          <p:cNvSpPr/>
          <p:nvPr/>
        </p:nvSpPr>
        <p:spPr>
          <a:xfrm>
            <a:off x="7949153" y="252295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大于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c342de963?htil=12&amp;vaa=1&amp;vcp=1&amp;vis=1&amp;pid=d6e952e04&amp;color=0,0,0&amp;vtp=1&amp;vaab=1&amp;bbb=1&amp;hb=1"/>
              <p:cNvSpPr/>
              <p:nvPr/>
            </p:nvSpPr>
            <p:spPr>
              <a:xfrm>
                <a:off x="539496" y="3752818"/>
                <a:ext cx="923544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当小铁管的长度为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时，振动的频率为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该乐器发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”的声音频率小于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，则对应小铁管的长度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应大于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AS.1_1#c342de963?htil=12&amp;vaa=1&amp;vcp=1&amp;vis=1&amp;pid=d6e952e0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2818"/>
                <a:ext cx="923544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4" t="-33" r="-3654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54d526327?vcp=1&amp;pid=f51504c92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883664"/>
            <a:ext cx="11018520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4251bb57?vcp=1&amp;pid=f51504c9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B_7_BD.1_1#01c7762ee?vaa=1&amp;vcp=1&amp;vis=1&amp;pid=74251bb57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振动停止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立即停止，声音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立即停止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不会”）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发声体振动的频率越大，音调越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；发声体的振幅越大，响度越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。响度越大，音调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（选填“一定”或“不一定”）越高。</a:t>
            </a:r>
            <a:endParaRPr lang="en-US" altLang="zh-CN" sz="2800" dirty="0"/>
          </a:p>
        </p:txBody>
      </p:sp>
      <p:sp>
        <p:nvSpPr>
          <p:cNvPr id="4" name="QB_7_AN.1_1#01c7762ee.blank?vaa=1&amp;vcp=1&amp;vis=1&amp;pid=74251bb57&amp;color=0,0,0&amp;vpa=1&amp;vtp=1&amp;vaab=1"/>
          <p:cNvSpPr/>
          <p:nvPr/>
        </p:nvSpPr>
        <p:spPr>
          <a:xfrm>
            <a:off x="3305715" y="12367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</a:t>
            </a:r>
            <a:endParaRPr lang="en-US" altLang="zh-CN" sz="2800" dirty="0"/>
          </a:p>
        </p:txBody>
      </p:sp>
      <p:sp>
        <p:nvSpPr>
          <p:cNvPr id="5" name="QB_7_AN.2_1#01c7762ee.blank?vaa=1&amp;vcp=1&amp;vis=1&amp;pid=74251bb57&amp;color=0,0,0&amp;vpa=2&amp;vtp=1&amp;vaab=1&amp;bbb=1"/>
          <p:cNvSpPr/>
          <p:nvPr/>
        </p:nvSpPr>
        <p:spPr>
          <a:xfrm>
            <a:off x="6506114" y="12367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不会</a:t>
            </a:r>
            <a:endParaRPr lang="en-US" altLang="zh-CN" sz="2800" dirty="0"/>
          </a:p>
        </p:txBody>
      </p:sp>
      <p:sp>
        <p:nvSpPr>
          <p:cNvPr id="7" name="QB_7_AN.5_1#01c7762ee.blank?vaa=1&amp;vcp=1&amp;vis=1&amp;pid=74251bb57&amp;color=0,0,0&amp;vpa=3&amp;vtp=1&amp;vaab=1"/>
          <p:cNvSpPr/>
          <p:nvPr/>
        </p:nvSpPr>
        <p:spPr>
          <a:xfrm>
            <a:off x="5794915" y="25321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p:sp>
        <p:nvSpPr>
          <p:cNvPr id="8" name="QB_7_AN.6_1#01c7762ee.blank?vaa=1&amp;vcp=1&amp;vis=1&amp;pid=74251bb57&amp;color=0,0,0&amp;vpa=4&amp;vtp=1&amp;vaab=1"/>
          <p:cNvSpPr/>
          <p:nvPr/>
        </p:nvSpPr>
        <p:spPr>
          <a:xfrm>
            <a:off x="549815" y="315890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9" name="QB_7_AN.7_1#01c7762ee.blank?vaa=1&amp;vcp=1&amp;vis=1&amp;pid=74251bb57&amp;color=0,0,0&amp;vpa=5&amp;vtp=1&amp;vaab=1&amp;bbb=1"/>
          <p:cNvSpPr/>
          <p:nvPr/>
        </p:nvSpPr>
        <p:spPr>
          <a:xfrm>
            <a:off x="4105815" y="31589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不一定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_1#55602bdb3?vaa=1&amp;vcp=1&amp;vis=1&amp;pid=74251bb57&amp;color=0,0,0&amp;vtp=1&amp;vaab=1&amp;bt=1&amp;bbb=1&amp;h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2546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下列词语中，描述音调的有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；描述响度的有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；描述音色</a:t>
            </a:r>
          </a:p>
          <a:p>
            <a:pPr latinLnBrk="1">
              <a:lnSpc>
                <a:spcPts val="5100"/>
              </a:lnSpc>
              <a:tabLst>
                <a:tab pos="562546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的有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。（填字母代号）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  <a:tabLst>
                <a:tab pos="562546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A.引吭高歌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B.低声细语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  <a:tabLst>
                <a:tab pos="562546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C.女高音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D.男低音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  <a:tabLst>
                <a:tab pos="562546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E.震耳欲聋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F.悦耳动听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  <a:tabLst>
                <a:tab pos="562546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G.尖锐刺耳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H.嗓音甜润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  <a:tabLst>
                <a:tab pos="562546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I.声若洪钟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9_1#55602bdb3.blank?vaa=1&amp;vcp=1&amp;vis=1&amp;pid=74251bb57&amp;color=0,0,0&amp;vpa=6&amp;vtp=1&amp;vaab=1&amp;bbb=1"/>
              <p:cNvSpPr/>
              <p:nvPr/>
            </p:nvSpPr>
            <p:spPr>
              <a:xfrm>
                <a:off x="5109908" y="1290478"/>
                <a:ext cx="8334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CDG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9_1#55602bdb3.blank?vaa=1&amp;vcp=1&amp;vis=1&amp;pid=74251bb57&amp;color=0,0,0&amp;vpa=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9908" y="1290478"/>
                <a:ext cx="833438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8" t="-39" r="46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0_1#55602bdb3.blank?vaa=1&amp;vcp=1&amp;vis=1&amp;pid=74251bb57&amp;color=0,0,0&amp;vpa=7&amp;vtp=1&amp;vaab=1&amp;bbb=1"/>
              <p:cNvSpPr/>
              <p:nvPr/>
            </p:nvSpPr>
            <p:spPr>
              <a:xfrm>
                <a:off x="8513507" y="1290478"/>
                <a:ext cx="9413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ABEI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0_1#55602bdb3.blank?vaa=1&amp;vcp=1&amp;vis=1&amp;pid=74251bb57&amp;color=0,0,0&amp;vpa=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3507" y="1290478"/>
                <a:ext cx="9413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7" t="-39" r="40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1_1#55602bdb3.blank?vaa=1&amp;vcp=1&amp;vis=1&amp;pid=74251bb57&amp;color=0,0,0&amp;vpa=8&amp;vtp=1&amp;vaab=1&amp;bbb=1"/>
              <p:cNvSpPr/>
              <p:nvPr/>
            </p:nvSpPr>
            <p:spPr>
              <a:xfrm>
                <a:off x="1299909" y="1935892"/>
                <a:ext cx="61595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1_1#55602bdb3.blank?vaa=1&amp;vcp=1&amp;vis=1&amp;pid=74251bb57&amp;color=0,0,0&amp;vpa=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9909" y="1935892"/>
                <a:ext cx="615950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0" t="-102" r="10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a7638c3c4.fixed?vcp=1&amp;pid=aea28db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声音的产生及其特性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声音的利用与控制</a:t>
            </a:r>
            <a:endParaRPr lang="en-US" altLang="zh-CN" sz="4000" dirty="0"/>
          </a:p>
        </p:txBody>
      </p:sp>
      <p:sp>
        <p:nvSpPr>
          <p:cNvPr id="3" name="C_5_BD#a7638c3c4.fixed?vcp=1&amp;pid=aea28dbd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3d3afd99?vcp=1&amp;pid=a7638c3c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声音的产生与传播</a:t>
            </a:r>
            <a:endParaRPr lang="en-US" altLang="zh-CN" sz="3200" dirty="0"/>
          </a:p>
        </p:txBody>
      </p:sp>
      <p:sp>
        <p:nvSpPr>
          <p:cNvPr id="3" name="P_7#1b81cead1?vcp=1&amp;pid=a3d3afd99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一切发声的物体都在振动，振动停止时，发声也停止。注意，发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声停止不是“声音消失”，因为振动停止只是物体不再发声，但物体原来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发出的声音仍然在传播。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乒乓球接触正在发声的音叉，观察到乒乓球被弹开，说明正在发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声的音叉在振动，乒乓球在实验中起的作用是把微小的振动放大。这种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方法是转换法。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5.6550393700787,&quot;left&quot;:42.480000000000004,&quot;top&quot;:70.74748031496063,&quot;width&quot;:874.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5.6550393700787,&quot;left&quot;:42.480000000000004,&quot;top&quot;:70.74748031496063,&quot;width&quot;:874.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5.6550393700787,&quot;left&quot;:42.480000000000004,&quot;top&quot;:70.74748031496063,&quot;width&quot;:874.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5.6550393700787,&quot;left&quot;:42.480000000000004,&quot;top&quot;:70.74748031496063,&quot;width&quot;:874.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5.6550393700787,&quot;left&quot;:42.480000000000004,&quot;top&quot;:70.74748031496063,&quot;width&quot;:874.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95.6550393700787,&quot;left&quot;:42.480000000000004,&quot;top&quot;:70.74748031496063,&quot;width&quot;:874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1707</Words>
  <Application>Microsoft Office PowerPoint</Application>
  <PresentationFormat>宽屏</PresentationFormat>
  <Paragraphs>354</Paragraphs>
  <Slides>42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2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7</cp:revision>
  <dcterms:created xsi:type="dcterms:W3CDTF">2024-12-05T02:27:00Z</dcterms:created>
  <dcterms:modified xsi:type="dcterms:W3CDTF">2025-07-24T01:22:02Z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9722B321026E417F81DC0BA334B65622_12</vt:lpwstr>
  </property>
  <property fmtid="{D5CDD505-2E9C-101B-9397-08002B2CF9AE}" pid="3" name="KSOProductBuildVer">
    <vt:lpwstr>2052-12.1.0.18912</vt:lpwstr>
  </property>
</Properties>
</file>