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19"/>
  </p:notesMasterIdLst>
  <p:sldIdLst>
    <p:sldId id="297" r:id="rId4"/>
    <p:sldId id="298" r:id="rId5"/>
    <p:sldId id="299" r:id="rId6"/>
    <p:sldId id="433" r:id="rId7"/>
    <p:sldId id="300" r:id="rId8"/>
    <p:sldId id="316" r:id="rId9"/>
    <p:sldId id="317" r:id="rId10"/>
    <p:sldId id="318" r:id="rId11"/>
    <p:sldId id="321" r:id="rId12"/>
    <p:sldId id="322" r:id="rId13"/>
    <p:sldId id="341" r:id="rId14"/>
    <p:sldId id="342" r:id="rId15"/>
    <p:sldId id="344" r:id="rId16"/>
    <p:sldId id="343" r:id="rId17"/>
    <p:sldId id="347" r:id="rId18"/>
    <p:sldId id="434" r:id="rId20"/>
    <p:sldId id="436" r:id="rId21"/>
    <p:sldId id="437" r:id="rId22"/>
    <p:sldId id="435" r:id="rId23"/>
    <p:sldId id="439" r:id="rId24"/>
    <p:sldId id="440" r:id="rId25"/>
    <p:sldId id="371" r:id="rId26"/>
    <p:sldId id="372" r:id="rId27"/>
    <p:sldId id="376" r:id="rId28"/>
    <p:sldId id="378" r:id="rId29"/>
    <p:sldId id="443" r:id="rId30"/>
    <p:sldId id="444" r:id="rId31"/>
    <p:sldId id="379" r:id="rId32"/>
    <p:sldId id="380" r:id="rId33"/>
    <p:sldId id="445" r:id="rId34"/>
    <p:sldId id="381" r:id="rId35"/>
    <p:sldId id="382" r:id="rId36"/>
    <p:sldId id="383" r:id="rId37"/>
    <p:sldId id="310" r:id="rId38"/>
    <p:sldId id="385" r:id="rId39"/>
    <p:sldId id="384" r:id="rId40"/>
    <p:sldId id="377" r:id="rId41"/>
    <p:sldId id="387" r:id="rId42"/>
    <p:sldId id="309" r:id="rId43"/>
    <p:sldId id="408" r:id="rId44"/>
    <p:sldId id="446" r:id="rId45"/>
    <p:sldId id="409" r:id="rId46"/>
    <p:sldId id="415" r:id="rId47"/>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8" userDrawn="1">
          <p15:clr>
            <a:srgbClr val="A4A3A4"/>
          </p15:clr>
        </p15:guide>
        <p15:guide id="2" pos="388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EFFB"/>
    <a:srgbClr val="EEC920"/>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varScale="1">
        <p:scale>
          <a:sx n="112" d="100"/>
          <a:sy n="112" d="100"/>
        </p:scale>
        <p:origin x="678" y="102"/>
      </p:cViewPr>
      <p:guideLst>
        <p:guide orient="horz" pos="2178"/>
        <p:guide pos="388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gs" Target="tags/tag364.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endParaRPr lang="en-US">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endParaRPr lang="en-US">
              <a:solidFill>
                <a:schemeClr val="lt1"/>
              </a:solidFill>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3.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3.jpeg"/><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1" Type="http://schemas.openxmlformats.org/officeDocument/2006/relationships/slideLayout" Target="../slideLayouts/slideLayout4.xml"/><Relationship Id="rId20" Type="http://schemas.openxmlformats.org/officeDocument/2006/relationships/tags" Target="../tags/tag68.xml"/><Relationship Id="rId2" Type="http://schemas.openxmlformats.org/officeDocument/2006/relationships/tags" Target="../tags/tag50.xml"/><Relationship Id="rId19" Type="http://schemas.openxmlformats.org/officeDocument/2006/relationships/tags" Target="../tags/tag67.xml"/><Relationship Id="rId18" Type="http://schemas.openxmlformats.org/officeDocument/2006/relationships/tags" Target="../tags/tag66.xml"/><Relationship Id="rId17" Type="http://schemas.openxmlformats.org/officeDocument/2006/relationships/tags" Target="../tags/tag65.xml"/><Relationship Id="rId16" Type="http://schemas.openxmlformats.org/officeDocument/2006/relationships/tags" Target="../tags/tag64.xml"/><Relationship Id="rId15" Type="http://schemas.openxmlformats.org/officeDocument/2006/relationships/tags" Target="../tags/tag63.xml"/><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tags" Target="../tags/tag49.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4.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4.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4.xml"/><Relationship Id="rId4" Type="http://schemas.openxmlformats.org/officeDocument/2006/relationships/image" Target="../media/image8.png"/><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4.xml"/><Relationship Id="rId4" Type="http://schemas.openxmlformats.org/officeDocument/2006/relationships/image" Target="../media/image9.png"/><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4.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2.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6" Type="http://schemas.openxmlformats.org/officeDocument/2006/relationships/slideLayout" Target="../slideLayouts/slideLayout4.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xml"/><Relationship Id="rId2" Type="http://schemas.openxmlformats.org/officeDocument/2006/relationships/tags" Target="../tags/tag119.xml"/><Relationship Id="rId1" Type="http://schemas.openxmlformats.org/officeDocument/2006/relationships/tags" Target="../tags/tag118.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4.xml"/><Relationship Id="rId2" Type="http://schemas.openxmlformats.org/officeDocument/2006/relationships/tags" Target="../tags/tag121.xml"/><Relationship Id="rId1" Type="http://schemas.openxmlformats.org/officeDocument/2006/relationships/tags" Target="../tags/tag120.xml"/></Relationships>
</file>

<file path=ppt/slides/_rels/slide22.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5" Type="http://schemas.openxmlformats.org/officeDocument/2006/relationships/slideLayout" Target="../slideLayouts/slideLayout4.xml"/><Relationship Id="rId24" Type="http://schemas.openxmlformats.org/officeDocument/2006/relationships/tags" Target="../tags/tag145.xml"/><Relationship Id="rId23" Type="http://schemas.openxmlformats.org/officeDocument/2006/relationships/tags" Target="../tags/tag144.xml"/><Relationship Id="rId22" Type="http://schemas.openxmlformats.org/officeDocument/2006/relationships/tags" Target="../tags/tag143.xml"/><Relationship Id="rId21" Type="http://schemas.openxmlformats.org/officeDocument/2006/relationships/tags" Target="../tags/tag142.xml"/><Relationship Id="rId20" Type="http://schemas.openxmlformats.org/officeDocument/2006/relationships/tags" Target="../tags/tag141.xml"/><Relationship Id="rId2" Type="http://schemas.openxmlformats.org/officeDocument/2006/relationships/tags" Target="../tags/tag123.xml"/><Relationship Id="rId19" Type="http://schemas.openxmlformats.org/officeDocument/2006/relationships/tags" Target="../tags/tag140.xml"/><Relationship Id="rId18" Type="http://schemas.openxmlformats.org/officeDocument/2006/relationships/tags" Target="../tags/tag139.xml"/><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tags" Target="../tags/tag1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s>
</file>

<file path=ppt/slides/_rels/slide28.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5" Type="http://schemas.openxmlformats.org/officeDocument/2006/relationships/notesSlide" Target="../notesSlides/notesSlide8.xml"/><Relationship Id="rId14" Type="http://schemas.openxmlformats.org/officeDocument/2006/relationships/slideLayout" Target="../slideLayouts/slideLayout4.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tags" Target="../tags/tag172.xml"/></Relationships>
</file>

<file path=ppt/slides/_rels/slide29.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4.xml"/><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4.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31.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3" Type="http://schemas.openxmlformats.org/officeDocument/2006/relationships/slideLayout" Target="../slideLayouts/slideLayout4.xml"/><Relationship Id="rId12" Type="http://schemas.openxmlformats.org/officeDocument/2006/relationships/tags" Target="../tags/tag210.xml"/><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tags" Target="../tags/tag19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jpeg"/><Relationship Id="rId1" Type="http://schemas.openxmlformats.org/officeDocument/2006/relationships/tags" Target="../tags/tag211.xml"/></Relationships>
</file>

<file path=ppt/slides/_rels/slide34.xml.rels><?xml version="1.0" encoding="UTF-8" standalone="yes"?>
<Relationships xmlns="http://schemas.openxmlformats.org/package/2006/relationships"><Relationship Id="rId9" Type="http://schemas.openxmlformats.org/officeDocument/2006/relationships/tags" Target="../tags/tag220.xml"/><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0" Type="http://schemas.openxmlformats.org/officeDocument/2006/relationships/slideLayout" Target="../slideLayouts/slideLayout4.xml"/><Relationship Id="rId2" Type="http://schemas.openxmlformats.org/officeDocument/2006/relationships/tags" Target="../tags/tag213.xml"/><Relationship Id="rId19" Type="http://schemas.openxmlformats.org/officeDocument/2006/relationships/tags" Target="../tags/tag230.xml"/><Relationship Id="rId18" Type="http://schemas.openxmlformats.org/officeDocument/2006/relationships/tags" Target="../tags/tag229.xml"/><Relationship Id="rId17" Type="http://schemas.openxmlformats.org/officeDocument/2006/relationships/tags" Target="../tags/tag228.xml"/><Relationship Id="rId16" Type="http://schemas.openxmlformats.org/officeDocument/2006/relationships/tags" Target="../tags/tag227.xml"/><Relationship Id="rId15" Type="http://schemas.openxmlformats.org/officeDocument/2006/relationships/tags" Target="../tags/tag226.xml"/><Relationship Id="rId14" Type="http://schemas.openxmlformats.org/officeDocument/2006/relationships/tags" Target="../tags/tag225.xml"/><Relationship Id="rId13" Type="http://schemas.openxmlformats.org/officeDocument/2006/relationships/tags" Target="../tags/tag224.xml"/><Relationship Id="rId12" Type="http://schemas.openxmlformats.org/officeDocument/2006/relationships/tags" Target="../tags/tag223.xml"/><Relationship Id="rId11" Type="http://schemas.openxmlformats.org/officeDocument/2006/relationships/tags" Target="../tags/tag222.xml"/><Relationship Id="rId10" Type="http://schemas.openxmlformats.org/officeDocument/2006/relationships/tags" Target="../tags/tag221.xml"/><Relationship Id="rId1" Type="http://schemas.openxmlformats.org/officeDocument/2006/relationships/tags" Target="../tags/tag21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jpeg"/><Relationship Id="rId1" Type="http://schemas.openxmlformats.org/officeDocument/2006/relationships/tags" Target="../tags/tag231.xml"/></Relationships>
</file>

<file path=ppt/slides/_rels/slide36.xml.rels><?xml version="1.0" encoding="UTF-8" standalone="yes"?>
<Relationships xmlns="http://schemas.openxmlformats.org/package/2006/relationships"><Relationship Id="rId9" Type="http://schemas.openxmlformats.org/officeDocument/2006/relationships/tags" Target="../tags/tag240.xml"/><Relationship Id="rId8" Type="http://schemas.openxmlformats.org/officeDocument/2006/relationships/tags" Target="../tags/tag239.xml"/><Relationship Id="rId7" Type="http://schemas.openxmlformats.org/officeDocument/2006/relationships/tags" Target="../tags/tag238.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4" Type="http://schemas.openxmlformats.org/officeDocument/2006/relationships/slideLayout" Target="../slideLayouts/slideLayout4.xml"/><Relationship Id="rId33" Type="http://schemas.openxmlformats.org/officeDocument/2006/relationships/tags" Target="../tags/tag264.xml"/><Relationship Id="rId32" Type="http://schemas.openxmlformats.org/officeDocument/2006/relationships/tags" Target="../tags/tag263.xml"/><Relationship Id="rId31" Type="http://schemas.openxmlformats.org/officeDocument/2006/relationships/tags" Target="../tags/tag262.xml"/><Relationship Id="rId30" Type="http://schemas.openxmlformats.org/officeDocument/2006/relationships/tags" Target="../tags/tag261.xml"/><Relationship Id="rId3" Type="http://schemas.openxmlformats.org/officeDocument/2006/relationships/tags" Target="../tags/tag234.xml"/><Relationship Id="rId29" Type="http://schemas.openxmlformats.org/officeDocument/2006/relationships/tags" Target="../tags/tag260.xml"/><Relationship Id="rId28" Type="http://schemas.openxmlformats.org/officeDocument/2006/relationships/tags" Target="../tags/tag259.xml"/><Relationship Id="rId27" Type="http://schemas.openxmlformats.org/officeDocument/2006/relationships/tags" Target="../tags/tag258.xml"/><Relationship Id="rId26" Type="http://schemas.openxmlformats.org/officeDocument/2006/relationships/tags" Target="../tags/tag257.xml"/><Relationship Id="rId25" Type="http://schemas.openxmlformats.org/officeDocument/2006/relationships/tags" Target="../tags/tag256.xml"/><Relationship Id="rId24" Type="http://schemas.openxmlformats.org/officeDocument/2006/relationships/tags" Target="../tags/tag255.xml"/><Relationship Id="rId23" Type="http://schemas.openxmlformats.org/officeDocument/2006/relationships/tags" Target="../tags/tag254.xml"/><Relationship Id="rId22" Type="http://schemas.openxmlformats.org/officeDocument/2006/relationships/tags" Target="../tags/tag253.xml"/><Relationship Id="rId21" Type="http://schemas.openxmlformats.org/officeDocument/2006/relationships/tags" Target="../tags/tag252.xml"/><Relationship Id="rId20" Type="http://schemas.openxmlformats.org/officeDocument/2006/relationships/tags" Target="../tags/tag251.xml"/><Relationship Id="rId2" Type="http://schemas.openxmlformats.org/officeDocument/2006/relationships/tags" Target="../tags/tag233.xml"/><Relationship Id="rId19" Type="http://schemas.openxmlformats.org/officeDocument/2006/relationships/tags" Target="../tags/tag250.xml"/><Relationship Id="rId18" Type="http://schemas.openxmlformats.org/officeDocument/2006/relationships/tags" Target="../tags/tag249.xml"/><Relationship Id="rId17" Type="http://schemas.openxmlformats.org/officeDocument/2006/relationships/tags" Target="../tags/tag248.xml"/><Relationship Id="rId16" Type="http://schemas.openxmlformats.org/officeDocument/2006/relationships/tags" Target="../tags/tag247.xml"/><Relationship Id="rId15" Type="http://schemas.openxmlformats.org/officeDocument/2006/relationships/tags" Target="../tags/tag246.xml"/><Relationship Id="rId14" Type="http://schemas.openxmlformats.org/officeDocument/2006/relationships/tags" Target="../tags/tag245.xml"/><Relationship Id="rId13" Type="http://schemas.openxmlformats.org/officeDocument/2006/relationships/tags" Target="../tags/tag244.xml"/><Relationship Id="rId12" Type="http://schemas.openxmlformats.org/officeDocument/2006/relationships/tags" Target="../tags/tag243.xml"/><Relationship Id="rId11" Type="http://schemas.openxmlformats.org/officeDocument/2006/relationships/tags" Target="../tags/tag242.xml"/><Relationship Id="rId10" Type="http://schemas.openxmlformats.org/officeDocument/2006/relationships/tags" Target="../tags/tag241.xml"/><Relationship Id="rId1" Type="http://schemas.openxmlformats.org/officeDocument/2006/relationships/tags" Target="../tags/tag232.xml"/></Relationships>
</file>

<file path=ppt/slides/_rels/slide37.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9" Type="http://schemas.openxmlformats.org/officeDocument/2006/relationships/slideLayout" Target="../slideLayouts/slideLayout4.xml"/><Relationship Id="rId18" Type="http://schemas.openxmlformats.org/officeDocument/2006/relationships/tags" Target="../tags/tag282.xml"/><Relationship Id="rId17" Type="http://schemas.openxmlformats.org/officeDocument/2006/relationships/tags" Target="../tags/tag281.xml"/><Relationship Id="rId16" Type="http://schemas.openxmlformats.org/officeDocument/2006/relationships/tags" Target="../tags/tag280.xml"/><Relationship Id="rId15" Type="http://schemas.openxmlformats.org/officeDocument/2006/relationships/tags" Target="../tags/tag279.xml"/><Relationship Id="rId14" Type="http://schemas.openxmlformats.org/officeDocument/2006/relationships/tags" Target="../tags/tag278.xml"/><Relationship Id="rId13" Type="http://schemas.openxmlformats.org/officeDocument/2006/relationships/tags" Target="../tags/tag277.xml"/><Relationship Id="rId12" Type="http://schemas.openxmlformats.org/officeDocument/2006/relationships/tags" Target="../tags/tag276.xml"/><Relationship Id="rId11" Type="http://schemas.openxmlformats.org/officeDocument/2006/relationships/tags" Target="../tags/tag275.xml"/><Relationship Id="rId10" Type="http://schemas.openxmlformats.org/officeDocument/2006/relationships/tags" Target="../tags/tag274.xml"/><Relationship Id="rId1" Type="http://schemas.openxmlformats.org/officeDocument/2006/relationships/tags" Target="../tags/tag265.xml"/></Relationships>
</file>

<file path=ppt/slides/_rels/slide38.xml.rels><?xml version="1.0" encoding="UTF-8" standalone="yes"?>
<Relationships xmlns="http://schemas.openxmlformats.org/package/2006/relationships"><Relationship Id="rId9" Type="http://schemas.openxmlformats.org/officeDocument/2006/relationships/tags" Target="../tags/tag291.xml"/><Relationship Id="rId8" Type="http://schemas.openxmlformats.org/officeDocument/2006/relationships/tags" Target="../tags/tag290.xml"/><Relationship Id="rId7" Type="http://schemas.openxmlformats.org/officeDocument/2006/relationships/tags" Target="../tags/tag289.xml"/><Relationship Id="rId6" Type="http://schemas.openxmlformats.org/officeDocument/2006/relationships/tags" Target="../tags/tag288.xml"/><Relationship Id="rId5" Type="http://schemas.openxmlformats.org/officeDocument/2006/relationships/tags" Target="../tags/tag287.xml"/><Relationship Id="rId4" Type="http://schemas.openxmlformats.org/officeDocument/2006/relationships/tags" Target="../tags/tag286.xml"/><Relationship Id="rId32" Type="http://schemas.openxmlformats.org/officeDocument/2006/relationships/slideLayout" Target="../slideLayouts/slideLayout4.xml"/><Relationship Id="rId31" Type="http://schemas.openxmlformats.org/officeDocument/2006/relationships/tags" Target="../tags/tag313.xml"/><Relationship Id="rId30" Type="http://schemas.openxmlformats.org/officeDocument/2006/relationships/tags" Target="../tags/tag312.xml"/><Relationship Id="rId3" Type="http://schemas.openxmlformats.org/officeDocument/2006/relationships/tags" Target="../tags/tag285.xml"/><Relationship Id="rId29" Type="http://schemas.openxmlformats.org/officeDocument/2006/relationships/tags" Target="../tags/tag311.xml"/><Relationship Id="rId28" Type="http://schemas.openxmlformats.org/officeDocument/2006/relationships/tags" Target="../tags/tag310.xml"/><Relationship Id="rId27" Type="http://schemas.openxmlformats.org/officeDocument/2006/relationships/tags" Target="../tags/tag309.xml"/><Relationship Id="rId26" Type="http://schemas.openxmlformats.org/officeDocument/2006/relationships/tags" Target="../tags/tag308.xml"/><Relationship Id="rId25" Type="http://schemas.openxmlformats.org/officeDocument/2006/relationships/tags" Target="../tags/tag307.xml"/><Relationship Id="rId24" Type="http://schemas.openxmlformats.org/officeDocument/2006/relationships/tags" Target="../tags/tag306.xml"/><Relationship Id="rId23" Type="http://schemas.openxmlformats.org/officeDocument/2006/relationships/tags" Target="../tags/tag305.xml"/><Relationship Id="rId22" Type="http://schemas.openxmlformats.org/officeDocument/2006/relationships/tags" Target="../tags/tag304.xml"/><Relationship Id="rId21" Type="http://schemas.openxmlformats.org/officeDocument/2006/relationships/tags" Target="../tags/tag303.xml"/><Relationship Id="rId20" Type="http://schemas.openxmlformats.org/officeDocument/2006/relationships/tags" Target="../tags/tag302.xml"/><Relationship Id="rId2" Type="http://schemas.openxmlformats.org/officeDocument/2006/relationships/tags" Target="../tags/tag284.xml"/><Relationship Id="rId19" Type="http://schemas.openxmlformats.org/officeDocument/2006/relationships/tags" Target="../tags/tag301.xml"/><Relationship Id="rId18" Type="http://schemas.openxmlformats.org/officeDocument/2006/relationships/tags" Target="../tags/tag300.xml"/><Relationship Id="rId17" Type="http://schemas.openxmlformats.org/officeDocument/2006/relationships/tags" Target="../tags/tag299.xml"/><Relationship Id="rId16" Type="http://schemas.openxmlformats.org/officeDocument/2006/relationships/tags" Target="../tags/tag298.xml"/><Relationship Id="rId15" Type="http://schemas.openxmlformats.org/officeDocument/2006/relationships/tags" Target="../tags/tag297.xml"/><Relationship Id="rId14" Type="http://schemas.openxmlformats.org/officeDocument/2006/relationships/tags" Target="../tags/tag296.xml"/><Relationship Id="rId13" Type="http://schemas.openxmlformats.org/officeDocument/2006/relationships/tags" Target="../tags/tag295.xml"/><Relationship Id="rId12" Type="http://schemas.openxmlformats.org/officeDocument/2006/relationships/tags" Target="../tags/tag294.xml"/><Relationship Id="rId11" Type="http://schemas.openxmlformats.org/officeDocument/2006/relationships/tags" Target="../tags/tag293.xml"/><Relationship Id="rId10" Type="http://schemas.openxmlformats.org/officeDocument/2006/relationships/tags" Target="../tags/tag292.xml"/><Relationship Id="rId1" Type="http://schemas.openxmlformats.org/officeDocument/2006/relationships/tags" Target="../tags/tag283.xml"/></Relationships>
</file>

<file path=ppt/slides/_rels/slide39.xml.rels><?xml version="1.0" encoding="UTF-8" standalone="yes"?>
<Relationships xmlns="http://schemas.openxmlformats.org/package/2006/relationships"><Relationship Id="rId9" Type="http://schemas.openxmlformats.org/officeDocument/2006/relationships/tags" Target="../tags/tag322.xml"/><Relationship Id="rId8" Type="http://schemas.openxmlformats.org/officeDocument/2006/relationships/tags" Target="../tags/tag321.xml"/><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tags" Target="../tags/tag316.xml"/><Relationship Id="rId22" Type="http://schemas.openxmlformats.org/officeDocument/2006/relationships/slideLayout" Target="../slideLayouts/slideLayout4.xml"/><Relationship Id="rId21" Type="http://schemas.openxmlformats.org/officeDocument/2006/relationships/tags" Target="../tags/tag334.xml"/><Relationship Id="rId20" Type="http://schemas.openxmlformats.org/officeDocument/2006/relationships/tags" Target="../tags/tag333.xml"/><Relationship Id="rId2" Type="http://schemas.openxmlformats.org/officeDocument/2006/relationships/tags" Target="../tags/tag315.xml"/><Relationship Id="rId19" Type="http://schemas.openxmlformats.org/officeDocument/2006/relationships/tags" Target="../tags/tag332.xml"/><Relationship Id="rId18" Type="http://schemas.openxmlformats.org/officeDocument/2006/relationships/tags" Target="../tags/tag331.xml"/><Relationship Id="rId17" Type="http://schemas.openxmlformats.org/officeDocument/2006/relationships/tags" Target="../tags/tag330.xml"/><Relationship Id="rId16" Type="http://schemas.openxmlformats.org/officeDocument/2006/relationships/tags" Target="../tags/tag329.xml"/><Relationship Id="rId15" Type="http://schemas.openxmlformats.org/officeDocument/2006/relationships/tags" Target="../tags/tag328.xml"/><Relationship Id="rId14" Type="http://schemas.openxmlformats.org/officeDocument/2006/relationships/tags" Target="../tags/tag327.xml"/><Relationship Id="rId13" Type="http://schemas.openxmlformats.org/officeDocument/2006/relationships/tags" Target="../tags/tag326.xml"/><Relationship Id="rId12" Type="http://schemas.openxmlformats.org/officeDocument/2006/relationships/tags" Target="../tags/tag325.xml"/><Relationship Id="rId11" Type="http://schemas.openxmlformats.org/officeDocument/2006/relationships/tags" Target="../tags/tag324.xml"/><Relationship Id="rId10" Type="http://schemas.openxmlformats.org/officeDocument/2006/relationships/tags" Target="../tags/tag323.xml"/><Relationship Id="rId1" Type="http://schemas.openxmlformats.org/officeDocument/2006/relationships/tags" Target="../tags/tag3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339.xml"/><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tags" Target="../tags/tag335.xml"/></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11.png"/><Relationship Id="rId6" Type="http://schemas.openxmlformats.org/officeDocument/2006/relationships/tags" Target="../tags/tag345.xml"/><Relationship Id="rId5" Type="http://schemas.openxmlformats.org/officeDocument/2006/relationships/tags" Target="../tags/tag344.xml"/><Relationship Id="rId4" Type="http://schemas.openxmlformats.org/officeDocument/2006/relationships/tags" Target="../tags/tag343.xml"/><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tags" Target="../tags/tag340.xml"/></Relationships>
</file>

<file path=ppt/slides/_rels/slide42.xml.rels><?xml version="1.0" encoding="UTF-8" standalone="yes"?>
<Relationships xmlns="http://schemas.openxmlformats.org/package/2006/relationships"><Relationship Id="rId9" Type="http://schemas.openxmlformats.org/officeDocument/2006/relationships/tags" Target="../tags/tag354.xml"/><Relationship Id="rId8" Type="http://schemas.openxmlformats.org/officeDocument/2006/relationships/tags" Target="../tags/tag353.xml"/><Relationship Id="rId7" Type="http://schemas.openxmlformats.org/officeDocument/2006/relationships/tags" Target="../tags/tag352.xml"/><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 Id="rId3" Type="http://schemas.openxmlformats.org/officeDocument/2006/relationships/tags" Target="../tags/tag348.xml"/><Relationship Id="rId2" Type="http://schemas.openxmlformats.org/officeDocument/2006/relationships/tags" Target="../tags/tag347.xml"/><Relationship Id="rId15" Type="http://schemas.openxmlformats.org/officeDocument/2006/relationships/slideLayout" Target="../slideLayouts/slideLayout4.xml"/><Relationship Id="rId14" Type="http://schemas.openxmlformats.org/officeDocument/2006/relationships/tags" Target="../tags/tag359.xml"/><Relationship Id="rId13" Type="http://schemas.openxmlformats.org/officeDocument/2006/relationships/tags" Target="../tags/tag358.xml"/><Relationship Id="rId12" Type="http://schemas.openxmlformats.org/officeDocument/2006/relationships/tags" Target="../tags/tag357.xml"/><Relationship Id="rId11" Type="http://schemas.openxmlformats.org/officeDocument/2006/relationships/tags" Target="../tags/tag356.xml"/><Relationship Id="rId10" Type="http://schemas.openxmlformats.org/officeDocument/2006/relationships/tags" Target="../tags/tag355.xml"/><Relationship Id="rId1" Type="http://schemas.openxmlformats.org/officeDocument/2006/relationships/tags" Target="../tags/tag346.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363.xml"/><Relationship Id="rId3" Type="http://schemas.openxmlformats.org/officeDocument/2006/relationships/tags" Target="../tags/tag362.xml"/><Relationship Id="rId2" Type="http://schemas.openxmlformats.org/officeDocument/2006/relationships/tags" Target="../tags/tag361.xml"/><Relationship Id="rId1" Type="http://schemas.openxmlformats.org/officeDocument/2006/relationships/tags" Target="../tags/tag360.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jpeg"/><Relationship Id="rId1" Type="http://schemas.openxmlformats.org/officeDocument/2006/relationships/tags" Target="../tags/tag1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jpeg"/><Relationship Id="rId1" Type="http://schemas.openxmlformats.org/officeDocument/2006/relationships/tags" Target="../tags/tag18.xml"/></Relationships>
</file>

<file path=ppt/slides/_rels/slide7.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image" Target="../media/image6.png"/><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2" Type="http://schemas.openxmlformats.org/officeDocument/2006/relationships/slideLayout" Target="../slideLayouts/slideLayout4.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tags" Target="../tags/tag19.xml"/></Relationships>
</file>

<file path=ppt/slides/_rels/slide8.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image" Target="../media/image6.png"/><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0" Type="http://schemas.openxmlformats.org/officeDocument/2006/relationships/slideLayout" Target="../slideLayouts/slideLayout4.xml"/><Relationship Id="rId1" Type="http://schemas.openxmlformats.org/officeDocument/2006/relationships/tags" Target="../tags/tag29.xml"/></Relationships>
</file>

<file path=ppt/slides/_rels/slide9.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4" Type="http://schemas.openxmlformats.org/officeDocument/2006/relationships/slideLayout" Target="../slideLayouts/slideLayout4.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6" name="文本框 25"/>
          <p:cNvSpPr txBox="1"/>
          <p:nvPr/>
        </p:nvSpPr>
        <p:spPr>
          <a:xfrm>
            <a:off x="3956840" y="2405539"/>
            <a:ext cx="7656284" cy="1106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pPr algn="l"/>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第四章</a:t>
            </a:r>
            <a:r>
              <a:rPr lang="en-US" altLang="zh-CN" sz="6600" b="1" dirty="0">
                <a:solidFill>
                  <a:schemeClr val="accent1"/>
                </a:solidFill>
                <a:latin typeface="方正兰亭大黑_GBK" panose="02000000000000000000" charset="-122"/>
                <a:ea typeface="方正兰亭大黑_GBK" panose="02000000000000000000" charset="-122"/>
                <a:cs typeface="+mn-ea"/>
                <a:sym typeface="+mn-lt"/>
              </a:rPr>
              <a:t> </a:t>
            </a:r>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领导</a:t>
            </a:r>
            <a:endParaRPr lang="zh-CN" altLang="en-US" sz="6600" b="1" dirty="0">
              <a:solidFill>
                <a:schemeClr val="accent1"/>
              </a:solidFill>
              <a:latin typeface="方正兰亭大黑_GBK" panose="02000000000000000000" charset="-122"/>
              <a:ea typeface="方正兰亭大黑_GBK" panose="02000000000000000000"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1000"/>
                                        <p:tgtEl>
                                          <p:spTgt spid="26"/>
                                        </p:tgtEl>
                                      </p:cBhvr>
                                    </p:animEffect>
                                    <p:anim calcmode="lin" valueType="num">
                                      <p:cBhvr>
                                        <p:cTn id="11" dur="1000" fill="hold"/>
                                        <p:tgtEl>
                                          <p:spTgt spid="26"/>
                                        </p:tgtEl>
                                        <p:attrNameLst>
                                          <p:attrName>ppt_x</p:attrName>
                                        </p:attrNameLst>
                                      </p:cBhvr>
                                      <p:tavLst>
                                        <p:tav tm="0">
                                          <p:val>
                                            <p:strVal val="#ppt_x"/>
                                          </p:val>
                                        </p:tav>
                                        <p:tav tm="100000">
                                          <p:val>
                                            <p:strVal val="#ppt_x"/>
                                          </p:val>
                                        </p:tav>
                                      </p:tavLst>
                                    </p:anim>
                                    <p:anim calcmode="lin" valueType="num">
                                      <p:cBhvr>
                                        <p:cTn id="1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ïṩḷiḓé"/>
          <p:cNvSpPr/>
          <p:nvPr>
            <p:custDataLst>
              <p:tags r:id="rId1"/>
            </p:custDataLst>
          </p:nvPr>
        </p:nvSpPr>
        <p:spPr>
          <a:xfrm>
            <a:off x="1304290" y="2790825"/>
            <a:ext cx="1546225" cy="1546860"/>
          </a:xfrm>
          <a:prstGeom prst="ellipse">
            <a:avLst/>
          </a:prstGeom>
          <a:solidFill>
            <a:srgbClr val="ED7D3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2" name="íṧľíḓe"/>
          <p:cNvSpPr/>
          <p:nvPr>
            <p:custDataLst>
              <p:tags r:id="rId2"/>
            </p:custDataLst>
          </p:nvPr>
        </p:nvSpPr>
        <p:spPr>
          <a:xfrm>
            <a:off x="1134745" y="2655570"/>
            <a:ext cx="1546225" cy="1546860"/>
          </a:xfrm>
          <a:prstGeom prst="ellipse">
            <a:avLst/>
          </a:prstGeom>
          <a:solidFill>
            <a:srgbClr val="ED7D31"/>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3" name="ïŝľîḑè"/>
          <p:cNvSpPr/>
          <p:nvPr>
            <p:custDataLst>
              <p:tags r:id="rId3"/>
            </p:custDataLst>
          </p:nvPr>
        </p:nvSpPr>
        <p:spPr>
          <a:xfrm>
            <a:off x="4089400" y="2790825"/>
            <a:ext cx="1546225" cy="1546860"/>
          </a:xfrm>
          <a:prstGeom prst="ellipse">
            <a:avLst/>
          </a:prstGeom>
          <a:solidFill>
            <a:srgbClr val="002FA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4" name="î$ḻídé"/>
          <p:cNvSpPr/>
          <p:nvPr>
            <p:custDataLst>
              <p:tags r:id="rId4"/>
            </p:custDataLst>
          </p:nvPr>
        </p:nvSpPr>
        <p:spPr>
          <a:xfrm>
            <a:off x="3920490" y="2655570"/>
            <a:ext cx="1546225" cy="1546860"/>
          </a:xfrm>
          <a:prstGeom prst="ellipse">
            <a:avLst/>
          </a:prstGeom>
          <a:solidFill>
            <a:schemeClr val="accent6">
              <a:lumMod val="60000"/>
              <a:lumOff val="40000"/>
            </a:schemeClr>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5" name="îSḷîde"/>
          <p:cNvSpPr/>
          <p:nvPr>
            <p:custDataLst>
              <p:tags r:id="rId5"/>
            </p:custDataLst>
          </p:nvPr>
        </p:nvSpPr>
        <p:spPr>
          <a:xfrm>
            <a:off x="6831330" y="2790825"/>
            <a:ext cx="1546225" cy="1546860"/>
          </a:xfrm>
          <a:prstGeom prst="ellipse">
            <a:avLst/>
          </a:prstGeom>
          <a:solidFill>
            <a:srgbClr val="ED7D3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6" name="ïšļîďé"/>
          <p:cNvSpPr/>
          <p:nvPr>
            <p:custDataLst>
              <p:tags r:id="rId6"/>
            </p:custDataLst>
          </p:nvPr>
        </p:nvSpPr>
        <p:spPr>
          <a:xfrm>
            <a:off x="6661785" y="2655570"/>
            <a:ext cx="1546225" cy="1546860"/>
          </a:xfrm>
          <a:prstGeom prst="ellipse">
            <a:avLst/>
          </a:prstGeom>
          <a:solidFill>
            <a:srgbClr val="ED7D31"/>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7" name="íṣľíḍé"/>
          <p:cNvSpPr/>
          <p:nvPr>
            <p:custDataLst>
              <p:tags r:id="rId7"/>
            </p:custDataLst>
          </p:nvPr>
        </p:nvSpPr>
        <p:spPr>
          <a:xfrm>
            <a:off x="9510395" y="2790825"/>
            <a:ext cx="1546225" cy="1546860"/>
          </a:xfrm>
          <a:prstGeom prst="ellipse">
            <a:avLst/>
          </a:prstGeom>
          <a:solidFill>
            <a:srgbClr val="002FA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8" name="íş1íḓê"/>
          <p:cNvSpPr/>
          <p:nvPr>
            <p:custDataLst>
              <p:tags r:id="rId8"/>
            </p:custDataLst>
          </p:nvPr>
        </p:nvSpPr>
        <p:spPr>
          <a:xfrm>
            <a:off x="9340850" y="2655570"/>
            <a:ext cx="1546225" cy="1546860"/>
          </a:xfrm>
          <a:prstGeom prst="ellipse">
            <a:avLst/>
          </a:prstGeom>
          <a:solidFill>
            <a:schemeClr val="accent6">
              <a:lumMod val="60000"/>
              <a:lumOff val="40000"/>
            </a:schemeClr>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cxnSp>
        <p:nvCxnSpPr>
          <p:cNvPr id="29" name="直接箭头连接符 28"/>
          <p:cNvCxnSpPr/>
          <p:nvPr>
            <p:custDataLst>
              <p:tags r:id="rId9"/>
            </p:custDataLst>
          </p:nvPr>
        </p:nvCxnSpPr>
        <p:spPr>
          <a:xfrm>
            <a:off x="3035935" y="3547745"/>
            <a:ext cx="724535" cy="0"/>
          </a:xfrm>
          <a:prstGeom prst="straightConnector1">
            <a:avLst/>
          </a:prstGeom>
          <a:ln w="38100">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custDataLst>
              <p:tags r:id="rId10"/>
            </p:custDataLst>
          </p:nvPr>
        </p:nvCxnSpPr>
        <p:spPr>
          <a:xfrm>
            <a:off x="5772785" y="3547745"/>
            <a:ext cx="724535" cy="0"/>
          </a:xfrm>
          <a:prstGeom prst="straightConnector1">
            <a:avLst/>
          </a:prstGeom>
          <a:ln w="38100">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custDataLst>
              <p:tags r:id="rId11"/>
            </p:custDataLst>
          </p:nvPr>
        </p:nvCxnSpPr>
        <p:spPr>
          <a:xfrm>
            <a:off x="8509000" y="3547745"/>
            <a:ext cx="724535" cy="0"/>
          </a:xfrm>
          <a:prstGeom prst="straightConnector1">
            <a:avLst/>
          </a:prstGeom>
          <a:ln w="38100">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íṡlïḓè"/>
          <p:cNvSpPr/>
          <p:nvPr>
            <p:custDataLst>
              <p:tags r:id="rId12"/>
            </p:custDataLst>
          </p:nvPr>
        </p:nvSpPr>
        <p:spPr bwMode="auto">
          <a:xfrm>
            <a:off x="998855" y="4520565"/>
            <a:ext cx="1905635" cy="854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lstStyle/>
          <a:p>
            <a:pPr lvl="0" algn="ctr">
              <a:lnSpc>
                <a:spcPct val="130000"/>
              </a:lnSpc>
            </a:pPr>
            <a:endParaRPr lang="zh-CN" altLang="en-US" sz="800" dirty="0">
              <a:solidFill>
                <a:srgbClr val="000000"/>
              </a:solidFill>
              <a:cs typeface="+mn-ea"/>
              <a:sym typeface="+mn-lt"/>
            </a:endParaRPr>
          </a:p>
        </p:txBody>
      </p:sp>
      <p:sp>
        <p:nvSpPr>
          <p:cNvPr id="18" name="iS1ïḍé"/>
          <p:cNvSpPr/>
          <p:nvPr>
            <p:custDataLst>
              <p:tags r:id="rId13"/>
            </p:custDataLst>
          </p:nvPr>
        </p:nvSpPr>
        <p:spPr bwMode="auto">
          <a:xfrm>
            <a:off x="3740785" y="4520565"/>
            <a:ext cx="1905635"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lstStyle/>
          <a:p>
            <a:pPr lvl="0" algn="ctr">
              <a:lnSpc>
                <a:spcPct val="130000"/>
              </a:lnSpc>
            </a:pPr>
            <a:endParaRPr lang="zh-CN" altLang="en-US" sz="1400" dirty="0">
              <a:solidFill>
                <a:srgbClr val="000000"/>
              </a:solidFill>
              <a:cs typeface="+mn-ea"/>
              <a:sym typeface="+mn-lt"/>
            </a:endParaRPr>
          </a:p>
        </p:txBody>
      </p:sp>
      <p:sp>
        <p:nvSpPr>
          <p:cNvPr id="16" name="iSļíḍê"/>
          <p:cNvSpPr/>
          <p:nvPr>
            <p:custDataLst>
              <p:tags r:id="rId14"/>
            </p:custDataLst>
          </p:nvPr>
        </p:nvSpPr>
        <p:spPr bwMode="auto">
          <a:xfrm>
            <a:off x="6432550" y="4520565"/>
            <a:ext cx="2174875" cy="662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lstStyle/>
          <a:p>
            <a:pPr lvl="0" algn="just">
              <a:lnSpc>
                <a:spcPct val="130000"/>
              </a:lnSpc>
            </a:pPr>
            <a:r>
              <a:rPr lang="zh-CN" altLang="en-US" dirty="0">
                <a:solidFill>
                  <a:srgbClr val="FF0000"/>
                </a:solidFill>
                <a:cs typeface="+mn-ea"/>
                <a:sym typeface="+mn-lt"/>
              </a:rPr>
              <a:t>马斯洛</a:t>
            </a:r>
            <a:r>
              <a:rPr lang="zh-CN" altLang="en-US" dirty="0">
                <a:solidFill>
                  <a:srgbClr val="000000"/>
                </a:solidFill>
                <a:cs typeface="+mn-ea"/>
                <a:sym typeface="+mn-lt"/>
              </a:rPr>
              <a:t>首先提出。</a:t>
            </a:r>
            <a:endParaRPr lang="zh-CN" altLang="en-US" dirty="0">
              <a:solidFill>
                <a:srgbClr val="000000"/>
              </a:solidFill>
              <a:cs typeface="+mn-ea"/>
              <a:sym typeface="+mn-lt"/>
            </a:endParaRPr>
          </a:p>
        </p:txBody>
      </p:sp>
      <p:sp>
        <p:nvSpPr>
          <p:cNvPr id="14" name="íS1íḓe"/>
          <p:cNvSpPr/>
          <p:nvPr>
            <p:custDataLst>
              <p:tags r:id="rId15"/>
            </p:custDataLst>
          </p:nvPr>
        </p:nvSpPr>
        <p:spPr bwMode="auto">
          <a:xfrm>
            <a:off x="9124315" y="4520565"/>
            <a:ext cx="2106295" cy="1252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lstStyle/>
          <a:p>
            <a:pPr lvl="0" algn="just">
              <a:lnSpc>
                <a:spcPct val="130000"/>
              </a:lnSpc>
            </a:pPr>
            <a:r>
              <a:rPr lang="zh-CN" altLang="en-US" dirty="0">
                <a:solidFill>
                  <a:srgbClr val="FF0000"/>
                </a:solidFill>
                <a:uFillTx/>
                <a:latin typeface="Times New Roman" panose="02020603050405020304" charset="0"/>
                <a:cs typeface="+mn-ea"/>
                <a:sym typeface="+mn-lt"/>
              </a:rPr>
              <a:t>埃德加·沙因</a:t>
            </a:r>
            <a:r>
              <a:rPr lang="zh-CN" altLang="en-US" dirty="0">
                <a:solidFill>
                  <a:srgbClr val="000000"/>
                </a:solidFill>
                <a:uFillTx/>
                <a:latin typeface="Times New Roman" panose="02020603050405020304" charset="0"/>
                <a:cs typeface="+mn-ea"/>
                <a:sym typeface="+mn-lt"/>
              </a:rPr>
              <a:t>提出。以此为据，</a:t>
            </a:r>
            <a:r>
              <a:rPr lang="zh-CN" altLang="en-US" dirty="0">
                <a:solidFill>
                  <a:srgbClr val="FF0000"/>
                </a:solidFill>
                <a:uFillTx/>
                <a:latin typeface="Times New Roman" panose="02020603050405020304" charset="0"/>
                <a:cs typeface="+mn-ea"/>
                <a:sym typeface="+mn-lt"/>
              </a:rPr>
              <a:t>约翰·莫尔斯和杰伊·洛希</a:t>
            </a:r>
            <a:r>
              <a:rPr lang="zh-CN" altLang="en-US" dirty="0">
                <a:solidFill>
                  <a:srgbClr val="000000"/>
                </a:solidFill>
                <a:uFillTx/>
                <a:latin typeface="Times New Roman" panose="02020603050405020304" charset="0"/>
                <a:cs typeface="+mn-ea"/>
                <a:sym typeface="+mn-lt"/>
              </a:rPr>
              <a:t>提出超</a:t>
            </a:r>
            <a:r>
              <a:rPr lang="en-US" altLang="zh-CN" dirty="0">
                <a:solidFill>
                  <a:srgbClr val="000000"/>
                </a:solidFill>
                <a:uFillTx/>
                <a:latin typeface="Times New Roman" panose="02020603050405020304" charset="0"/>
                <a:cs typeface="+mn-ea"/>
                <a:sym typeface="+mn-lt"/>
              </a:rPr>
              <a:t>Y</a:t>
            </a:r>
            <a:r>
              <a:rPr lang="zh-CN" altLang="en-US" dirty="0">
                <a:solidFill>
                  <a:srgbClr val="000000"/>
                </a:solidFill>
                <a:uFillTx/>
                <a:latin typeface="Times New Roman" panose="02020603050405020304" charset="0"/>
                <a:cs typeface="+mn-ea"/>
                <a:sym typeface="+mn-lt"/>
              </a:rPr>
              <a:t>理论。</a:t>
            </a:r>
            <a:endParaRPr lang="zh-CN" altLang="en-US" dirty="0">
              <a:solidFill>
                <a:srgbClr val="000000"/>
              </a:solidFill>
              <a:uFillTx/>
              <a:latin typeface="Times New Roman" panose="02020603050405020304" charset="0"/>
              <a:cs typeface="+mn-ea"/>
              <a:sym typeface="+mn-lt"/>
            </a:endParaRPr>
          </a:p>
        </p:txBody>
      </p:sp>
      <p:sp>
        <p:nvSpPr>
          <p:cNvPr id="12" name="işļîḓe"/>
          <p:cNvSpPr txBox="1"/>
          <p:nvPr/>
        </p:nvSpPr>
        <p:spPr>
          <a:xfrm>
            <a:off x="1548765" y="1332230"/>
            <a:ext cx="9173210" cy="761365"/>
          </a:xfrm>
          <a:prstGeom prst="rect">
            <a:avLst/>
          </a:prstGeom>
          <a:noFill/>
          <a:ln>
            <a:noFill/>
          </a:ln>
        </p:spPr>
        <p:txBody>
          <a:bodyPr wrap="square" lIns="91440" tIns="45720" rIns="91440" bIns="45720" anchor="ctr" anchorCtr="0"/>
          <a:lstStyle/>
          <a:p>
            <a:pPr lvl="0" indent="457200" algn="l" fontAlgn="auto">
              <a:lnSpc>
                <a:spcPct val="150000"/>
              </a:lnSpc>
              <a:defRPr/>
              <a:extLst>
                <a:ext uri="{35155182-B16C-46BC-9424-99874614C6A1}">
                  <wpsdc:indentchars xmlns:wpsdc="http://www.wps.cn/officeDocument/2017/drawingmlCustomData" val="200" checksum="59296752"/>
                </a:ext>
              </a:extLst>
            </a:pPr>
            <a:r>
              <a:rPr lang="zh-CN" altLang="en-US" dirty="0">
                <a:solidFill>
                  <a:srgbClr val="000000"/>
                </a:solidFill>
                <a:cs typeface="+mn-ea"/>
                <a:sym typeface="+mn-lt"/>
              </a:rPr>
              <a:t>人性假设是人们对人的本质及其行为特征的基本认知与判断。领导人员对组织成员在人性上所作的不同假设会导致其采用不同的领导方式，并影响员工激励策略的设计和使用。</a:t>
            </a:r>
            <a:endParaRPr lang="zh-CN" altLang="en-US" dirty="0">
              <a:solidFill>
                <a:srgbClr val="000000"/>
              </a:solidFill>
              <a:cs typeface="+mn-ea"/>
              <a:sym typeface="+mn-lt"/>
            </a:endParaRPr>
          </a:p>
        </p:txBody>
      </p:sp>
      <p:sp>
        <p:nvSpPr>
          <p:cNvPr id="2" name="矩形 1"/>
          <p:cNvSpPr/>
          <p:nvPr>
            <p:custDataLst>
              <p:tags r:id="rId16"/>
            </p:custDataLst>
          </p:nvPr>
        </p:nvSpPr>
        <p:spPr>
          <a:xfrm>
            <a:off x="1172245" y="3188589"/>
            <a:ext cx="1459230" cy="460375"/>
          </a:xfrm>
          <a:prstGeom prst="rect">
            <a:avLst/>
          </a:prstGeom>
          <a:noFill/>
        </p:spPr>
        <p:txBody>
          <a:bodyPr wrap="none">
            <a:spAutoFit/>
          </a:bodyPr>
          <a:lstStyle/>
          <a:p>
            <a:pPr lvl="0">
              <a:lnSpc>
                <a:spcPct val="120000"/>
              </a:lnSpc>
              <a:spcBef>
                <a:spcPct val="0"/>
              </a:spcBef>
              <a:buSzPct val="25000"/>
              <a:defRPr/>
            </a:pPr>
            <a:r>
              <a:rPr lang="zh-CN" altLang="en-US" sz="2000" b="1" dirty="0">
                <a:solidFill>
                  <a:schemeClr val="lt1"/>
                </a:solidFill>
                <a:cs typeface="+mn-ea"/>
                <a:sym typeface="+mn-lt"/>
              </a:rPr>
              <a:t>经济人假设</a:t>
            </a:r>
            <a:endParaRPr lang="zh-CN" altLang="en-US" sz="2000" b="1" dirty="0">
              <a:solidFill>
                <a:schemeClr val="lt1"/>
              </a:solidFill>
              <a:cs typeface="+mn-ea"/>
              <a:sym typeface="+mn-lt"/>
            </a:endParaRPr>
          </a:p>
        </p:txBody>
      </p:sp>
      <p:sp>
        <p:nvSpPr>
          <p:cNvPr id="3" name="矩形 2"/>
          <p:cNvSpPr/>
          <p:nvPr>
            <p:custDataLst>
              <p:tags r:id="rId17"/>
            </p:custDataLst>
          </p:nvPr>
        </p:nvSpPr>
        <p:spPr>
          <a:xfrm>
            <a:off x="4008155" y="3213354"/>
            <a:ext cx="1459230" cy="460375"/>
          </a:xfrm>
          <a:prstGeom prst="rect">
            <a:avLst/>
          </a:prstGeom>
          <a:noFill/>
        </p:spPr>
        <p:txBody>
          <a:bodyPr wrap="none">
            <a:spAutoFit/>
          </a:bodyPr>
          <a:lstStyle/>
          <a:p>
            <a:pPr lvl="0">
              <a:lnSpc>
                <a:spcPct val="120000"/>
              </a:lnSpc>
              <a:spcBef>
                <a:spcPct val="0"/>
              </a:spcBef>
              <a:buSzPct val="25000"/>
              <a:defRPr/>
            </a:pPr>
            <a:r>
              <a:rPr lang="zh-CN" altLang="en-US" sz="2000" b="1" dirty="0">
                <a:solidFill>
                  <a:schemeClr val="lt1"/>
                </a:solidFill>
                <a:cs typeface="+mn-ea"/>
                <a:sym typeface="+mn-lt"/>
              </a:rPr>
              <a:t>社会人假设</a:t>
            </a:r>
            <a:endParaRPr lang="zh-CN" altLang="en-US" sz="2000" b="1" dirty="0">
              <a:solidFill>
                <a:schemeClr val="lt1"/>
              </a:solidFill>
              <a:cs typeface="+mn-ea"/>
              <a:sym typeface="+mn-lt"/>
            </a:endParaRPr>
          </a:p>
        </p:txBody>
      </p:sp>
      <p:sp>
        <p:nvSpPr>
          <p:cNvPr id="32" name="矩形 31"/>
          <p:cNvSpPr/>
          <p:nvPr>
            <p:custDataLst>
              <p:tags r:id="rId18"/>
            </p:custDataLst>
          </p:nvPr>
        </p:nvSpPr>
        <p:spPr>
          <a:xfrm>
            <a:off x="6745005" y="3213354"/>
            <a:ext cx="1459230" cy="829945"/>
          </a:xfrm>
          <a:prstGeom prst="rect">
            <a:avLst/>
          </a:prstGeom>
          <a:noFill/>
        </p:spPr>
        <p:txBody>
          <a:bodyPr wrap="none">
            <a:spAutoFit/>
          </a:bodyPr>
          <a:lstStyle/>
          <a:p>
            <a:pPr lvl="0">
              <a:lnSpc>
                <a:spcPct val="120000"/>
              </a:lnSpc>
              <a:spcBef>
                <a:spcPct val="0"/>
              </a:spcBef>
              <a:buSzPct val="25000"/>
              <a:defRPr/>
            </a:pPr>
            <a:r>
              <a:rPr lang="zh-CN" altLang="en-US" sz="2000" b="1" dirty="0">
                <a:solidFill>
                  <a:schemeClr val="lt1"/>
                </a:solidFill>
                <a:cs typeface="+mn-ea"/>
                <a:sym typeface="+mn-lt"/>
              </a:rPr>
              <a:t>自我实现人</a:t>
            </a:r>
            <a:endParaRPr lang="zh-CN" altLang="en-US" sz="2000" b="1" dirty="0">
              <a:solidFill>
                <a:schemeClr val="lt1"/>
              </a:solidFill>
              <a:cs typeface="+mn-ea"/>
              <a:sym typeface="+mn-lt"/>
            </a:endParaRPr>
          </a:p>
          <a:p>
            <a:pPr lvl="0" algn="ctr">
              <a:lnSpc>
                <a:spcPct val="120000"/>
              </a:lnSpc>
              <a:spcBef>
                <a:spcPct val="0"/>
              </a:spcBef>
              <a:buSzPct val="25000"/>
              <a:defRPr/>
            </a:pPr>
            <a:r>
              <a:rPr lang="zh-CN" altLang="en-US" sz="2000" b="1" dirty="0">
                <a:solidFill>
                  <a:schemeClr val="lt1"/>
                </a:solidFill>
                <a:cs typeface="+mn-ea"/>
                <a:sym typeface="+mn-lt"/>
              </a:rPr>
              <a:t>假设</a:t>
            </a:r>
            <a:endParaRPr lang="zh-CN" altLang="en-US" sz="2000" b="1" dirty="0">
              <a:solidFill>
                <a:schemeClr val="lt1"/>
              </a:solidFill>
              <a:cs typeface="+mn-ea"/>
              <a:sym typeface="+mn-lt"/>
            </a:endParaRPr>
          </a:p>
        </p:txBody>
      </p:sp>
      <p:sp>
        <p:nvSpPr>
          <p:cNvPr id="33" name="矩形 32"/>
          <p:cNvSpPr/>
          <p:nvPr>
            <p:custDataLst>
              <p:tags r:id="rId19"/>
            </p:custDataLst>
          </p:nvPr>
        </p:nvSpPr>
        <p:spPr>
          <a:xfrm>
            <a:off x="9408830" y="3213354"/>
            <a:ext cx="1459230" cy="460375"/>
          </a:xfrm>
          <a:prstGeom prst="rect">
            <a:avLst/>
          </a:prstGeom>
          <a:noFill/>
        </p:spPr>
        <p:txBody>
          <a:bodyPr wrap="none">
            <a:spAutoFit/>
          </a:bodyPr>
          <a:lstStyle/>
          <a:p>
            <a:pPr lvl="0">
              <a:lnSpc>
                <a:spcPct val="120000"/>
              </a:lnSpc>
              <a:spcBef>
                <a:spcPct val="0"/>
              </a:spcBef>
              <a:buSzPct val="25000"/>
              <a:defRPr/>
            </a:pPr>
            <a:r>
              <a:rPr lang="zh-CN" altLang="en-US" sz="2000" b="1" dirty="0">
                <a:solidFill>
                  <a:schemeClr val="lt1"/>
                </a:solidFill>
                <a:cs typeface="+mn-ea"/>
                <a:sym typeface="+mn-lt"/>
              </a:rPr>
              <a:t>复杂人假设</a:t>
            </a:r>
            <a:endParaRPr lang="zh-CN" altLang="en-US" sz="2000" b="1" dirty="0">
              <a:solidFill>
                <a:schemeClr val="lt1"/>
              </a:solidFill>
              <a:cs typeface="+mn-ea"/>
              <a:sym typeface="+mn-lt"/>
            </a:endParaRPr>
          </a:p>
        </p:txBody>
      </p:sp>
      <p:sp>
        <p:nvSpPr>
          <p:cNvPr id="34" name="01"/>
          <p:cNvSpPr>
            <a:spLocks noChangeAspect="1"/>
          </p:cNvSpPr>
          <p:nvPr>
            <p:custDataLst>
              <p:tags r:id="rId20"/>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575" y="383223"/>
            <a:ext cx="2876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人性的四种假设</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 name="文本框 3"/>
          <p:cNvSpPr txBox="1"/>
          <p:nvPr/>
        </p:nvSpPr>
        <p:spPr>
          <a:xfrm>
            <a:off x="3760470" y="4520565"/>
            <a:ext cx="2164080" cy="506730"/>
          </a:xfrm>
          <a:prstGeom prst="rect">
            <a:avLst/>
          </a:prstGeom>
          <a:noFill/>
        </p:spPr>
        <p:txBody>
          <a:bodyPr wrap="square" rtlCol="0">
            <a:spAutoFit/>
          </a:bodyPr>
          <a:p>
            <a:pPr lvl="0" algn="just">
              <a:lnSpc>
                <a:spcPct val="150000"/>
              </a:lnSpc>
            </a:pPr>
            <a:r>
              <a:rPr lang="zh-CN" altLang="en-US" dirty="0">
                <a:solidFill>
                  <a:srgbClr val="FF0000"/>
                </a:solidFill>
                <a:cs typeface="+mn-ea"/>
                <a:sym typeface="+mn-lt"/>
              </a:rPr>
              <a:t>梅奥</a:t>
            </a:r>
            <a:r>
              <a:rPr lang="zh-CN" altLang="en-US" dirty="0">
                <a:solidFill>
                  <a:srgbClr val="000000"/>
                </a:solidFill>
                <a:cs typeface="+mn-ea"/>
                <a:sym typeface="+mn-lt"/>
              </a:rPr>
              <a:t>等人提出。</a:t>
            </a:r>
            <a:endParaRPr lang="zh-CN" altLang="en-US"/>
          </a:p>
        </p:txBody>
      </p:sp>
      <p:sp>
        <p:nvSpPr>
          <p:cNvPr id="5" name="文本框 4"/>
          <p:cNvSpPr txBox="1"/>
          <p:nvPr/>
        </p:nvSpPr>
        <p:spPr>
          <a:xfrm>
            <a:off x="995680" y="4520565"/>
            <a:ext cx="2383155" cy="897890"/>
          </a:xfrm>
          <a:prstGeom prst="rect">
            <a:avLst/>
          </a:prstGeom>
          <a:noFill/>
        </p:spPr>
        <p:txBody>
          <a:bodyPr wrap="square" rtlCol="0">
            <a:noAutofit/>
          </a:bodyPr>
          <a:p>
            <a:pPr>
              <a:lnSpc>
                <a:spcPct val="150000"/>
              </a:lnSpc>
            </a:pPr>
            <a:r>
              <a:rPr lang="zh-CN" altLang="en-US" dirty="0">
                <a:solidFill>
                  <a:srgbClr val="000000"/>
                </a:solidFill>
                <a:uFillTx/>
                <a:latin typeface="Times New Roman" panose="02020603050405020304" charset="0"/>
                <a:cs typeface="+mn-ea"/>
              </a:rPr>
              <a:t>最早由</a:t>
            </a:r>
            <a:r>
              <a:rPr lang="zh-CN" altLang="en-US" dirty="0">
                <a:solidFill>
                  <a:srgbClr val="FF0000"/>
                </a:solidFill>
                <a:uFillTx/>
                <a:latin typeface="Times New Roman" panose="02020603050405020304" charset="0"/>
                <a:cs typeface="+mn-ea"/>
              </a:rPr>
              <a:t>亚当·斯密</a:t>
            </a:r>
            <a:r>
              <a:rPr lang="zh-CN" altLang="en-US" dirty="0">
                <a:solidFill>
                  <a:srgbClr val="000000"/>
                </a:solidFill>
                <a:uFillTx/>
                <a:latin typeface="Times New Roman" panose="02020603050405020304" charset="0"/>
                <a:cs typeface="+mn-ea"/>
              </a:rPr>
              <a:t>提出，后来</a:t>
            </a:r>
            <a:r>
              <a:rPr lang="zh-CN" altLang="en-US" dirty="0">
                <a:solidFill>
                  <a:srgbClr val="FF0000"/>
                </a:solidFill>
                <a:uFillTx/>
                <a:latin typeface="Times New Roman" panose="02020603050405020304" charset="0"/>
                <a:cs typeface="+mn-ea"/>
              </a:rPr>
              <a:t>麦格雷戈</a:t>
            </a:r>
            <a:r>
              <a:rPr lang="zh-CN" altLang="en-US" dirty="0">
                <a:solidFill>
                  <a:srgbClr val="000000"/>
                </a:solidFill>
                <a:uFillTx/>
                <a:latin typeface="Times New Roman" panose="02020603050405020304" charset="0"/>
                <a:cs typeface="+mn-ea"/>
              </a:rPr>
              <a:t>将这一假设概括为</a:t>
            </a:r>
            <a:r>
              <a:rPr lang="en-US" altLang="zh-CN" dirty="0">
                <a:solidFill>
                  <a:srgbClr val="000000"/>
                </a:solidFill>
                <a:uFillTx/>
                <a:latin typeface="Times New Roman" panose="02020603050405020304" charset="0"/>
                <a:cs typeface="+mn-ea"/>
              </a:rPr>
              <a:t>X</a:t>
            </a:r>
            <a:r>
              <a:rPr lang="zh-CN" altLang="en-US" dirty="0">
                <a:solidFill>
                  <a:srgbClr val="000000"/>
                </a:solidFill>
                <a:uFillTx/>
                <a:latin typeface="Times New Roman" panose="02020603050405020304" charset="0"/>
                <a:cs typeface="+mn-ea"/>
              </a:rPr>
              <a:t>理论。</a:t>
            </a:r>
            <a:endParaRPr lang="zh-CN" altLang="en-US" dirty="0">
              <a:solidFill>
                <a:srgbClr val="000000"/>
              </a:solidFill>
              <a:uFillTx/>
              <a:latin typeface="Times New Roman" panose="02020603050405020304" charset="0"/>
              <a:cs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1000" fill="hold"/>
                                        <p:tgtEl>
                                          <p:spTgt spid="33"/>
                                        </p:tgtEl>
                                        <p:attrNameLst>
                                          <p:attrName>ppt_w</p:attrName>
                                        </p:attrNameLst>
                                      </p:cBhvr>
                                      <p:tavLst>
                                        <p:tav tm="0">
                                          <p:val>
                                            <p:fltVal val="0"/>
                                          </p:val>
                                        </p:tav>
                                        <p:tav tm="100000">
                                          <p:val>
                                            <p:strVal val="#ppt_w"/>
                                          </p:val>
                                        </p:tav>
                                      </p:tavLst>
                                    </p:anim>
                                    <p:anim calcmode="lin" valueType="num">
                                      <p:cBhvr>
                                        <p:cTn id="26" dur="1000" fill="hold"/>
                                        <p:tgtEl>
                                          <p:spTgt spid="33"/>
                                        </p:tgtEl>
                                        <p:attrNameLst>
                                          <p:attrName>ppt_h</p:attrName>
                                        </p:attrNameLst>
                                      </p:cBhvr>
                                      <p:tavLst>
                                        <p:tav tm="0">
                                          <p:val>
                                            <p:fltVal val="0"/>
                                          </p:val>
                                        </p:tav>
                                        <p:tav tm="100000">
                                          <p:val>
                                            <p:strVal val="#ppt_h"/>
                                          </p:val>
                                        </p:tav>
                                      </p:tavLst>
                                    </p:anim>
                                    <p:anim calcmode="lin" valueType="num">
                                      <p:cBhvr>
                                        <p:cTn id="27" dur="1000" fill="hold"/>
                                        <p:tgtEl>
                                          <p:spTgt spid="33"/>
                                        </p:tgtEl>
                                        <p:attrNameLst>
                                          <p:attrName>style.rotation</p:attrName>
                                        </p:attrNameLst>
                                      </p:cBhvr>
                                      <p:tavLst>
                                        <p:tav tm="0">
                                          <p:val>
                                            <p:fltVal val="90"/>
                                          </p:val>
                                        </p:tav>
                                        <p:tav tm="100000">
                                          <p:val>
                                            <p:fltVal val="0"/>
                                          </p:val>
                                        </p:tav>
                                      </p:tavLst>
                                    </p:anim>
                                    <p:animEffect transition="in" filter="fade">
                                      <p:cBhvr>
                                        <p:cTn id="28" dur="10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down)">
                                      <p:cBhvr>
                                        <p:cTn id="33" dur="500"/>
                                        <p:tgtEl>
                                          <p:spTgt spid="34"/>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down)">
                                      <p:cBhvr>
                                        <p:cTn id="3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2" grpId="0"/>
      <p:bldP spid="33" grpId="0"/>
      <p:bldP spid="34" grpId="0" bldLvl="0" animBg="1"/>
      <p:bldP spid="3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3" y="1011652"/>
            <a:ext cx="2534616"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1"/>
                </a:solidFill>
                <a:effectLst/>
                <a:uLnTx/>
                <a:uFillTx/>
                <a:cs typeface="+mn-ea"/>
                <a:sym typeface="+mn-ea"/>
              </a:rPr>
              <a:t>经济人假设</a:t>
            </a:r>
            <a:endParaRPr kumimoji="0" lang="zh-CN" altLang="en-US" sz="2400" b="1" i="0" u="none" strike="noStrike" kern="0" cap="none" spc="0" normalizeH="0" baseline="0" noProof="0" dirty="0">
              <a:ln>
                <a:noFill/>
              </a:ln>
              <a:solidFill>
                <a:schemeClr val="accent1"/>
              </a:solidFill>
              <a:effectLst/>
              <a:uLnTx/>
              <a:uFillTx/>
              <a:cs typeface="+mn-ea"/>
              <a:sym typeface="+mn-ea"/>
            </a:endParaRPr>
          </a:p>
        </p:txBody>
      </p:sp>
      <p:sp>
        <p:nvSpPr>
          <p:cNvPr id="12" name="íŝḷíďê"/>
          <p:cNvSpPr/>
          <p:nvPr>
            <p:custDataLst>
              <p:tags r:id="rId2"/>
            </p:custDataLst>
          </p:nvPr>
        </p:nvSpPr>
        <p:spPr>
          <a:xfrm>
            <a:off x="6966821" y="1662274"/>
            <a:ext cx="444222" cy="444220"/>
          </a:xfrm>
          <a:prstGeom prst="rect">
            <a:avLst/>
          </a:prstGeom>
          <a:solidFill>
            <a:schemeClr val="accent6">
              <a:lumMod val="60000"/>
              <a:lumOff val="4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3" name="î$ḷïďê"/>
          <p:cNvSpPr/>
          <p:nvPr>
            <p:custDataLst>
              <p:tags r:id="rId3"/>
            </p:custDataLst>
          </p:nvPr>
        </p:nvSpPr>
        <p:spPr>
          <a:xfrm>
            <a:off x="1131171" y="1679190"/>
            <a:ext cx="444222" cy="444220"/>
          </a:xfrm>
          <a:prstGeom prst="rect">
            <a:avLst/>
          </a:prstGeom>
          <a:solidFill>
            <a:srgbClr val="ED7D3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4" name="文本框 13"/>
          <p:cNvSpPr txBox="1"/>
          <p:nvPr>
            <p:custDataLst>
              <p:tags r:id="rId4"/>
            </p:custDataLst>
          </p:nvPr>
        </p:nvSpPr>
        <p:spPr>
          <a:xfrm>
            <a:off x="1653533" y="1674591"/>
            <a:ext cx="4900540" cy="460375"/>
          </a:xfrm>
          <a:prstGeom prst="rect">
            <a:avLst/>
          </a:prstGeom>
          <a:noFill/>
        </p:spPr>
        <p:txBody>
          <a:bodyPr wrap="square" anchor="b">
            <a:spAutoFit/>
          </a:bodyPr>
          <a:lstStyle/>
          <a:p>
            <a:pPr lvl="0">
              <a:buSzPct val="25000"/>
              <a:defRPr/>
            </a:pPr>
            <a:r>
              <a:rPr lang="zh-CN" altLang="en-US" sz="2400">
                <a:sym typeface="+mn-ea"/>
              </a:rPr>
              <a:t>主要内容</a:t>
            </a:r>
            <a:endParaRPr lang="zh-CN" altLang="en-US" sz="2400" b="1" cap="all" dirty="0">
              <a:solidFill>
                <a:srgbClr val="000000"/>
              </a:solidFill>
              <a:cs typeface="+mn-ea"/>
              <a:sym typeface="+mn-lt"/>
            </a:endParaRPr>
          </a:p>
        </p:txBody>
      </p:sp>
      <p:sp>
        <p:nvSpPr>
          <p:cNvPr id="17" name="文本框 16"/>
          <p:cNvSpPr txBox="1"/>
          <p:nvPr>
            <p:custDataLst>
              <p:tags r:id="rId5"/>
            </p:custDataLst>
          </p:nvPr>
        </p:nvSpPr>
        <p:spPr>
          <a:xfrm>
            <a:off x="1044575" y="2429510"/>
            <a:ext cx="5427980" cy="2475865"/>
          </a:xfrm>
          <a:prstGeom prst="rect">
            <a:avLst/>
          </a:prstGeom>
          <a:noFill/>
        </p:spPr>
        <p:txBody>
          <a:bodyPr wrap="square">
            <a:no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ym typeface="+mn-ea"/>
              </a:rPr>
              <a:t>（</a:t>
            </a:r>
            <a:r>
              <a:rPr lang="en-US" altLang="zh-CN" sz="1600">
                <a:sym typeface="+mn-ea"/>
              </a:rPr>
              <a:t>1</a:t>
            </a:r>
            <a:r>
              <a:rPr lang="zh-CN" altLang="en-US" sz="1600">
                <a:sym typeface="+mn-ea"/>
              </a:rPr>
              <a:t>）人是由</a:t>
            </a:r>
            <a:r>
              <a:rPr lang="zh-CN" altLang="en-US" sz="1600">
                <a:solidFill>
                  <a:srgbClr val="FF0000"/>
                </a:solidFill>
                <a:sym typeface="+mn-ea"/>
              </a:rPr>
              <a:t>经济诱因引发工作动机</a:t>
            </a:r>
            <a:r>
              <a:rPr lang="zh-CN" altLang="en-US" sz="1600">
                <a:sym typeface="+mn-ea"/>
              </a:rPr>
              <a:t>的，工作的目的在于获得最大的经济利益。</a:t>
            </a:r>
            <a:endParaRPr lang="zh-CN" altLang="en-US" sz="1600"/>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ym typeface="+mn-ea"/>
              </a:rPr>
              <a:t>（</a:t>
            </a:r>
            <a:r>
              <a:rPr lang="en-US" altLang="zh-CN" sz="1600">
                <a:sym typeface="+mn-ea"/>
              </a:rPr>
              <a:t>2</a:t>
            </a:r>
            <a:r>
              <a:rPr lang="zh-CN" altLang="en-US" sz="1600">
                <a:sym typeface="+mn-ea"/>
              </a:rPr>
              <a:t>）经济诱因的满足程度是由管理者控制的，人们是被动地在管理者的操纵、激励和控制之下从事工作。</a:t>
            </a:r>
            <a:endParaRPr lang="zh-CN" altLang="en-US" sz="1600"/>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ym typeface="+mn-ea"/>
              </a:rPr>
              <a:t>（</a:t>
            </a:r>
            <a:r>
              <a:rPr lang="en-US" altLang="zh-CN" sz="1600">
                <a:sym typeface="+mn-ea"/>
              </a:rPr>
              <a:t>3</a:t>
            </a:r>
            <a:r>
              <a:rPr lang="zh-CN" altLang="en-US" sz="1600">
                <a:sym typeface="+mn-ea"/>
              </a:rPr>
              <a:t>）人们总是以合乎理性逻辑、计算利益得失的方式决定工作与否以及工作内容和态度。</a:t>
            </a:r>
            <a:endParaRPr lang="zh-CN" altLang="en-US" sz="1600"/>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ym typeface="+mn-ea"/>
              </a:rPr>
              <a:t>（</a:t>
            </a:r>
            <a:r>
              <a:rPr lang="en-US" altLang="zh-CN" sz="1600">
                <a:sym typeface="+mn-ea"/>
              </a:rPr>
              <a:t>4</a:t>
            </a:r>
            <a:r>
              <a:rPr lang="zh-CN" altLang="en-US" sz="1600">
                <a:sym typeface="+mn-ea"/>
              </a:rPr>
              <a:t>）人的情感是非理性的，一般会影响人们对经济利益的合理追求。</a:t>
            </a:r>
            <a:endParaRPr lang="zh-CN" altLang="en-US" sz="1600" dirty="0">
              <a:solidFill>
                <a:srgbClr val="000000"/>
              </a:solidFill>
              <a:cs typeface="+mn-ea"/>
              <a:sym typeface="+mn-lt"/>
            </a:endParaRPr>
          </a:p>
        </p:txBody>
      </p:sp>
      <p:sp>
        <p:nvSpPr>
          <p:cNvPr id="18" name="îŝḷîḋè"/>
          <p:cNvSpPr txBox="1"/>
          <p:nvPr>
            <p:custDataLst>
              <p:tags r:id="rId6"/>
            </p:custDataLst>
          </p:nvPr>
        </p:nvSpPr>
        <p:spPr bwMode="auto">
          <a:xfrm>
            <a:off x="1125922" y="1719484"/>
            <a:ext cx="48421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buSzPct val="25000"/>
              <a:buFontTx/>
              <a:buNone/>
              <a:defRPr/>
            </a:pPr>
            <a:r>
              <a:rPr lang="en-US" altLang="zh-CN" sz="2000" b="1" cap="all" dirty="0">
                <a:solidFill>
                  <a:schemeClr val="lt1"/>
                </a:solidFill>
                <a:cs typeface="+mn-ea"/>
                <a:sym typeface="+mn-lt"/>
              </a:rPr>
              <a:t>01</a:t>
            </a:r>
            <a:endParaRPr lang="en-US" altLang="zh-CN" sz="2000" b="1" cap="all" dirty="0">
              <a:solidFill>
                <a:schemeClr val="lt1"/>
              </a:solidFill>
              <a:cs typeface="+mn-ea"/>
              <a:sym typeface="+mn-lt"/>
            </a:endParaRPr>
          </a:p>
        </p:txBody>
      </p:sp>
      <p:sp>
        <p:nvSpPr>
          <p:cNvPr id="19" name="îŝḷîḋè"/>
          <p:cNvSpPr txBox="1"/>
          <p:nvPr>
            <p:custDataLst>
              <p:tags r:id="rId7"/>
            </p:custDataLst>
          </p:nvPr>
        </p:nvSpPr>
        <p:spPr bwMode="auto">
          <a:xfrm>
            <a:off x="6926647" y="1719781"/>
            <a:ext cx="48421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buSzPct val="25000"/>
              <a:defRPr/>
            </a:pPr>
            <a:r>
              <a:rPr lang="en-US" altLang="zh-CN" sz="2000" b="1" cap="all" dirty="0">
                <a:solidFill>
                  <a:schemeClr val="lt1"/>
                </a:solidFill>
                <a:cs typeface="+mn-ea"/>
                <a:sym typeface="+mn-lt"/>
              </a:rPr>
              <a:t>02</a:t>
            </a:r>
            <a:endParaRPr lang="en-US" altLang="zh-CN" sz="2000" b="1" cap="all" dirty="0">
              <a:solidFill>
                <a:schemeClr val="lt1"/>
              </a:solidFill>
              <a:cs typeface="+mn-ea"/>
              <a:sym typeface="+mn-lt"/>
            </a:endParaRPr>
          </a:p>
        </p:txBody>
      </p:sp>
      <p:sp>
        <p:nvSpPr>
          <p:cNvPr id="3" name="文本框 2"/>
          <p:cNvSpPr txBox="1"/>
          <p:nvPr/>
        </p:nvSpPr>
        <p:spPr>
          <a:xfrm>
            <a:off x="6966585" y="2429510"/>
            <a:ext cx="4341495" cy="3046095"/>
          </a:xfrm>
          <a:prstGeom prst="rect">
            <a:avLst/>
          </a:prstGeom>
          <a:noFill/>
        </p:spPr>
        <p:txBody>
          <a:bodyPr wrap="square" rtlCol="0" anchor="t">
            <a:noAutofit/>
          </a:bodyPr>
          <a:lstStyle/>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1</a:t>
            </a:r>
            <a:r>
              <a:rPr lang="zh-CN" altLang="en-US" sz="1600">
                <a:sym typeface="+mn-ea"/>
              </a:rPr>
              <a:t>）选拔合格的工人，并加以适当的培训使之能够胜任某项工作。</a:t>
            </a:r>
            <a:endParaRPr lang="zh-CN" altLang="en-US" sz="1600">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2</a:t>
            </a:r>
            <a:r>
              <a:rPr lang="zh-CN" altLang="en-US" sz="1600">
                <a:sym typeface="+mn-ea"/>
              </a:rPr>
              <a:t>）为各项工作制定先进的、具有科学依据的工作定额。</a:t>
            </a:r>
            <a:endParaRPr lang="zh-CN" altLang="en-US" sz="1600">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3</a:t>
            </a:r>
            <a:r>
              <a:rPr lang="zh-CN" altLang="en-US" sz="1600">
                <a:sym typeface="+mn-ea"/>
              </a:rPr>
              <a:t>）实行有激励性的工资制度，制定一整套严格的奖惩措施，用经济利益来调动工人的积极性。</a:t>
            </a:r>
            <a:endParaRPr lang="zh-CN" altLang="en-US" sz="1600">
              <a:sym typeface="+mn-ea"/>
            </a:endParaRPr>
          </a:p>
        </p:txBody>
      </p:sp>
      <p:sp>
        <p:nvSpPr>
          <p:cNvPr id="6" name="文本框 5"/>
          <p:cNvSpPr txBox="1"/>
          <p:nvPr/>
        </p:nvSpPr>
        <p:spPr>
          <a:xfrm>
            <a:off x="7523480" y="1738630"/>
            <a:ext cx="4064000" cy="460375"/>
          </a:xfrm>
          <a:prstGeom prst="rect">
            <a:avLst/>
          </a:prstGeom>
          <a:noFill/>
        </p:spPr>
        <p:txBody>
          <a:bodyPr wrap="square" rtlCol="0">
            <a:spAutoFit/>
          </a:bodyPr>
          <a:p>
            <a:r>
              <a:rPr lang="zh-CN" altLang="en-US" sz="2400"/>
              <a:t>对管理者的启示</a:t>
            </a:r>
            <a:endParaRPr lang="zh-CN" altLang="en-US" sz="2400"/>
          </a:p>
        </p:txBody>
      </p:sp>
      <p:sp>
        <p:nvSpPr>
          <p:cNvPr id="35" name="íSľïḑe"/>
          <p:cNvSpPr txBox="1"/>
          <p:nvPr/>
        </p:nvSpPr>
        <p:spPr>
          <a:xfrm>
            <a:off x="1044575" y="383223"/>
            <a:ext cx="2876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人性的四种假设</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ssolve">
                                      <p:cBhvr>
                                        <p:cTn id="13" dur="500"/>
                                        <p:tgtEl>
                                          <p:spTgt spid="1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dissolve">
                                      <p:cBhvr>
                                        <p:cTn id="16" dur="500"/>
                                        <p:tgtEl>
                                          <p:spTgt spid="13"/>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ssolve">
                                      <p:cBhvr>
                                        <p:cTn id="19" dur="500"/>
                                        <p:tgtEl>
                                          <p:spTgt spid="14"/>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ssolve">
                                      <p:cBhvr>
                                        <p:cTn id="22" dur="500"/>
                                        <p:tgtEl>
                                          <p:spTgt spid="17"/>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dissolve">
                                      <p:cBhvr>
                                        <p:cTn id="25" dur="500"/>
                                        <p:tgtEl>
                                          <p:spTgt spid="18"/>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dissolve">
                                      <p:cBhvr>
                                        <p:cTn id="28" dur="500"/>
                                        <p:tgtEl>
                                          <p:spTgt spid="19"/>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2" grpId="0" bldLvl="0" animBg="1"/>
      <p:bldP spid="13" grpId="0" bldLvl="0" animBg="1"/>
      <p:bldP spid="14" grpId="0"/>
      <p:bldP spid="17" grpId="0"/>
      <p:bldP spid="18" grpId="0"/>
      <p:bldP spid="19" grpId="0"/>
      <p:bldP spid="3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3" y="1062452"/>
            <a:ext cx="2534616"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1"/>
                </a:solidFill>
                <a:effectLst/>
                <a:uLnTx/>
                <a:uFillTx/>
                <a:cs typeface="+mn-ea"/>
                <a:sym typeface="+mn-ea"/>
              </a:rPr>
              <a:t>社会人假设</a:t>
            </a:r>
            <a:endParaRPr lang="zh-CN" altLang="en-US" sz="2400" kern="0" noProof="0" dirty="0">
              <a:ln>
                <a:noFill/>
              </a:ln>
              <a:solidFill>
                <a:schemeClr val="accent1"/>
              </a:solidFill>
              <a:effectLst/>
              <a:uLnTx/>
              <a:uFillTx/>
              <a:cs typeface="+mn-ea"/>
              <a:sym typeface="+mn-ea"/>
            </a:endParaRPr>
          </a:p>
        </p:txBody>
      </p:sp>
      <p:sp>
        <p:nvSpPr>
          <p:cNvPr id="12" name="íŝḷíďê"/>
          <p:cNvSpPr/>
          <p:nvPr>
            <p:custDataLst>
              <p:tags r:id="rId2"/>
            </p:custDataLst>
          </p:nvPr>
        </p:nvSpPr>
        <p:spPr>
          <a:xfrm>
            <a:off x="6966821" y="1662274"/>
            <a:ext cx="444222" cy="444220"/>
          </a:xfrm>
          <a:prstGeom prst="rect">
            <a:avLst/>
          </a:prstGeom>
          <a:solidFill>
            <a:schemeClr val="accent6">
              <a:lumMod val="60000"/>
              <a:lumOff val="4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3" name="î$ḷïďê"/>
          <p:cNvSpPr/>
          <p:nvPr>
            <p:custDataLst>
              <p:tags r:id="rId3"/>
            </p:custDataLst>
          </p:nvPr>
        </p:nvSpPr>
        <p:spPr>
          <a:xfrm>
            <a:off x="1131171" y="1679190"/>
            <a:ext cx="444222" cy="444220"/>
          </a:xfrm>
          <a:prstGeom prst="rect">
            <a:avLst/>
          </a:prstGeom>
          <a:solidFill>
            <a:srgbClr val="ED7D3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4" name="文本框 13"/>
          <p:cNvSpPr txBox="1"/>
          <p:nvPr>
            <p:custDataLst>
              <p:tags r:id="rId4"/>
            </p:custDataLst>
          </p:nvPr>
        </p:nvSpPr>
        <p:spPr>
          <a:xfrm>
            <a:off x="1653533" y="1736186"/>
            <a:ext cx="4900540" cy="398780"/>
          </a:xfrm>
          <a:prstGeom prst="rect">
            <a:avLst/>
          </a:prstGeom>
          <a:noFill/>
        </p:spPr>
        <p:txBody>
          <a:bodyPr wrap="square" anchor="b">
            <a:spAutoFit/>
          </a:bodyPr>
          <a:lstStyle/>
          <a:p>
            <a:pPr lvl="0">
              <a:buSzPct val="25000"/>
              <a:defRPr/>
            </a:pPr>
            <a:r>
              <a:rPr lang="zh-CN" altLang="en-US" sz="2000">
                <a:sym typeface="+mn-ea"/>
              </a:rPr>
              <a:t>主要内容</a:t>
            </a:r>
            <a:endParaRPr lang="zh-CN" altLang="en-US" sz="2000" b="1" cap="all" dirty="0">
              <a:solidFill>
                <a:srgbClr val="000000"/>
              </a:solidFill>
              <a:cs typeface="+mn-ea"/>
              <a:sym typeface="+mn-lt"/>
            </a:endParaRPr>
          </a:p>
        </p:txBody>
      </p:sp>
      <p:sp>
        <p:nvSpPr>
          <p:cNvPr id="17" name="文本框 16"/>
          <p:cNvSpPr txBox="1"/>
          <p:nvPr>
            <p:custDataLst>
              <p:tags r:id="rId5"/>
            </p:custDataLst>
          </p:nvPr>
        </p:nvSpPr>
        <p:spPr>
          <a:xfrm>
            <a:off x="1044575" y="2348230"/>
            <a:ext cx="5427980" cy="2475865"/>
          </a:xfrm>
          <a:prstGeom prst="rect">
            <a:avLst/>
          </a:prstGeom>
          <a:noFill/>
        </p:spPr>
        <p:txBody>
          <a:bodyPr wrap="square" rtlCol="0" anchor="t">
            <a:noAutofit/>
          </a:bodyPr>
          <a:lstStyle/>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（1）工作主要动机是</a:t>
            </a:r>
            <a:r>
              <a:rPr lang="zh-CN" altLang="en-US" sz="1600">
                <a:solidFill>
                  <a:srgbClr val="FF0000"/>
                </a:solidFill>
                <a:sym typeface="+mn-ea"/>
              </a:rPr>
              <a:t>满足个人社会需要</a:t>
            </a:r>
            <a:r>
              <a:rPr lang="zh-CN" altLang="en-US" sz="1600">
                <a:sym typeface="+mn-ea"/>
              </a:rPr>
              <a:t>，通过工作与社会中的其他人交往，可使双方获得某种认同感。</a:t>
            </a:r>
            <a:endParaRPr lang="zh-CN" altLang="en-US" sz="1600">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2</a:t>
            </a:r>
            <a:r>
              <a:rPr lang="zh-CN" altLang="en-US" sz="1600">
                <a:sym typeface="+mn-ea"/>
              </a:rPr>
              <a:t>）工业革命后机器的广泛使用以及工作的专业化、程序化和标准化，使人们的工作变得单调乏味，使人们的社会需要更加迫切。</a:t>
            </a:r>
            <a:endParaRPr lang="zh-CN" altLang="en-US" sz="1600">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3</a:t>
            </a:r>
            <a:r>
              <a:rPr lang="zh-CN" altLang="en-US" sz="1600">
                <a:sym typeface="+mn-ea"/>
              </a:rPr>
              <a:t>）正式组织不能完全满足人们社会需要，人们往往通过非正式组织来满足这种需求。</a:t>
            </a:r>
            <a:endParaRPr lang="zh-CN" altLang="en-US" sz="1600">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4</a:t>
            </a:r>
            <a:r>
              <a:rPr lang="zh-CN" altLang="en-US" sz="1600">
                <a:sym typeface="+mn-ea"/>
              </a:rPr>
              <a:t>）人们希望领导者不仅能满足他们的经济需要，而且希望领导者承认并满足他们的社会需要。</a:t>
            </a:r>
            <a:endParaRPr lang="zh-CN" altLang="en-US" sz="1600">
              <a:sym typeface="+mn-ea"/>
            </a:endParaRPr>
          </a:p>
        </p:txBody>
      </p:sp>
      <p:sp>
        <p:nvSpPr>
          <p:cNvPr id="18" name="îŝḷîḋè"/>
          <p:cNvSpPr txBox="1"/>
          <p:nvPr>
            <p:custDataLst>
              <p:tags r:id="rId6"/>
            </p:custDataLst>
          </p:nvPr>
        </p:nvSpPr>
        <p:spPr bwMode="auto">
          <a:xfrm>
            <a:off x="1125922" y="1719484"/>
            <a:ext cx="48421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buSzPct val="25000"/>
              <a:buFontTx/>
              <a:buNone/>
              <a:defRPr/>
            </a:pPr>
            <a:r>
              <a:rPr lang="en-US" altLang="zh-CN" sz="2000" b="1" cap="all" dirty="0">
                <a:solidFill>
                  <a:schemeClr val="lt1"/>
                </a:solidFill>
                <a:cs typeface="+mn-ea"/>
                <a:sym typeface="+mn-lt"/>
              </a:rPr>
              <a:t>01</a:t>
            </a:r>
            <a:endParaRPr lang="en-US" altLang="zh-CN" sz="2000" b="1" cap="all" dirty="0">
              <a:solidFill>
                <a:schemeClr val="lt1"/>
              </a:solidFill>
              <a:cs typeface="+mn-ea"/>
              <a:sym typeface="+mn-lt"/>
            </a:endParaRPr>
          </a:p>
        </p:txBody>
      </p:sp>
      <p:sp>
        <p:nvSpPr>
          <p:cNvPr id="19" name="îŝḷîḋè"/>
          <p:cNvSpPr txBox="1"/>
          <p:nvPr>
            <p:custDataLst>
              <p:tags r:id="rId7"/>
            </p:custDataLst>
          </p:nvPr>
        </p:nvSpPr>
        <p:spPr bwMode="auto">
          <a:xfrm>
            <a:off x="6926647" y="1719781"/>
            <a:ext cx="48421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buSzPct val="25000"/>
              <a:defRPr/>
            </a:pPr>
            <a:r>
              <a:rPr lang="en-US" altLang="zh-CN" sz="2000" b="1" cap="all" dirty="0">
                <a:solidFill>
                  <a:schemeClr val="lt1"/>
                </a:solidFill>
                <a:cs typeface="+mn-ea"/>
                <a:sym typeface="+mn-lt"/>
              </a:rPr>
              <a:t>02</a:t>
            </a:r>
            <a:endParaRPr lang="en-US" altLang="zh-CN" sz="2000" b="1" cap="all" dirty="0">
              <a:solidFill>
                <a:schemeClr val="lt1"/>
              </a:solidFill>
              <a:cs typeface="+mn-ea"/>
              <a:sym typeface="+mn-lt"/>
            </a:endParaRPr>
          </a:p>
        </p:txBody>
      </p:sp>
      <p:sp>
        <p:nvSpPr>
          <p:cNvPr id="3" name="文本框 2"/>
          <p:cNvSpPr txBox="1"/>
          <p:nvPr/>
        </p:nvSpPr>
        <p:spPr>
          <a:xfrm>
            <a:off x="6966585" y="2429510"/>
            <a:ext cx="4341495" cy="2676525"/>
          </a:xfrm>
          <a:prstGeom prst="rect">
            <a:avLst/>
          </a:prstGeom>
          <a:noFill/>
        </p:spPr>
        <p:txBody>
          <a:bodyPr wrap="square" rtlCol="0" anchor="t">
            <a:noAutofit/>
          </a:bodyPr>
          <a:lstStyle/>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1</a:t>
            </a:r>
            <a:r>
              <a:rPr lang="zh-CN" altLang="en-US" sz="1600">
                <a:sym typeface="+mn-ea"/>
              </a:rPr>
              <a:t>）掌握正确处理人际关系的技能，善于和员工交流思想、沟通信息，体谅并了解员工的真实思想感情。</a:t>
            </a:r>
            <a:endParaRPr lang="zh-CN" altLang="en-US" sz="1600">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2</a:t>
            </a:r>
            <a:r>
              <a:rPr lang="zh-CN" altLang="en-US" sz="1600">
                <a:sym typeface="+mn-ea"/>
              </a:rPr>
              <a:t>）鼓励员工积极参与企业的经营管理，增强员工对企业的归属感和认同感。</a:t>
            </a:r>
            <a:endParaRPr lang="zh-CN" altLang="en-US" sz="1600">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3</a:t>
            </a:r>
            <a:r>
              <a:rPr lang="zh-CN" altLang="en-US" sz="1600">
                <a:sym typeface="+mn-ea"/>
              </a:rPr>
              <a:t>）努力改善人际关系，在企业中营造和谐的工作氛围。</a:t>
            </a:r>
            <a:endParaRPr lang="zh-CN" altLang="en-US" sz="1600">
              <a:sym typeface="+mn-ea"/>
            </a:endParaRPr>
          </a:p>
        </p:txBody>
      </p:sp>
      <p:sp>
        <p:nvSpPr>
          <p:cNvPr id="6" name="文本框 5"/>
          <p:cNvSpPr txBox="1"/>
          <p:nvPr/>
        </p:nvSpPr>
        <p:spPr>
          <a:xfrm>
            <a:off x="7523480" y="1738630"/>
            <a:ext cx="4064000" cy="398780"/>
          </a:xfrm>
          <a:prstGeom prst="rect">
            <a:avLst/>
          </a:prstGeom>
          <a:noFill/>
        </p:spPr>
        <p:txBody>
          <a:bodyPr wrap="square" rtlCol="0">
            <a:spAutoFit/>
          </a:bodyPr>
          <a:p>
            <a:r>
              <a:rPr lang="zh-CN" altLang="en-US" sz="2000"/>
              <a:t>对管理者的启示</a:t>
            </a:r>
            <a:endParaRPr lang="zh-CN" altLang="en-US" sz="2000"/>
          </a:p>
        </p:txBody>
      </p:sp>
      <p:sp>
        <p:nvSpPr>
          <p:cNvPr id="35" name="íSľïḑe"/>
          <p:cNvSpPr txBox="1"/>
          <p:nvPr/>
        </p:nvSpPr>
        <p:spPr>
          <a:xfrm>
            <a:off x="1044575" y="383223"/>
            <a:ext cx="2876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人性的四种假设</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ssolve">
                                      <p:cBhvr>
                                        <p:cTn id="13" dur="500"/>
                                        <p:tgtEl>
                                          <p:spTgt spid="1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dissolve">
                                      <p:cBhvr>
                                        <p:cTn id="16" dur="500"/>
                                        <p:tgtEl>
                                          <p:spTgt spid="13"/>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ssolve">
                                      <p:cBhvr>
                                        <p:cTn id="19" dur="500"/>
                                        <p:tgtEl>
                                          <p:spTgt spid="14"/>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ssolve">
                                      <p:cBhvr>
                                        <p:cTn id="22" dur="500"/>
                                        <p:tgtEl>
                                          <p:spTgt spid="17"/>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dissolve">
                                      <p:cBhvr>
                                        <p:cTn id="25" dur="500"/>
                                        <p:tgtEl>
                                          <p:spTgt spid="18"/>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dissolve">
                                      <p:cBhvr>
                                        <p:cTn id="28" dur="500"/>
                                        <p:tgtEl>
                                          <p:spTgt spid="19"/>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2" grpId="0" bldLvl="0" animBg="1"/>
      <p:bldP spid="13" grpId="0" bldLvl="0" animBg="1"/>
      <p:bldP spid="14" grpId="0"/>
      <p:bldP spid="17" grpId="0"/>
      <p:bldP spid="18" grpId="0"/>
      <p:bldP spid="19" grpId="0"/>
      <p:bldP spid="3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1061721"/>
            <a:ext cx="2991485"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1"/>
                </a:solidFill>
                <a:effectLst/>
                <a:uLnTx/>
                <a:uFillTx/>
                <a:cs typeface="+mn-ea"/>
                <a:sym typeface="+mn-ea"/>
              </a:rPr>
              <a:t>自我实现人假设</a:t>
            </a:r>
            <a:endParaRPr lang="zh-CN" altLang="en-US" sz="2400" kern="0" noProof="0" dirty="0">
              <a:ln>
                <a:noFill/>
              </a:ln>
              <a:solidFill>
                <a:schemeClr val="accent1"/>
              </a:solidFill>
              <a:effectLst/>
              <a:uLnTx/>
              <a:uFillTx/>
              <a:cs typeface="+mn-ea"/>
              <a:sym typeface="+mn-ea"/>
            </a:endParaRPr>
          </a:p>
        </p:txBody>
      </p:sp>
      <p:sp>
        <p:nvSpPr>
          <p:cNvPr id="12" name="íŝḷíďê"/>
          <p:cNvSpPr/>
          <p:nvPr>
            <p:custDataLst>
              <p:tags r:id="rId2"/>
            </p:custDataLst>
          </p:nvPr>
        </p:nvSpPr>
        <p:spPr>
          <a:xfrm>
            <a:off x="6966821" y="1662274"/>
            <a:ext cx="444222" cy="444220"/>
          </a:xfrm>
          <a:prstGeom prst="rect">
            <a:avLst/>
          </a:prstGeom>
          <a:solidFill>
            <a:schemeClr val="accent6">
              <a:lumMod val="60000"/>
              <a:lumOff val="4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3" name="î$ḷïďê"/>
          <p:cNvSpPr/>
          <p:nvPr>
            <p:custDataLst>
              <p:tags r:id="rId3"/>
            </p:custDataLst>
          </p:nvPr>
        </p:nvSpPr>
        <p:spPr>
          <a:xfrm>
            <a:off x="1131171" y="1679190"/>
            <a:ext cx="444222" cy="444220"/>
          </a:xfrm>
          <a:prstGeom prst="rect">
            <a:avLst/>
          </a:prstGeom>
          <a:solidFill>
            <a:srgbClr val="ED7D3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4" name="文本框 13"/>
          <p:cNvSpPr txBox="1"/>
          <p:nvPr>
            <p:custDataLst>
              <p:tags r:id="rId4"/>
            </p:custDataLst>
          </p:nvPr>
        </p:nvSpPr>
        <p:spPr>
          <a:xfrm>
            <a:off x="1653533" y="1736186"/>
            <a:ext cx="4900540" cy="398780"/>
          </a:xfrm>
          <a:prstGeom prst="rect">
            <a:avLst/>
          </a:prstGeom>
          <a:noFill/>
        </p:spPr>
        <p:txBody>
          <a:bodyPr wrap="square" anchor="b">
            <a:spAutoFit/>
          </a:bodyPr>
          <a:lstStyle/>
          <a:p>
            <a:pPr lvl="0">
              <a:buSzPct val="25000"/>
              <a:defRPr/>
            </a:pPr>
            <a:r>
              <a:rPr lang="zh-CN" altLang="en-US" sz="2000">
                <a:sym typeface="+mn-ea"/>
              </a:rPr>
              <a:t>主要内容</a:t>
            </a:r>
            <a:endParaRPr lang="zh-CN" altLang="en-US" sz="2000" b="1" cap="all" dirty="0">
              <a:solidFill>
                <a:srgbClr val="000000"/>
              </a:solidFill>
              <a:cs typeface="+mn-ea"/>
              <a:sym typeface="+mn-lt"/>
            </a:endParaRPr>
          </a:p>
        </p:txBody>
      </p:sp>
      <p:sp>
        <p:nvSpPr>
          <p:cNvPr id="17" name="文本框 16"/>
          <p:cNvSpPr txBox="1"/>
          <p:nvPr>
            <p:custDataLst>
              <p:tags r:id="rId5"/>
            </p:custDataLst>
          </p:nvPr>
        </p:nvSpPr>
        <p:spPr>
          <a:xfrm>
            <a:off x="1044575" y="2191385"/>
            <a:ext cx="5427980" cy="2475865"/>
          </a:xfrm>
          <a:prstGeom prst="rect">
            <a:avLst/>
          </a:prstGeom>
          <a:noFill/>
        </p:spPr>
        <p:txBody>
          <a:bodyPr wrap="square">
            <a:noAutofit/>
          </a:bodyPr>
          <a:lstStyle/>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（1）人的需求是从低级到高级逐步满足、逐步过渡、逐步发展的，其最终目的是达到</a:t>
            </a:r>
            <a:r>
              <a:rPr lang="zh-CN" altLang="en-US" sz="1600">
                <a:solidFill>
                  <a:srgbClr val="FF0000"/>
                </a:solidFill>
                <a:sym typeface="+mn-ea"/>
              </a:rPr>
              <a:t>实现自我价值</a:t>
            </a:r>
            <a:r>
              <a:rPr lang="zh-CN" altLang="en-US" sz="1600">
                <a:sym typeface="+mn-ea"/>
              </a:rPr>
              <a:t>的最高境界。</a:t>
            </a:r>
            <a:endParaRPr lang="zh-CN" altLang="en-US" sz="1600">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2</a:t>
            </a:r>
            <a:r>
              <a:rPr lang="zh-CN" altLang="en-US" sz="1600">
                <a:sym typeface="+mn-ea"/>
              </a:rPr>
              <a:t>）人们总是努力发展并完善自己，提高自己的能力和技术，增强自己对外部环境的适应力，渴望在工作上能有所成就，从而实现人格的自治和独立。</a:t>
            </a:r>
            <a:endParaRPr lang="zh-CN" altLang="en-US" sz="1600">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3</a:t>
            </a:r>
            <a:r>
              <a:rPr lang="zh-CN" altLang="en-US" sz="1600">
                <a:sym typeface="+mn-ea"/>
              </a:rPr>
              <a:t>）人们是具有自我激励和自我控制能力的，过度的激励和控制是不必要的，往往会伤害人的自尊，并造成不良后果。</a:t>
            </a:r>
            <a:endParaRPr lang="zh-CN" altLang="en-US" sz="1600">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4</a:t>
            </a:r>
            <a:r>
              <a:rPr lang="zh-CN" altLang="en-US" sz="1600">
                <a:sym typeface="+mn-ea"/>
              </a:rPr>
              <a:t>）个人自我价值的实现同组织目标的实现有可能是一致的。在适当的条件下，个人甚至会主动调整自己的目标，使之与组织目标相适应。</a:t>
            </a:r>
            <a:endParaRPr lang="zh-CN" altLang="en-US" sz="1600">
              <a:sym typeface="+mn-ea"/>
            </a:endParaRPr>
          </a:p>
        </p:txBody>
      </p:sp>
      <p:sp>
        <p:nvSpPr>
          <p:cNvPr id="18" name="îŝḷîḋè"/>
          <p:cNvSpPr txBox="1"/>
          <p:nvPr>
            <p:custDataLst>
              <p:tags r:id="rId6"/>
            </p:custDataLst>
          </p:nvPr>
        </p:nvSpPr>
        <p:spPr bwMode="auto">
          <a:xfrm>
            <a:off x="1125922" y="1719484"/>
            <a:ext cx="48421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buSzPct val="25000"/>
              <a:buFontTx/>
              <a:buNone/>
              <a:defRPr/>
            </a:pPr>
            <a:r>
              <a:rPr lang="en-US" altLang="zh-CN" sz="2000" b="1" cap="all" dirty="0">
                <a:solidFill>
                  <a:schemeClr val="lt1"/>
                </a:solidFill>
                <a:cs typeface="+mn-ea"/>
                <a:sym typeface="+mn-lt"/>
              </a:rPr>
              <a:t>01</a:t>
            </a:r>
            <a:endParaRPr lang="en-US" altLang="zh-CN" sz="2000" b="1" cap="all" dirty="0">
              <a:solidFill>
                <a:schemeClr val="lt1"/>
              </a:solidFill>
              <a:cs typeface="+mn-ea"/>
              <a:sym typeface="+mn-lt"/>
            </a:endParaRPr>
          </a:p>
        </p:txBody>
      </p:sp>
      <p:sp>
        <p:nvSpPr>
          <p:cNvPr id="19" name="îŝḷîḋè"/>
          <p:cNvSpPr txBox="1"/>
          <p:nvPr>
            <p:custDataLst>
              <p:tags r:id="rId7"/>
            </p:custDataLst>
          </p:nvPr>
        </p:nvSpPr>
        <p:spPr bwMode="auto">
          <a:xfrm>
            <a:off x="6926647" y="1719781"/>
            <a:ext cx="48421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buSzPct val="25000"/>
              <a:defRPr/>
            </a:pPr>
            <a:r>
              <a:rPr lang="en-US" altLang="zh-CN" sz="2000" b="1" cap="all" dirty="0">
                <a:solidFill>
                  <a:schemeClr val="lt1"/>
                </a:solidFill>
                <a:cs typeface="+mn-ea"/>
                <a:sym typeface="+mn-lt"/>
              </a:rPr>
              <a:t>02</a:t>
            </a:r>
            <a:endParaRPr lang="en-US" altLang="zh-CN" sz="2000" b="1" cap="all" dirty="0">
              <a:solidFill>
                <a:schemeClr val="lt1"/>
              </a:solidFill>
              <a:cs typeface="+mn-ea"/>
              <a:sym typeface="+mn-lt"/>
            </a:endParaRPr>
          </a:p>
        </p:txBody>
      </p:sp>
      <p:sp>
        <p:nvSpPr>
          <p:cNvPr id="3" name="文本框 2"/>
          <p:cNvSpPr txBox="1"/>
          <p:nvPr/>
        </p:nvSpPr>
        <p:spPr>
          <a:xfrm>
            <a:off x="6966585" y="2429510"/>
            <a:ext cx="4341495" cy="2676525"/>
          </a:xfrm>
          <a:prstGeom prst="rect">
            <a:avLst/>
          </a:prstGeom>
          <a:noFill/>
        </p:spPr>
        <p:txBody>
          <a:bodyPr wrap="square" rtlCol="0" anchor="t">
            <a:noAutofit/>
          </a:bodyPr>
          <a:lstStyle/>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1</a:t>
            </a:r>
            <a:r>
              <a:rPr lang="zh-CN" altLang="en-US" sz="1600">
                <a:sym typeface="+mn-ea"/>
              </a:rPr>
              <a:t>）管理的重点应是增强员工工作的挑战性和吸引力。</a:t>
            </a:r>
            <a:endParaRPr lang="zh-CN" altLang="en-US" sz="1600">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2</a:t>
            </a:r>
            <a:r>
              <a:rPr lang="zh-CN" altLang="en-US" sz="1600">
                <a:sym typeface="+mn-ea"/>
              </a:rPr>
              <a:t>）管理的职能应是为员工发挥积极性创造条件，排除障碍。</a:t>
            </a:r>
            <a:endParaRPr lang="zh-CN" altLang="en-US" sz="1600">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3</a:t>
            </a:r>
            <a:r>
              <a:rPr lang="zh-CN" altLang="en-US" sz="1600">
                <a:sym typeface="+mn-ea"/>
              </a:rPr>
              <a:t>）奖励的内容应重在内在奖励、精神奖励。</a:t>
            </a:r>
            <a:endParaRPr lang="zh-CN" altLang="en-US" sz="1600">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4</a:t>
            </a:r>
            <a:r>
              <a:rPr lang="zh-CN" altLang="en-US" sz="1600">
                <a:sym typeface="+mn-ea"/>
              </a:rPr>
              <a:t>）管理的方式应大力倡导柔性的、民主的、分工式的管理。</a:t>
            </a:r>
            <a:endParaRPr lang="zh-CN" altLang="en-US" sz="1600">
              <a:sym typeface="+mn-ea"/>
            </a:endParaRPr>
          </a:p>
        </p:txBody>
      </p:sp>
      <p:sp>
        <p:nvSpPr>
          <p:cNvPr id="6" name="文本框 5"/>
          <p:cNvSpPr txBox="1"/>
          <p:nvPr/>
        </p:nvSpPr>
        <p:spPr>
          <a:xfrm>
            <a:off x="7523480" y="1738630"/>
            <a:ext cx="4064000" cy="398780"/>
          </a:xfrm>
          <a:prstGeom prst="rect">
            <a:avLst/>
          </a:prstGeom>
          <a:noFill/>
        </p:spPr>
        <p:txBody>
          <a:bodyPr wrap="square" rtlCol="0">
            <a:spAutoFit/>
          </a:bodyPr>
          <a:p>
            <a:r>
              <a:rPr lang="zh-CN" altLang="en-US" sz="2000"/>
              <a:t>对管理者的启示</a:t>
            </a:r>
            <a:endParaRPr lang="zh-CN" altLang="en-US" sz="2000"/>
          </a:p>
        </p:txBody>
      </p:sp>
      <p:sp>
        <p:nvSpPr>
          <p:cNvPr id="35" name="íSľïḑe"/>
          <p:cNvSpPr txBox="1"/>
          <p:nvPr/>
        </p:nvSpPr>
        <p:spPr>
          <a:xfrm>
            <a:off x="1044575" y="383223"/>
            <a:ext cx="2876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人性的四种假设</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ssolve">
                                      <p:cBhvr>
                                        <p:cTn id="13" dur="500"/>
                                        <p:tgtEl>
                                          <p:spTgt spid="1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dissolve">
                                      <p:cBhvr>
                                        <p:cTn id="16" dur="500"/>
                                        <p:tgtEl>
                                          <p:spTgt spid="13"/>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ssolve">
                                      <p:cBhvr>
                                        <p:cTn id="19" dur="500"/>
                                        <p:tgtEl>
                                          <p:spTgt spid="14"/>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ssolve">
                                      <p:cBhvr>
                                        <p:cTn id="22" dur="500"/>
                                        <p:tgtEl>
                                          <p:spTgt spid="17"/>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dissolve">
                                      <p:cBhvr>
                                        <p:cTn id="25" dur="500"/>
                                        <p:tgtEl>
                                          <p:spTgt spid="18"/>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dissolve">
                                      <p:cBhvr>
                                        <p:cTn id="28" dur="500"/>
                                        <p:tgtEl>
                                          <p:spTgt spid="19"/>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2" grpId="0" bldLvl="0" animBg="1"/>
      <p:bldP spid="13" grpId="0" bldLvl="0" animBg="1"/>
      <p:bldP spid="14" grpId="0"/>
      <p:bldP spid="17" grpId="0"/>
      <p:bldP spid="18" grpId="0"/>
      <p:bldP spid="19" grpId="0"/>
      <p:bldP spid="3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802173" y="1075787"/>
            <a:ext cx="2534616"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1"/>
                </a:solidFill>
                <a:effectLst/>
                <a:uLnTx/>
                <a:uFillTx/>
                <a:cs typeface="+mn-ea"/>
                <a:sym typeface="+mn-ea"/>
              </a:rPr>
              <a:t>复杂人假设</a:t>
            </a:r>
            <a:endParaRPr lang="zh-CN" altLang="en-US" sz="2400" kern="0" noProof="0" dirty="0">
              <a:ln>
                <a:noFill/>
              </a:ln>
              <a:solidFill>
                <a:schemeClr val="accent1"/>
              </a:solidFill>
              <a:effectLst/>
              <a:uLnTx/>
              <a:uFillTx/>
              <a:cs typeface="+mn-ea"/>
              <a:sym typeface="+mn-ea"/>
            </a:endParaRPr>
          </a:p>
        </p:txBody>
      </p:sp>
      <p:sp>
        <p:nvSpPr>
          <p:cNvPr id="12" name="íŝḷíďê"/>
          <p:cNvSpPr/>
          <p:nvPr>
            <p:custDataLst>
              <p:tags r:id="rId2"/>
            </p:custDataLst>
          </p:nvPr>
        </p:nvSpPr>
        <p:spPr>
          <a:xfrm>
            <a:off x="6736316" y="1659734"/>
            <a:ext cx="444222" cy="444220"/>
          </a:xfrm>
          <a:prstGeom prst="rect">
            <a:avLst/>
          </a:prstGeom>
          <a:solidFill>
            <a:schemeClr val="accent6">
              <a:lumMod val="60000"/>
              <a:lumOff val="4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3" name="î$ḷïďê"/>
          <p:cNvSpPr/>
          <p:nvPr>
            <p:custDataLst>
              <p:tags r:id="rId3"/>
            </p:custDataLst>
          </p:nvPr>
        </p:nvSpPr>
        <p:spPr>
          <a:xfrm>
            <a:off x="802241" y="1672840"/>
            <a:ext cx="444222" cy="444220"/>
          </a:xfrm>
          <a:prstGeom prst="rect">
            <a:avLst/>
          </a:prstGeom>
          <a:solidFill>
            <a:srgbClr val="ED7D3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4" name="文本框 13"/>
          <p:cNvSpPr txBox="1"/>
          <p:nvPr>
            <p:custDataLst>
              <p:tags r:id="rId4"/>
            </p:custDataLst>
          </p:nvPr>
        </p:nvSpPr>
        <p:spPr>
          <a:xfrm>
            <a:off x="1367790" y="1705610"/>
            <a:ext cx="5003800" cy="398780"/>
          </a:xfrm>
          <a:prstGeom prst="rect">
            <a:avLst/>
          </a:prstGeom>
          <a:noFill/>
        </p:spPr>
        <p:txBody>
          <a:bodyPr wrap="square" anchor="b">
            <a:spAutoFit/>
          </a:bodyPr>
          <a:lstStyle/>
          <a:p>
            <a:pPr lvl="0">
              <a:buSzPct val="25000"/>
              <a:defRPr/>
            </a:pPr>
            <a:r>
              <a:rPr lang="zh-CN" altLang="en-US" sz="2000">
                <a:sym typeface="+mn-ea"/>
              </a:rPr>
              <a:t>主要内容</a:t>
            </a:r>
            <a:endParaRPr lang="zh-CN" altLang="en-US" sz="2000" b="1" cap="all" dirty="0">
              <a:solidFill>
                <a:srgbClr val="000000"/>
              </a:solidFill>
              <a:cs typeface="+mn-ea"/>
              <a:sym typeface="+mn-lt"/>
            </a:endParaRPr>
          </a:p>
        </p:txBody>
      </p:sp>
      <p:sp>
        <p:nvSpPr>
          <p:cNvPr id="17" name="文本框 16"/>
          <p:cNvSpPr txBox="1"/>
          <p:nvPr>
            <p:custDataLst>
              <p:tags r:id="rId5"/>
            </p:custDataLst>
          </p:nvPr>
        </p:nvSpPr>
        <p:spPr>
          <a:xfrm>
            <a:off x="490220" y="2277745"/>
            <a:ext cx="5858510" cy="2475865"/>
          </a:xfrm>
          <a:prstGeom prst="rect">
            <a:avLst/>
          </a:prstGeom>
          <a:noFill/>
        </p:spPr>
        <p:txBody>
          <a:bodyPr wrap="square">
            <a:noAutofit/>
          </a:bodyPr>
          <a:lstStyle/>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1</a:t>
            </a:r>
            <a:r>
              <a:rPr lang="zh-CN" altLang="en-US" sz="1600">
                <a:sym typeface="+mn-ea"/>
              </a:rPr>
              <a:t>）人的工作动机是复杂的，变动性很大。</a:t>
            </a:r>
            <a:endParaRPr lang="zh-CN" altLang="en-US" sz="1600">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2</a:t>
            </a:r>
            <a:r>
              <a:rPr lang="zh-CN" altLang="en-US" sz="1600">
                <a:sym typeface="+mn-ea"/>
              </a:rPr>
              <a:t>）人的需求和动机是不断发展变化的。</a:t>
            </a:r>
            <a:endParaRPr lang="zh-CN" altLang="en-US" sz="1600">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3</a:t>
            </a:r>
            <a:r>
              <a:rPr lang="zh-CN" altLang="en-US" sz="1600">
                <a:sym typeface="+mn-ea"/>
              </a:rPr>
              <a:t>）人在不同的组织和不同部门中可能会产生不同的动机模式。</a:t>
            </a:r>
            <a:endParaRPr lang="zh-CN" altLang="en-US" sz="1600">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4</a:t>
            </a:r>
            <a:r>
              <a:rPr lang="zh-CN" altLang="en-US" sz="1600">
                <a:sym typeface="+mn-ea"/>
              </a:rPr>
              <a:t>）一个人是否感到心满意足、是否肯为组织尽力，取决于他本身的动机构造和他同组织之间的相互关系。</a:t>
            </a:r>
            <a:endParaRPr lang="zh-CN" altLang="en-US" sz="1600">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5</a:t>
            </a:r>
            <a:r>
              <a:rPr lang="zh-CN" altLang="en-US" sz="1600">
                <a:sym typeface="+mn-ea"/>
              </a:rPr>
              <a:t>）人可以根据自己的动机、能力及工作性质对不同的管理方式作出不同的反应。</a:t>
            </a:r>
            <a:endParaRPr lang="zh-CN" altLang="en-US" sz="1600">
              <a:sym typeface="+mn-ea"/>
            </a:endParaRPr>
          </a:p>
        </p:txBody>
      </p:sp>
      <p:sp>
        <p:nvSpPr>
          <p:cNvPr id="18" name="îŝḷîḋè"/>
          <p:cNvSpPr txBox="1"/>
          <p:nvPr>
            <p:custDataLst>
              <p:tags r:id="rId6"/>
            </p:custDataLst>
          </p:nvPr>
        </p:nvSpPr>
        <p:spPr bwMode="auto">
          <a:xfrm>
            <a:off x="802005" y="1226820"/>
            <a:ext cx="565785" cy="890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buSzPct val="25000"/>
              <a:buFontTx/>
              <a:buNone/>
              <a:defRPr/>
            </a:pPr>
            <a:r>
              <a:rPr lang="en-US" altLang="zh-CN" sz="2000" b="1" cap="all" dirty="0">
                <a:solidFill>
                  <a:schemeClr val="lt1"/>
                </a:solidFill>
                <a:cs typeface="+mn-ea"/>
                <a:sym typeface="+mn-lt"/>
              </a:rPr>
              <a:t>01</a:t>
            </a:r>
            <a:endParaRPr lang="en-US" altLang="zh-CN" sz="2000" b="1" cap="all" dirty="0">
              <a:solidFill>
                <a:schemeClr val="lt1"/>
              </a:solidFill>
              <a:cs typeface="+mn-ea"/>
              <a:sym typeface="+mn-lt"/>
            </a:endParaRPr>
          </a:p>
        </p:txBody>
      </p:sp>
      <p:sp>
        <p:nvSpPr>
          <p:cNvPr id="19" name="îŝḷîḋè"/>
          <p:cNvSpPr txBox="1"/>
          <p:nvPr>
            <p:custDataLst>
              <p:tags r:id="rId7"/>
            </p:custDataLst>
          </p:nvPr>
        </p:nvSpPr>
        <p:spPr bwMode="auto">
          <a:xfrm>
            <a:off x="6736080" y="1672590"/>
            <a:ext cx="48450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buSzPct val="25000"/>
              <a:defRPr/>
            </a:pPr>
            <a:r>
              <a:rPr lang="en-US" altLang="zh-CN" sz="2000" b="1" cap="all" dirty="0">
                <a:solidFill>
                  <a:schemeClr val="lt1"/>
                </a:solidFill>
                <a:cs typeface="+mn-ea"/>
                <a:sym typeface="+mn-lt"/>
              </a:rPr>
              <a:t>02</a:t>
            </a:r>
            <a:endParaRPr lang="en-US" altLang="zh-CN" sz="2000" b="1" cap="all" dirty="0">
              <a:solidFill>
                <a:schemeClr val="lt1"/>
              </a:solidFill>
              <a:cs typeface="+mn-ea"/>
              <a:sym typeface="+mn-lt"/>
            </a:endParaRPr>
          </a:p>
        </p:txBody>
      </p:sp>
      <p:sp>
        <p:nvSpPr>
          <p:cNvPr id="3" name="文本框 2"/>
          <p:cNvSpPr txBox="1"/>
          <p:nvPr/>
        </p:nvSpPr>
        <p:spPr>
          <a:xfrm>
            <a:off x="6839585" y="2190750"/>
            <a:ext cx="4341495" cy="2999740"/>
          </a:xfrm>
          <a:prstGeom prst="rect">
            <a:avLst/>
          </a:prstGeom>
          <a:noFill/>
        </p:spPr>
        <p:txBody>
          <a:bodyPr wrap="square" rtlCol="0" anchor="t">
            <a:noAutofit/>
          </a:bodyPr>
          <a:lstStyle/>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1</a:t>
            </a:r>
            <a:r>
              <a:rPr lang="zh-CN" altLang="en-US" sz="1600">
                <a:sym typeface="+mn-ea"/>
              </a:rPr>
              <a:t>）必须了解不同员工在能力和需求方面的差异，只有按照不同的情况，采取相应的管理方式，才能取得预期的效果。</a:t>
            </a:r>
            <a:endParaRPr lang="zh-CN" altLang="en-US" sz="1600">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2</a:t>
            </a:r>
            <a:r>
              <a:rPr lang="zh-CN" altLang="en-US" sz="1600">
                <a:sym typeface="+mn-ea"/>
              </a:rPr>
              <a:t>）管理方式必须灵活、富有弹性，应随着组织目标、工作性质、员工个人条件的不同而变化。</a:t>
            </a:r>
            <a:endParaRPr lang="zh-CN" altLang="en-US" sz="1600">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a:sym typeface="+mn-ea"/>
              </a:rPr>
              <a:t>（</a:t>
            </a:r>
            <a:r>
              <a:rPr lang="zh-CN" altLang="en-US" sz="1600">
                <a:sym typeface="+mn-ea"/>
              </a:rPr>
              <a:t>3</a:t>
            </a:r>
            <a:r>
              <a:rPr lang="zh-CN" altLang="en-US" sz="1600">
                <a:sym typeface="+mn-ea"/>
              </a:rPr>
              <a:t>）管理方式的适应性越强，就越能调动各类员工的积极性，工作效率也就越高。</a:t>
            </a:r>
            <a:endParaRPr lang="zh-CN" altLang="en-US" sz="1600">
              <a:sym typeface="+mn-ea"/>
            </a:endParaRPr>
          </a:p>
        </p:txBody>
      </p:sp>
      <p:sp>
        <p:nvSpPr>
          <p:cNvPr id="6" name="文本框 5"/>
          <p:cNvSpPr txBox="1"/>
          <p:nvPr/>
        </p:nvSpPr>
        <p:spPr>
          <a:xfrm>
            <a:off x="7244080" y="1735455"/>
            <a:ext cx="4064000" cy="398780"/>
          </a:xfrm>
          <a:prstGeom prst="rect">
            <a:avLst/>
          </a:prstGeom>
          <a:noFill/>
        </p:spPr>
        <p:txBody>
          <a:bodyPr wrap="square" rtlCol="0">
            <a:spAutoFit/>
          </a:bodyPr>
          <a:p>
            <a:r>
              <a:rPr lang="zh-CN" altLang="en-US" sz="2000"/>
              <a:t>对管理者的启示</a:t>
            </a:r>
            <a:endParaRPr lang="zh-CN" altLang="en-US" sz="2000"/>
          </a:p>
        </p:txBody>
      </p:sp>
      <p:sp>
        <p:nvSpPr>
          <p:cNvPr id="35" name="íSľïḑe"/>
          <p:cNvSpPr txBox="1"/>
          <p:nvPr/>
        </p:nvSpPr>
        <p:spPr>
          <a:xfrm>
            <a:off x="1044575" y="383223"/>
            <a:ext cx="2876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人性的四种假设</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ssolve">
                                      <p:cBhvr>
                                        <p:cTn id="13" dur="500"/>
                                        <p:tgtEl>
                                          <p:spTgt spid="1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dissolve">
                                      <p:cBhvr>
                                        <p:cTn id="16" dur="500"/>
                                        <p:tgtEl>
                                          <p:spTgt spid="13"/>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dissolve">
                                      <p:cBhvr>
                                        <p:cTn id="19" dur="500"/>
                                        <p:tgtEl>
                                          <p:spTgt spid="14"/>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ssolve">
                                      <p:cBhvr>
                                        <p:cTn id="22" dur="500"/>
                                        <p:tgtEl>
                                          <p:spTgt spid="17"/>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dissolve">
                                      <p:cBhvr>
                                        <p:cTn id="25" dur="500"/>
                                        <p:tgtEl>
                                          <p:spTgt spid="18"/>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dissolve">
                                      <p:cBhvr>
                                        <p:cTn id="28" dur="500"/>
                                        <p:tgtEl>
                                          <p:spTgt spid="19"/>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2" grpId="0" bldLvl="0" animBg="1"/>
      <p:bldP spid="13" grpId="0" bldLvl="0" animBg="1"/>
      <p:bldP spid="14" grpId="0"/>
      <p:bldP spid="17" grpId="0"/>
      <p:bldP spid="18" grpId="0"/>
      <p:bldP spid="19" grpId="0"/>
      <p:bldP spid="3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ïṩḷiḓé"/>
          <p:cNvSpPr/>
          <p:nvPr>
            <p:custDataLst>
              <p:tags r:id="rId1"/>
            </p:custDataLst>
          </p:nvPr>
        </p:nvSpPr>
        <p:spPr>
          <a:xfrm>
            <a:off x="1213485" y="1386205"/>
            <a:ext cx="1925955" cy="1926590"/>
          </a:xfrm>
          <a:prstGeom prst="ellipse">
            <a:avLst/>
          </a:prstGeom>
          <a:solidFill>
            <a:srgbClr val="ED7D3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2" name="íṧľíḓe"/>
          <p:cNvSpPr/>
          <p:nvPr>
            <p:custDataLst>
              <p:tags r:id="rId2"/>
            </p:custDataLst>
          </p:nvPr>
        </p:nvSpPr>
        <p:spPr>
          <a:xfrm>
            <a:off x="1094740" y="1186180"/>
            <a:ext cx="1794510" cy="1795145"/>
          </a:xfrm>
          <a:prstGeom prst="ellipse">
            <a:avLst/>
          </a:prstGeom>
          <a:solidFill>
            <a:srgbClr val="ED7D31"/>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0" name="íṡlïḓè"/>
          <p:cNvSpPr/>
          <p:nvPr>
            <p:custDataLst>
              <p:tags r:id="rId3"/>
            </p:custDataLst>
          </p:nvPr>
        </p:nvSpPr>
        <p:spPr bwMode="auto">
          <a:xfrm>
            <a:off x="3726180" y="1386205"/>
            <a:ext cx="6701155" cy="4164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lvl="0"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该理论认为，领导者要有效地发挥领导作用，必须</a:t>
            </a:r>
            <a:r>
              <a:rPr lang="zh-CN" altLang="en-US" sz="1600" dirty="0">
                <a:solidFill>
                  <a:srgbClr val="FF0000"/>
                </a:solidFill>
                <a:cs typeface="+mn-ea"/>
                <a:sym typeface="+mn-lt"/>
              </a:rPr>
              <a:t>具备某些优秀的个人特性或素质</a:t>
            </a:r>
            <a:r>
              <a:rPr lang="zh-CN" altLang="en-US" sz="1600" dirty="0">
                <a:solidFill>
                  <a:srgbClr val="000000"/>
                </a:solidFill>
                <a:cs typeface="+mn-ea"/>
                <a:sym typeface="+mn-lt"/>
              </a:rPr>
              <a:t>。</a:t>
            </a:r>
            <a:endParaRPr lang="zh-CN" altLang="en-US" sz="1600" dirty="0">
              <a:solidFill>
                <a:srgbClr val="000000"/>
              </a:solidFill>
              <a:cs typeface="+mn-ea"/>
              <a:sym typeface="+mn-lt"/>
            </a:endParaRPr>
          </a:p>
          <a:p>
            <a:pPr lvl="0" indent="406400" algn="just" fontAlgn="auto">
              <a:lnSpc>
                <a:spcPct val="50000"/>
              </a:lnSpc>
              <a:buClrTx/>
              <a:buSzTx/>
              <a:buFontTx/>
              <a:extLst>
                <a:ext uri="{35155182-B16C-46BC-9424-99874614C6A1}">
                  <wpsdc:indentchars xmlns:wpsdc="http://www.wps.cn/officeDocument/2017/drawingmlCustomData" val="200" checksum="1740828767"/>
                </a:ext>
              </a:extLst>
            </a:pPr>
            <a:endParaRPr lang="zh-CN" altLang="en-US" sz="1600" dirty="0">
              <a:solidFill>
                <a:srgbClr val="000000"/>
              </a:solidFill>
              <a:cs typeface="+mn-ea"/>
              <a:sym typeface="+mn-lt"/>
            </a:endParaRPr>
          </a:p>
          <a:p>
            <a:pPr lvl="0"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该理论分为传统特质理论和现代特质理论。传统特质理论认为，领导者的品质</a:t>
            </a:r>
            <a:r>
              <a:rPr lang="zh-CN" altLang="en-US" sz="1600" dirty="0">
                <a:solidFill>
                  <a:srgbClr val="FF0000"/>
                </a:solidFill>
                <a:cs typeface="+mn-ea"/>
                <a:sym typeface="+mn-lt"/>
              </a:rPr>
              <a:t>与生俱来</a:t>
            </a:r>
            <a:r>
              <a:rPr lang="zh-CN" altLang="en-US" sz="1600" dirty="0">
                <a:solidFill>
                  <a:srgbClr val="000000"/>
                </a:solidFill>
                <a:cs typeface="+mn-ea"/>
                <a:sym typeface="+mn-lt"/>
              </a:rPr>
              <a:t>；现代特质理论认为，领导者的品质在</a:t>
            </a:r>
            <a:r>
              <a:rPr lang="zh-CN" altLang="en-US" sz="1600" dirty="0">
                <a:solidFill>
                  <a:srgbClr val="FF0000"/>
                </a:solidFill>
                <a:cs typeface="+mn-ea"/>
                <a:sym typeface="+mn-lt"/>
              </a:rPr>
              <a:t>实践中形成</a:t>
            </a:r>
            <a:r>
              <a:rPr lang="zh-CN" altLang="en-US" sz="1600" dirty="0">
                <a:solidFill>
                  <a:srgbClr val="000000"/>
                </a:solidFill>
                <a:cs typeface="+mn-ea"/>
                <a:sym typeface="+mn-lt"/>
              </a:rPr>
              <a:t>，可以培养与训练。</a:t>
            </a:r>
            <a:endParaRPr lang="zh-CN" altLang="en-US" sz="1600" dirty="0">
              <a:solidFill>
                <a:srgbClr val="000000"/>
              </a:solidFill>
              <a:cs typeface="+mn-ea"/>
              <a:sym typeface="+mn-lt"/>
            </a:endParaRPr>
          </a:p>
          <a:p>
            <a:pPr lvl="0" indent="406400" algn="just" fontAlgn="auto">
              <a:lnSpc>
                <a:spcPct val="50000"/>
              </a:lnSpc>
              <a:buClrTx/>
              <a:buSzTx/>
              <a:buFontTx/>
              <a:extLst>
                <a:ext uri="{35155182-B16C-46BC-9424-99874614C6A1}">
                  <wpsdc:indentchars xmlns:wpsdc="http://www.wps.cn/officeDocument/2017/drawingmlCustomData" val="200" checksum="1740828767"/>
                </a:ext>
              </a:extLst>
            </a:pPr>
            <a:endParaRPr lang="zh-CN" altLang="en-US" sz="1600" dirty="0">
              <a:solidFill>
                <a:srgbClr val="000000"/>
              </a:solidFill>
              <a:cs typeface="+mn-ea"/>
              <a:sym typeface="+mn-lt"/>
            </a:endParaRPr>
          </a:p>
          <a:p>
            <a:pPr lvl="0"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研究发现，领导者有六项特质不同于非领导者，即</a:t>
            </a:r>
            <a:r>
              <a:rPr lang="zh-CN" altLang="en-US" sz="1600" dirty="0">
                <a:solidFill>
                  <a:srgbClr val="FF0000"/>
                </a:solidFill>
                <a:cs typeface="+mn-ea"/>
                <a:sym typeface="+mn-lt"/>
              </a:rPr>
              <a:t>进取心、领导愿望、正直与诚实、自信、智慧和工作相关知识</a:t>
            </a:r>
            <a:r>
              <a:rPr lang="zh-CN" altLang="en-US" sz="1600" dirty="0">
                <a:solidFill>
                  <a:srgbClr val="000000"/>
                </a:solidFill>
                <a:cs typeface="+mn-ea"/>
                <a:sym typeface="+mn-lt"/>
              </a:rPr>
              <a:t>。</a:t>
            </a:r>
            <a:endParaRPr lang="zh-CN" altLang="en-US" sz="1600" dirty="0">
              <a:solidFill>
                <a:srgbClr val="000000"/>
              </a:solidFill>
              <a:cs typeface="+mn-ea"/>
              <a:sym typeface="+mn-lt"/>
            </a:endParaRPr>
          </a:p>
          <a:p>
            <a:pPr lvl="0" indent="406400" algn="just" fontAlgn="auto">
              <a:lnSpc>
                <a:spcPct val="50000"/>
              </a:lnSpc>
              <a:extLst>
                <a:ext uri="{35155182-B16C-46BC-9424-99874614C6A1}">
                  <wpsdc:indentchars xmlns:wpsdc="http://www.wps.cn/officeDocument/2017/drawingmlCustomData" val="200" checksum="1740828767"/>
                </a:ext>
              </a:extLst>
            </a:pPr>
            <a:endParaRPr lang="zh-CN" altLang="en-US" sz="1600" dirty="0">
              <a:solidFill>
                <a:srgbClr val="000000"/>
              </a:solidFill>
              <a:cs typeface="+mn-ea"/>
              <a:sym typeface="+mn-lt"/>
            </a:endParaRPr>
          </a:p>
          <a:p>
            <a:pPr lvl="0"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但是，领导者并不一定都具有比被领导者高明的特殊品质；特质理论不能使人明确，一个领导者究竟应在多大程度上具备某种特质。</a:t>
            </a:r>
            <a:endParaRPr lang="zh-CN" altLang="en-US" sz="1600" dirty="0">
              <a:solidFill>
                <a:srgbClr val="000000"/>
              </a:solidFill>
              <a:cs typeface="+mn-ea"/>
              <a:sym typeface="+mn-lt"/>
            </a:endParaRPr>
          </a:p>
        </p:txBody>
      </p:sp>
      <p:sp>
        <p:nvSpPr>
          <p:cNvPr id="2" name="矩形 1"/>
          <p:cNvSpPr/>
          <p:nvPr>
            <p:custDataLst>
              <p:tags r:id="rId4"/>
            </p:custDataLst>
          </p:nvPr>
        </p:nvSpPr>
        <p:spPr>
          <a:xfrm>
            <a:off x="1118340" y="1839899"/>
            <a:ext cx="1888013" cy="1289283"/>
          </a:xfrm>
          <a:prstGeom prst="rect">
            <a:avLst/>
          </a:prstGeom>
          <a:noFill/>
        </p:spPr>
        <p:txBody>
          <a:bodyPr wrap="none">
            <a:noAutofit/>
          </a:bodyPr>
          <a:lstStyle/>
          <a:p>
            <a:pPr lvl="0" algn="l">
              <a:lnSpc>
                <a:spcPct val="120000"/>
              </a:lnSpc>
              <a:spcBef>
                <a:spcPct val="0"/>
              </a:spcBef>
              <a:buSzPct val="25000"/>
              <a:defRPr/>
            </a:pPr>
            <a:r>
              <a:rPr lang="zh-CN" altLang="en-US" sz="2000" b="1" dirty="0">
                <a:solidFill>
                  <a:schemeClr val="lt1"/>
                </a:solidFill>
                <a:cs typeface="+mn-ea"/>
                <a:sym typeface="+mn-lt"/>
              </a:rPr>
              <a:t>领导特质理论</a:t>
            </a:r>
            <a:endParaRPr lang="zh-CN" altLang="en-US" sz="2000" b="1" dirty="0">
              <a:solidFill>
                <a:schemeClr val="lt1"/>
              </a:solidFill>
              <a:cs typeface="+mn-ea"/>
              <a:sym typeface="+mn-lt"/>
            </a:endParaRPr>
          </a:p>
        </p:txBody>
      </p:sp>
      <p:sp>
        <p:nvSpPr>
          <p:cNvPr id="34" name="01"/>
          <p:cNvSpPr>
            <a:spLocks noChangeAspect="1"/>
          </p:cNvSpPr>
          <p:nvPr>
            <p:custDataLst>
              <p:tags r:id="rId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领导理论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down)">
                                      <p:cBhvr>
                                        <p:cTn id="15" dur="500"/>
                                        <p:tgtEl>
                                          <p:spTgt spid="3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down)">
                                      <p:cBhvr>
                                        <p:cTn id="1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4" grpId="0" bldLvl="0" animBg="1"/>
      <p:bldP spid="3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ïŝľîḑè"/>
          <p:cNvSpPr/>
          <p:nvPr>
            <p:custDataLst>
              <p:tags r:id="rId1"/>
            </p:custDataLst>
          </p:nvPr>
        </p:nvSpPr>
        <p:spPr>
          <a:xfrm>
            <a:off x="1318895" y="1184275"/>
            <a:ext cx="1943735" cy="1944370"/>
          </a:xfrm>
          <a:prstGeom prst="ellipse">
            <a:avLst/>
          </a:prstGeom>
          <a:solidFill>
            <a:srgbClr val="002FA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4" name="î$ḻídé"/>
          <p:cNvSpPr/>
          <p:nvPr>
            <p:custDataLst>
              <p:tags r:id="rId2"/>
            </p:custDataLst>
          </p:nvPr>
        </p:nvSpPr>
        <p:spPr>
          <a:xfrm>
            <a:off x="1361440" y="1118235"/>
            <a:ext cx="1901190" cy="1901825"/>
          </a:xfrm>
          <a:prstGeom prst="ellipse">
            <a:avLst/>
          </a:prstGeom>
          <a:solidFill>
            <a:schemeClr val="accent6">
              <a:lumMod val="60000"/>
              <a:lumOff val="40000"/>
            </a:schemeClr>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8" name="iS1ïḍé"/>
          <p:cNvSpPr/>
          <p:nvPr>
            <p:custDataLst>
              <p:tags r:id="rId3"/>
            </p:custDataLst>
          </p:nvPr>
        </p:nvSpPr>
        <p:spPr bwMode="auto">
          <a:xfrm>
            <a:off x="3579495" y="1360805"/>
            <a:ext cx="7236460" cy="4008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lvl="0" indent="406400" algn="just" fontAlgn="auto">
              <a:lnSpc>
                <a:spcPct val="150000"/>
              </a:lnSpc>
              <a:extLst>
                <a:ext uri="{35155182-B16C-46BC-9424-99874614C6A1}">
                  <wpsdc:indentchars xmlns:wpsdc="http://www.wps.cn/officeDocument/2017/drawingmlCustomData" val="200" checksum="1740828767"/>
                </a:ext>
              </a:extLst>
            </a:pPr>
            <a:r>
              <a:rPr sz="1600" dirty="0">
                <a:solidFill>
                  <a:srgbClr val="000000"/>
                </a:solidFill>
                <a:sym typeface="+mn-lt"/>
              </a:rPr>
              <a:t>领导行为理论认为，领导者的领导才能和领导艺术都是以领导方式为基础的，领导者个人的特性难以说明其与领导有效性之间的联系</a:t>
            </a:r>
            <a:r>
              <a:rPr lang="zh-CN" sz="1600" dirty="0">
                <a:solidFill>
                  <a:srgbClr val="000000"/>
                </a:solidFill>
                <a:sym typeface="+mn-lt"/>
              </a:rPr>
              <a:t>，应从研究领导者的内在特征转移到外在行为。</a:t>
            </a:r>
            <a:endParaRPr lang="zh-CN" sz="1600" dirty="0">
              <a:solidFill>
                <a:srgbClr val="000000"/>
              </a:solidFill>
              <a:sym typeface="+mn-lt"/>
            </a:endParaRPr>
          </a:p>
          <a:p>
            <a:pPr lvl="0" indent="406400" algn="just" fontAlgn="auto">
              <a:lnSpc>
                <a:spcPct val="150000"/>
              </a:lnSpc>
              <a:extLst>
                <a:ext uri="{35155182-B16C-46BC-9424-99874614C6A1}">
                  <wpsdc:indentchars xmlns:wpsdc="http://www.wps.cn/officeDocument/2017/drawingmlCustomData" val="200" checksum="1740828767"/>
                </a:ext>
              </a:extLst>
            </a:pPr>
            <a:endParaRPr sz="1600" dirty="0">
              <a:solidFill>
                <a:srgbClr val="000000"/>
              </a:solidFill>
              <a:sym typeface="+mn-lt"/>
            </a:endParaRPr>
          </a:p>
          <a:p>
            <a:pPr lvl="0" indent="406400" algn="just" fontAlgn="auto">
              <a:lnSpc>
                <a:spcPct val="150000"/>
              </a:lnSpc>
              <a:extLst>
                <a:ext uri="{35155182-B16C-46BC-9424-99874614C6A1}">
                  <wpsdc:indentchars xmlns:wpsdc="http://www.wps.cn/officeDocument/2017/drawingmlCustomData" val="200" checksum="1740828767"/>
                </a:ext>
              </a:extLst>
            </a:pPr>
            <a:r>
              <a:rPr sz="1600" dirty="0">
                <a:solidFill>
                  <a:srgbClr val="000000"/>
                </a:solidFill>
                <a:sym typeface="+mn-lt"/>
              </a:rPr>
              <a:t>领导行为研究的理论模式大致分为两类</a:t>
            </a:r>
            <a:r>
              <a:rPr lang="zh-CN" sz="1600" dirty="0">
                <a:solidFill>
                  <a:srgbClr val="000000"/>
                </a:solidFill>
                <a:sym typeface="+mn-lt"/>
              </a:rPr>
              <a:t>：</a:t>
            </a:r>
            <a:endParaRPr sz="1600" dirty="0">
              <a:solidFill>
                <a:srgbClr val="000000"/>
              </a:solidFill>
              <a:sym typeface="+mn-lt"/>
            </a:endParaRPr>
          </a:p>
          <a:p>
            <a:pPr lvl="0" indent="406400" algn="just" fontAlgn="auto">
              <a:lnSpc>
                <a:spcPct val="150000"/>
              </a:lnSpc>
              <a:extLst>
                <a:ext uri="{35155182-B16C-46BC-9424-99874614C6A1}">
                  <wpsdc:indentchars xmlns:wpsdc="http://www.wps.cn/officeDocument/2017/drawingmlCustomData" val="200" checksum="1740828767"/>
                </a:ext>
              </a:extLst>
            </a:pPr>
            <a:r>
              <a:rPr sz="1600" dirty="0">
                <a:solidFill>
                  <a:srgbClr val="000000"/>
                </a:solidFill>
                <a:sym typeface="+mn-lt"/>
              </a:rPr>
              <a:t>一是</a:t>
            </a:r>
            <a:r>
              <a:rPr sz="1600" dirty="0">
                <a:solidFill>
                  <a:srgbClr val="FF0000"/>
                </a:solidFill>
                <a:sym typeface="+mn-lt"/>
              </a:rPr>
              <a:t>基于权力</a:t>
            </a:r>
            <a:r>
              <a:rPr sz="1600" dirty="0">
                <a:solidFill>
                  <a:srgbClr val="000000"/>
                </a:solidFill>
                <a:sym typeface="+mn-lt"/>
              </a:rPr>
              <a:t>运用的领导方式分类，主要包括勒温的三种领导方式理论和利克特的支持关系理论</a:t>
            </a:r>
            <a:r>
              <a:rPr lang="zh-CN" sz="1600" dirty="0">
                <a:solidFill>
                  <a:srgbClr val="000000"/>
                </a:solidFill>
                <a:sym typeface="+mn-lt"/>
              </a:rPr>
              <a:t>。</a:t>
            </a:r>
            <a:endParaRPr sz="1600" dirty="0">
              <a:solidFill>
                <a:srgbClr val="000000"/>
              </a:solidFill>
              <a:sym typeface="+mn-lt"/>
            </a:endParaRPr>
          </a:p>
          <a:p>
            <a:pPr lvl="0" indent="406400" algn="just" fontAlgn="auto">
              <a:lnSpc>
                <a:spcPct val="150000"/>
              </a:lnSpc>
              <a:extLst>
                <a:ext uri="{35155182-B16C-46BC-9424-99874614C6A1}">
                  <wpsdc:indentchars xmlns:wpsdc="http://www.wps.cn/officeDocument/2017/drawingmlCustomData" val="200" checksum="1740828767"/>
                </a:ext>
              </a:extLst>
            </a:pPr>
            <a:r>
              <a:rPr sz="1600" dirty="0">
                <a:solidFill>
                  <a:srgbClr val="000000"/>
                </a:solidFill>
                <a:sym typeface="+mn-lt"/>
              </a:rPr>
              <a:t>二是</a:t>
            </a:r>
            <a:r>
              <a:rPr sz="1600" dirty="0">
                <a:solidFill>
                  <a:srgbClr val="FF0000"/>
                </a:solidFill>
                <a:sym typeface="+mn-lt"/>
              </a:rPr>
              <a:t>基于态度和行为倾向</a:t>
            </a:r>
            <a:r>
              <a:rPr sz="1600" dirty="0">
                <a:solidFill>
                  <a:srgbClr val="000000"/>
                </a:solidFill>
                <a:sym typeface="+mn-lt"/>
              </a:rPr>
              <a:t>的领导方式分类，主要包括四分图理论和管理方格理论。</a:t>
            </a:r>
            <a:endParaRPr sz="1600" dirty="0">
              <a:solidFill>
                <a:srgbClr val="000000"/>
              </a:solidFill>
              <a:sym typeface="+mn-lt"/>
            </a:endParaRPr>
          </a:p>
        </p:txBody>
      </p:sp>
      <p:sp>
        <p:nvSpPr>
          <p:cNvPr id="3" name="矩形 2"/>
          <p:cNvSpPr/>
          <p:nvPr>
            <p:custDataLst>
              <p:tags r:id="rId4"/>
            </p:custDataLst>
          </p:nvPr>
        </p:nvSpPr>
        <p:spPr>
          <a:xfrm>
            <a:off x="1368481" y="1906661"/>
            <a:ext cx="2529844" cy="460375"/>
          </a:xfrm>
          <a:prstGeom prst="rect">
            <a:avLst/>
          </a:prstGeom>
          <a:noFill/>
        </p:spPr>
        <p:txBody>
          <a:bodyPr wrap="square">
            <a:spAutoFit/>
          </a:bodyPr>
          <a:lstStyle/>
          <a:p>
            <a:pPr lvl="0">
              <a:lnSpc>
                <a:spcPct val="120000"/>
              </a:lnSpc>
              <a:spcBef>
                <a:spcPct val="0"/>
              </a:spcBef>
              <a:buSzPct val="25000"/>
              <a:defRPr/>
            </a:pPr>
            <a:r>
              <a:rPr lang="zh-CN" altLang="en-US" sz="2000" b="1" dirty="0">
                <a:solidFill>
                  <a:schemeClr val="lt1"/>
                </a:solidFill>
                <a:cs typeface="+mn-ea"/>
                <a:sym typeface="+mn-lt"/>
              </a:rPr>
              <a:t>领导行为理论</a:t>
            </a:r>
            <a:endParaRPr lang="zh-CN" altLang="en-US" sz="2000" b="1" dirty="0">
              <a:solidFill>
                <a:schemeClr val="lt1"/>
              </a:solidFill>
              <a:cs typeface="+mn-ea"/>
              <a:sym typeface="+mn-lt"/>
            </a:endParaRPr>
          </a:p>
        </p:txBody>
      </p:sp>
      <p:sp>
        <p:nvSpPr>
          <p:cNvPr id="34" name="01"/>
          <p:cNvSpPr>
            <a:spLocks noChangeAspect="1"/>
          </p:cNvSpPr>
          <p:nvPr>
            <p:custDataLst>
              <p:tags r:id="rId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领导理论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down)">
                                      <p:cBhvr>
                                        <p:cTn id="15" dur="500"/>
                                        <p:tgtEl>
                                          <p:spTgt spid="3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down)">
                                      <p:cBhvr>
                                        <p:cTn id="1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bldLvl="0" animBg="1"/>
      <p:bldP spid="3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iS1ïḍé"/>
          <p:cNvSpPr/>
          <p:nvPr>
            <p:custDataLst>
              <p:tags r:id="rId1"/>
            </p:custDataLst>
          </p:nvPr>
        </p:nvSpPr>
        <p:spPr bwMode="auto">
          <a:xfrm>
            <a:off x="1282065" y="1424940"/>
            <a:ext cx="7236460" cy="4008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lvl="0" indent="508000" algn="just" fontAlgn="auto">
              <a:lnSpc>
                <a:spcPct val="150000"/>
              </a:lnSpc>
              <a:extLst>
                <a:ext uri="{35155182-B16C-46BC-9424-99874614C6A1}">
                  <wpsdc:indentchars xmlns:wpsdc="http://www.wps.cn/officeDocument/2017/drawingmlCustomData" val="200" checksum="282533468"/>
                </a:ext>
              </a:extLst>
            </a:pPr>
            <a:r>
              <a:rPr lang="zh-CN" sz="2000" b="1" dirty="0">
                <a:solidFill>
                  <a:srgbClr val="FF0000"/>
                </a:solidFill>
                <a:sym typeface="+mn-lt"/>
              </a:rPr>
              <a:t>三种领导方式理论</a:t>
            </a:r>
            <a:endParaRPr lang="zh-CN" sz="2000" b="1" dirty="0">
              <a:solidFill>
                <a:srgbClr val="FF0000"/>
              </a:solidFill>
              <a:sym typeface="+mn-lt"/>
            </a:endParaRPr>
          </a:p>
          <a:p>
            <a:pPr lvl="0" indent="457200" algn="just" fontAlgn="auto">
              <a:lnSpc>
                <a:spcPct val="150000"/>
              </a:lnSpc>
              <a:extLst>
                <a:ext uri="{35155182-B16C-46BC-9424-99874614C6A1}">
                  <wpsdc:indentchars xmlns:wpsdc="http://www.wps.cn/officeDocument/2017/drawingmlCustomData" val="200" checksum="59296752"/>
                </a:ext>
              </a:extLst>
            </a:pPr>
            <a:r>
              <a:rPr lang="en-US" altLang="zh-CN" dirty="0">
                <a:solidFill>
                  <a:schemeClr val="tx1"/>
                </a:solidFill>
                <a:sym typeface="+mn-lt"/>
              </a:rPr>
              <a:t>   </a:t>
            </a:r>
            <a:r>
              <a:rPr lang="zh-CN" dirty="0">
                <a:solidFill>
                  <a:schemeClr val="tx1"/>
                </a:solidFill>
                <a:sym typeface="+mn-lt"/>
              </a:rPr>
              <a:t>独裁型领导</a:t>
            </a:r>
            <a:endParaRPr lang="zh-CN" dirty="0">
              <a:solidFill>
                <a:schemeClr val="tx1"/>
              </a:solidFill>
              <a:sym typeface="+mn-lt"/>
            </a:endParaRPr>
          </a:p>
          <a:p>
            <a:pPr lvl="0" indent="457200" algn="just" fontAlgn="auto">
              <a:lnSpc>
                <a:spcPct val="150000"/>
              </a:lnSpc>
              <a:extLst>
                <a:ext uri="{35155182-B16C-46BC-9424-99874614C6A1}">
                  <wpsdc:indentchars xmlns:wpsdc="http://www.wps.cn/officeDocument/2017/drawingmlCustomData" val="200" checksum="59296752"/>
                </a:ext>
              </a:extLst>
            </a:pPr>
            <a:r>
              <a:rPr lang="en-US" altLang="zh-CN" dirty="0">
                <a:solidFill>
                  <a:schemeClr val="tx1"/>
                </a:solidFill>
                <a:sym typeface="+mn-lt"/>
              </a:rPr>
              <a:t>   </a:t>
            </a:r>
            <a:r>
              <a:rPr lang="zh-CN" dirty="0">
                <a:solidFill>
                  <a:schemeClr val="tx1"/>
                </a:solidFill>
                <a:sym typeface="+mn-lt"/>
              </a:rPr>
              <a:t>民主型领导</a:t>
            </a:r>
            <a:endParaRPr lang="zh-CN" dirty="0">
              <a:solidFill>
                <a:schemeClr val="tx1"/>
              </a:solidFill>
              <a:sym typeface="+mn-lt"/>
            </a:endParaRPr>
          </a:p>
          <a:p>
            <a:pPr lvl="0" indent="457200" algn="just" fontAlgn="auto">
              <a:lnSpc>
                <a:spcPct val="150000"/>
              </a:lnSpc>
              <a:extLst>
                <a:ext uri="{35155182-B16C-46BC-9424-99874614C6A1}">
                  <wpsdc:indentchars xmlns:wpsdc="http://www.wps.cn/officeDocument/2017/drawingmlCustomData" val="200" checksum="59296752"/>
                </a:ext>
              </a:extLst>
            </a:pPr>
            <a:r>
              <a:rPr lang="en-US" altLang="zh-CN" dirty="0">
                <a:solidFill>
                  <a:schemeClr val="tx1"/>
                </a:solidFill>
                <a:sym typeface="+mn-lt"/>
              </a:rPr>
              <a:t>   </a:t>
            </a:r>
            <a:r>
              <a:rPr lang="zh-CN" dirty="0">
                <a:solidFill>
                  <a:schemeClr val="tx1"/>
                </a:solidFill>
                <a:sym typeface="+mn-lt"/>
              </a:rPr>
              <a:t>放任型领导</a:t>
            </a:r>
            <a:endParaRPr lang="zh-CN" sz="2000" b="1" dirty="0">
              <a:solidFill>
                <a:srgbClr val="FF0000"/>
              </a:solidFill>
              <a:sym typeface="+mn-lt"/>
            </a:endParaRPr>
          </a:p>
          <a:p>
            <a:pPr lvl="0" indent="508000" algn="just" fontAlgn="auto">
              <a:lnSpc>
                <a:spcPct val="150000"/>
              </a:lnSpc>
              <a:extLst>
                <a:ext uri="{35155182-B16C-46BC-9424-99874614C6A1}">
                  <wpsdc:indentchars xmlns:wpsdc="http://www.wps.cn/officeDocument/2017/drawingmlCustomData" val="200" checksum="282533468"/>
                </a:ext>
              </a:extLst>
            </a:pPr>
            <a:endParaRPr lang="zh-CN" sz="2000" b="1" dirty="0">
              <a:solidFill>
                <a:srgbClr val="FF0000"/>
              </a:solidFill>
              <a:sym typeface="+mn-lt"/>
            </a:endParaRPr>
          </a:p>
          <a:p>
            <a:pPr lvl="0" indent="508000" algn="just" fontAlgn="auto">
              <a:lnSpc>
                <a:spcPct val="150000"/>
              </a:lnSpc>
              <a:extLst>
                <a:ext uri="{35155182-B16C-46BC-9424-99874614C6A1}">
                  <wpsdc:indentchars xmlns:wpsdc="http://www.wps.cn/officeDocument/2017/drawingmlCustomData" val="200" checksum="282533468"/>
                </a:ext>
              </a:extLst>
            </a:pPr>
            <a:r>
              <a:rPr lang="zh-CN" sz="2000" dirty="0">
                <a:solidFill>
                  <a:schemeClr val="tx1"/>
                </a:solidFill>
                <a:sym typeface="+mn-lt"/>
              </a:rPr>
              <a:t>（具体见教材）</a:t>
            </a:r>
            <a:endParaRPr lang="zh-CN" sz="2000" dirty="0">
              <a:solidFill>
                <a:schemeClr val="tx1"/>
              </a:solidFill>
              <a:sym typeface="+mn-lt"/>
            </a:endParaRPr>
          </a:p>
        </p:txBody>
      </p:sp>
      <p:sp>
        <p:nvSpPr>
          <p:cNvPr id="34"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领导理论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2" name="图片 1"/>
          <p:cNvPicPr>
            <a:picLocks noChangeAspect="1"/>
          </p:cNvPicPr>
          <p:nvPr>
            <p:custDataLst>
              <p:tags r:id="rId3"/>
            </p:custDataLst>
          </p:nvPr>
        </p:nvPicPr>
        <p:blipFill>
          <a:blip r:embed="rId4"/>
          <a:stretch>
            <a:fillRect/>
          </a:stretch>
        </p:blipFill>
        <p:spPr>
          <a:xfrm>
            <a:off x="4630420" y="946150"/>
            <a:ext cx="5401310" cy="537210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iS1ïḍé"/>
          <p:cNvSpPr/>
          <p:nvPr>
            <p:custDataLst>
              <p:tags r:id="rId1"/>
            </p:custDataLst>
          </p:nvPr>
        </p:nvSpPr>
        <p:spPr bwMode="auto">
          <a:xfrm>
            <a:off x="1496060" y="1564640"/>
            <a:ext cx="4124960" cy="4008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lvl="0" indent="508000" algn="just" fontAlgn="auto">
              <a:lnSpc>
                <a:spcPct val="150000"/>
              </a:lnSpc>
              <a:extLst>
                <a:ext uri="{35155182-B16C-46BC-9424-99874614C6A1}">
                  <wpsdc:indentchars xmlns:wpsdc="http://www.wps.cn/officeDocument/2017/drawingmlCustomData" val="200" checksum="282533468"/>
                </a:ext>
              </a:extLst>
            </a:pPr>
            <a:r>
              <a:rPr lang="zh-CN" sz="2000" b="1" dirty="0">
                <a:solidFill>
                  <a:srgbClr val="FF0000"/>
                </a:solidFill>
                <a:sym typeface="+mn-lt"/>
              </a:rPr>
              <a:t>四分图理论</a:t>
            </a:r>
            <a:endParaRPr lang="zh-CN" sz="2000" b="1" dirty="0">
              <a:solidFill>
                <a:srgbClr val="FF0000"/>
              </a:solidFill>
              <a:sym typeface="+mn-lt"/>
            </a:endParaRPr>
          </a:p>
          <a:p>
            <a:pPr lvl="0" indent="508000" algn="just" fontAlgn="auto">
              <a:lnSpc>
                <a:spcPct val="150000"/>
              </a:lnSpc>
              <a:extLst>
                <a:ext uri="{35155182-B16C-46BC-9424-99874614C6A1}">
                  <wpsdc:indentchars xmlns:wpsdc="http://www.wps.cn/officeDocument/2017/drawingmlCustomData" val="200" checksum="282533468"/>
                </a:ext>
              </a:extLst>
            </a:pPr>
            <a:endParaRPr lang="zh-CN" sz="2000" b="1" dirty="0">
              <a:solidFill>
                <a:srgbClr val="FF0000"/>
              </a:solidFill>
              <a:sym typeface="+mn-lt"/>
            </a:endParaRPr>
          </a:p>
          <a:p>
            <a:pPr lvl="0" indent="406400" algn="just" fontAlgn="auto">
              <a:lnSpc>
                <a:spcPct val="150000"/>
              </a:lnSpc>
              <a:extLst>
                <a:ext uri="{35155182-B16C-46BC-9424-99874614C6A1}">
                  <wpsdc:indentchars xmlns:wpsdc="http://www.wps.cn/officeDocument/2017/drawingmlCustomData" val="200" checksum="1740828767"/>
                </a:ext>
              </a:extLst>
            </a:pPr>
            <a:r>
              <a:rPr lang="en-US" altLang="zh-CN" sz="1600" dirty="0">
                <a:solidFill>
                  <a:schemeClr val="tx1"/>
                </a:solidFill>
                <a:sym typeface="+mn-lt"/>
              </a:rPr>
              <a:t>1.</a:t>
            </a:r>
            <a:r>
              <a:rPr lang="zh-CN" sz="1600" dirty="0">
                <a:solidFill>
                  <a:schemeClr val="tx1"/>
                </a:solidFill>
                <a:sym typeface="+mn-lt"/>
              </a:rPr>
              <a:t>包括</a:t>
            </a:r>
            <a:r>
              <a:rPr lang="zh-CN" sz="1600" dirty="0">
                <a:solidFill>
                  <a:srgbClr val="FF0000"/>
                </a:solidFill>
                <a:sym typeface="+mn-lt"/>
              </a:rPr>
              <a:t>关怀维度</a:t>
            </a:r>
            <a:r>
              <a:rPr lang="zh-CN" sz="1600" dirty="0">
                <a:solidFill>
                  <a:schemeClr val="tx1"/>
                </a:solidFill>
                <a:sym typeface="+mn-lt"/>
              </a:rPr>
              <a:t>和</a:t>
            </a:r>
            <a:r>
              <a:rPr lang="zh-CN" sz="1600" dirty="0">
                <a:solidFill>
                  <a:srgbClr val="FF0000"/>
                </a:solidFill>
                <a:sym typeface="+mn-lt"/>
              </a:rPr>
              <a:t>定规维度</a:t>
            </a:r>
            <a:r>
              <a:rPr lang="zh-CN" sz="1600" dirty="0">
                <a:solidFill>
                  <a:schemeClr val="tx1"/>
                </a:solidFill>
                <a:sym typeface="+mn-lt"/>
              </a:rPr>
              <a:t>这两种维度。</a:t>
            </a:r>
            <a:endParaRPr lang="zh-CN" sz="1600" dirty="0">
              <a:solidFill>
                <a:schemeClr val="tx1"/>
              </a:solidFill>
              <a:sym typeface="+mn-lt"/>
            </a:endParaRPr>
          </a:p>
          <a:p>
            <a:pPr lvl="0" indent="406400" algn="just" fontAlgn="auto">
              <a:lnSpc>
                <a:spcPct val="80000"/>
              </a:lnSpc>
              <a:extLst>
                <a:ext uri="{35155182-B16C-46BC-9424-99874614C6A1}">
                  <wpsdc:indentchars xmlns:wpsdc="http://www.wps.cn/officeDocument/2017/drawingmlCustomData" val="200" checksum="1740828767"/>
                </a:ext>
              </a:extLst>
            </a:pPr>
            <a:endParaRPr lang="zh-CN" sz="1600" dirty="0">
              <a:solidFill>
                <a:schemeClr val="tx1"/>
              </a:solidFill>
              <a:sym typeface="+mn-lt"/>
            </a:endParaRPr>
          </a:p>
          <a:p>
            <a:pPr lvl="0" indent="406400" algn="just" fontAlgn="auto">
              <a:lnSpc>
                <a:spcPct val="150000"/>
              </a:lnSpc>
              <a:extLst>
                <a:ext uri="{35155182-B16C-46BC-9424-99874614C6A1}">
                  <wpsdc:indentchars xmlns:wpsdc="http://www.wps.cn/officeDocument/2017/drawingmlCustomData" val="200" checksum="1740828767"/>
                </a:ext>
              </a:extLst>
            </a:pPr>
            <a:r>
              <a:rPr lang="en-US" altLang="zh-CN" sz="1600" dirty="0">
                <a:solidFill>
                  <a:schemeClr val="tx1"/>
                </a:solidFill>
                <a:sym typeface="+mn-lt"/>
              </a:rPr>
              <a:t>2.</a:t>
            </a:r>
            <a:r>
              <a:rPr lang="zh-CN" sz="1600" dirty="0">
                <a:solidFill>
                  <a:schemeClr val="tx1"/>
                </a:solidFill>
                <a:sym typeface="+mn-lt"/>
              </a:rPr>
              <a:t>领导者可以分成四个基本类型，即</a:t>
            </a:r>
            <a:r>
              <a:rPr lang="zh-CN" sz="1600" dirty="0">
                <a:solidFill>
                  <a:srgbClr val="FF0000"/>
                </a:solidFill>
                <a:sym typeface="+mn-lt"/>
              </a:rPr>
              <a:t>高关怀—高定规、高关怀—低定规、低关怀—高定规、低关怀—低定规。</a:t>
            </a:r>
            <a:endParaRPr lang="zh-CN" sz="1600" dirty="0">
              <a:solidFill>
                <a:srgbClr val="FF0000"/>
              </a:solidFill>
              <a:sym typeface="+mn-lt"/>
            </a:endParaRPr>
          </a:p>
        </p:txBody>
      </p:sp>
      <p:sp>
        <p:nvSpPr>
          <p:cNvPr id="34"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领导理论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3" name="图片 2"/>
          <p:cNvPicPr>
            <a:picLocks noChangeAspect="1"/>
          </p:cNvPicPr>
          <p:nvPr>
            <p:custDataLst>
              <p:tags r:id="rId3"/>
            </p:custDataLst>
          </p:nvPr>
        </p:nvPicPr>
        <p:blipFill>
          <a:blip r:embed="rId4"/>
          <a:stretch>
            <a:fillRect/>
          </a:stretch>
        </p:blipFill>
        <p:spPr>
          <a:xfrm>
            <a:off x="5989955" y="1564640"/>
            <a:ext cx="4416425" cy="386842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îSḷîde"/>
          <p:cNvSpPr/>
          <p:nvPr>
            <p:custDataLst>
              <p:tags r:id="rId1"/>
            </p:custDataLst>
          </p:nvPr>
        </p:nvSpPr>
        <p:spPr>
          <a:xfrm>
            <a:off x="1343025" y="905510"/>
            <a:ext cx="1938020" cy="1938655"/>
          </a:xfrm>
          <a:prstGeom prst="ellipse">
            <a:avLst/>
          </a:prstGeom>
          <a:solidFill>
            <a:srgbClr val="ED7D3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6" name="iSļíḍê"/>
          <p:cNvSpPr/>
          <p:nvPr>
            <p:custDataLst>
              <p:tags r:id="rId2"/>
            </p:custDataLst>
          </p:nvPr>
        </p:nvSpPr>
        <p:spPr bwMode="auto">
          <a:xfrm>
            <a:off x="3397250" y="1525270"/>
            <a:ext cx="7250430" cy="3671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lvl="0" algn="just">
              <a:lnSpc>
                <a:spcPct val="130000"/>
              </a:lnSpc>
            </a:pPr>
            <a:r>
              <a:rPr b="1" dirty="0">
                <a:solidFill>
                  <a:srgbClr val="FF0000"/>
                </a:solidFill>
                <a:uFillTx/>
                <a:latin typeface="Times New Roman" panose="02020603050405020304" charset="0"/>
                <a:sym typeface="+mn-lt"/>
              </a:rPr>
              <a:t>菲德勒的权变领导理论</a:t>
            </a:r>
            <a:endParaRPr b="1" dirty="0">
              <a:solidFill>
                <a:srgbClr val="FF0000"/>
              </a:solidFill>
              <a:uFillTx/>
              <a:latin typeface="Times New Roman" panose="02020603050405020304" charset="0"/>
              <a:sym typeface="+mn-lt"/>
            </a:endParaRPr>
          </a:p>
          <a:p>
            <a:pPr lvl="0" indent="0" algn="just" fontAlgn="auto">
              <a:lnSpc>
                <a:spcPct val="100000"/>
              </a:lnSpc>
            </a:pPr>
            <a:endParaRPr sz="2000" b="1" dirty="0">
              <a:solidFill>
                <a:srgbClr val="FF0000"/>
              </a:solidFill>
              <a:uFillTx/>
              <a:latin typeface="Times New Roman" panose="02020603050405020304" charset="0"/>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sz="1600" dirty="0">
                <a:solidFill>
                  <a:srgbClr val="000000"/>
                </a:solidFill>
                <a:uFillTx/>
                <a:latin typeface="Times New Roman" panose="02020603050405020304" charset="0"/>
                <a:sym typeface="+mn-lt"/>
              </a:rPr>
              <a:t>领导工作是一个过程，在这个过程中，领导者施加影响的能力取决于群体的工作环境、领导者的风格和个性及领导方法对群体的适合程度，用公式表示为：</a:t>
            </a:r>
            <a:endParaRPr sz="1600" dirty="0">
              <a:solidFill>
                <a:srgbClr val="000000"/>
              </a:solidFill>
              <a:uFillTx/>
              <a:latin typeface="Times New Roman" panose="02020603050405020304" charset="0"/>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sz="1600" dirty="0">
                <a:solidFill>
                  <a:srgbClr val="FF0000"/>
                </a:solidFill>
                <a:uFillTx/>
                <a:latin typeface="Times New Roman" panose="02020603050405020304" charset="0"/>
                <a:sym typeface="+mn-lt"/>
              </a:rPr>
              <a:t>S=f（L，F，E）</a:t>
            </a:r>
            <a:r>
              <a:rPr lang="zh-CN" sz="1600" dirty="0">
                <a:solidFill>
                  <a:srgbClr val="000000"/>
                </a:solidFill>
                <a:uFillTx/>
                <a:latin typeface="Times New Roman" panose="02020603050405020304" charset="0"/>
                <a:sym typeface="+mn-lt"/>
              </a:rPr>
              <a:t>，其中，</a:t>
            </a:r>
            <a:r>
              <a:rPr sz="1600" dirty="0">
                <a:solidFill>
                  <a:srgbClr val="000000"/>
                </a:solidFill>
                <a:uFillTx/>
                <a:latin typeface="Times New Roman" panose="02020603050405020304" charset="0"/>
                <a:sym typeface="+mn-lt"/>
              </a:rPr>
              <a:t>S为领导方式；L为领导者特征；F为被领导者特征；E为环境特征。</a:t>
            </a:r>
            <a:endParaRPr sz="1600" dirty="0">
              <a:solidFill>
                <a:srgbClr val="000000"/>
              </a:solidFill>
              <a:uFillTx/>
              <a:latin typeface="Times New Roman" panose="02020603050405020304" charset="0"/>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sz="1600" dirty="0">
                <a:solidFill>
                  <a:srgbClr val="000000"/>
                </a:solidFill>
                <a:uFillTx/>
                <a:latin typeface="Times New Roman" panose="02020603050405020304" charset="0"/>
                <a:sym typeface="+mn-lt"/>
              </a:rPr>
              <a:t>对一个领导者的工作影响最大的三个基本因素是</a:t>
            </a:r>
            <a:r>
              <a:rPr sz="1600" dirty="0">
                <a:solidFill>
                  <a:srgbClr val="FF0000"/>
                </a:solidFill>
                <a:uFillTx/>
                <a:latin typeface="Times New Roman" panose="02020603050405020304" charset="0"/>
                <a:sym typeface="+mn-lt"/>
              </a:rPr>
              <a:t>职位权力、任务结构和上下级关系</a:t>
            </a:r>
            <a:r>
              <a:rPr sz="1600" dirty="0">
                <a:solidFill>
                  <a:srgbClr val="000000"/>
                </a:solidFill>
                <a:uFillTx/>
                <a:latin typeface="Times New Roman" panose="02020603050405020304" charset="0"/>
                <a:sym typeface="+mn-lt"/>
              </a:rPr>
              <a:t>。</a:t>
            </a:r>
            <a:endParaRPr sz="1600" dirty="0">
              <a:solidFill>
                <a:srgbClr val="000000"/>
              </a:solidFill>
              <a:uFillTx/>
              <a:latin typeface="Times New Roman" panose="02020603050405020304" charset="0"/>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endParaRPr lang="zh-CN" sz="1600" dirty="0">
              <a:solidFill>
                <a:srgbClr val="000000"/>
              </a:solidFill>
              <a:uFillTx/>
              <a:latin typeface="Times New Roman" panose="02020603050405020304" charset="0"/>
              <a:sym typeface="+mn-lt"/>
            </a:endParaRPr>
          </a:p>
        </p:txBody>
      </p:sp>
      <p:grpSp>
        <p:nvGrpSpPr>
          <p:cNvPr id="4" name="组合 3"/>
          <p:cNvGrpSpPr/>
          <p:nvPr/>
        </p:nvGrpSpPr>
        <p:grpSpPr>
          <a:xfrm>
            <a:off x="1260475" y="905510"/>
            <a:ext cx="1910080" cy="2219325"/>
            <a:chOff x="14384" y="1868"/>
            <a:chExt cx="3008" cy="3495"/>
          </a:xfrm>
        </p:grpSpPr>
        <p:sp>
          <p:nvSpPr>
            <p:cNvPr id="26" name="ïšļîďé"/>
            <p:cNvSpPr/>
            <p:nvPr>
              <p:custDataLst>
                <p:tags r:id="rId3"/>
              </p:custDataLst>
            </p:nvPr>
          </p:nvSpPr>
          <p:spPr>
            <a:xfrm>
              <a:off x="14400" y="1868"/>
              <a:ext cx="2993" cy="2995"/>
            </a:xfrm>
            <a:prstGeom prst="ellipse">
              <a:avLst/>
            </a:prstGeom>
            <a:solidFill>
              <a:srgbClr val="ED7D31"/>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32" name="矩形 31"/>
            <p:cNvSpPr/>
            <p:nvPr>
              <p:custDataLst>
                <p:tags r:id="rId4"/>
              </p:custDataLst>
            </p:nvPr>
          </p:nvSpPr>
          <p:spPr>
            <a:xfrm>
              <a:off x="14384" y="3063"/>
              <a:ext cx="3009" cy="2300"/>
            </a:xfrm>
            <a:prstGeom prst="rect">
              <a:avLst/>
            </a:prstGeom>
            <a:noFill/>
          </p:spPr>
          <p:txBody>
            <a:bodyPr wrap="none">
              <a:noAutofit/>
            </a:bodyPr>
            <a:lstStyle/>
            <a:p>
              <a:pPr lvl="0" algn="ctr">
                <a:lnSpc>
                  <a:spcPct val="120000"/>
                </a:lnSpc>
                <a:spcBef>
                  <a:spcPct val="0"/>
                </a:spcBef>
                <a:buSzPct val="25000"/>
                <a:defRPr/>
              </a:pPr>
              <a:r>
                <a:rPr lang="zh-CN" altLang="en-US" sz="2000" b="1" dirty="0">
                  <a:solidFill>
                    <a:schemeClr val="lt1"/>
                  </a:solidFill>
                  <a:cs typeface="+mn-ea"/>
                  <a:sym typeface="+mn-lt"/>
                </a:rPr>
                <a:t>领导权变理论</a:t>
              </a:r>
              <a:endParaRPr lang="zh-CN" altLang="en-US" sz="2000" b="1" dirty="0">
                <a:solidFill>
                  <a:schemeClr val="lt1"/>
                </a:solidFill>
                <a:cs typeface="+mn-ea"/>
                <a:sym typeface="+mn-lt"/>
              </a:endParaRPr>
            </a:p>
          </p:txBody>
        </p:sp>
      </p:grpSp>
      <p:sp>
        <p:nvSpPr>
          <p:cNvPr id="34" name="01"/>
          <p:cNvSpPr>
            <a:spLocks noChangeAspect="1"/>
          </p:cNvSpPr>
          <p:nvPr>
            <p:custDataLst>
              <p:tags r:id="rId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领导理论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endParaRPr lang="en-US" altLang="zh-CN" sz="4800" b="1" dirty="0">
              <a:solidFill>
                <a:srgbClr val="000000">
                  <a:alpha val="10000"/>
                </a:srgbClr>
              </a:solidFill>
              <a:cs typeface="+mn-ea"/>
              <a:sym typeface="+mn-lt"/>
            </a:endParaRP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endParaRPr lang="zh-CN" altLang="en-US" sz="6000" dirty="0">
              <a:solidFill>
                <a:schemeClr val="accent1"/>
              </a:solidFill>
              <a:cs typeface="+mn-ea"/>
              <a:sym typeface="+mn-lt"/>
            </a:endParaRP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2"/>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3"/>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4"/>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5"/>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6"/>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7"/>
            </p:custDataLst>
          </p:nvPr>
        </p:nvSpPr>
        <p:spPr>
          <a:xfrm>
            <a:off x="2029191" y="434610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endParaRPr lang="en-US" altLang="zh-CN" sz="2800" b="1" kern="0" dirty="0">
              <a:solidFill>
                <a:schemeClr val="lt1"/>
              </a:solidFill>
              <a:cs typeface="+mn-ea"/>
              <a:sym typeface="+mn-lt"/>
            </a:endParaRPr>
          </a:p>
        </p:txBody>
      </p:sp>
      <p:sp>
        <p:nvSpPr>
          <p:cNvPr id="14" name="íSľïḑe"/>
          <p:cNvSpPr txBox="1"/>
          <p:nvPr>
            <p:custDataLst>
              <p:tags r:id="rId8"/>
            </p:custDataLst>
          </p:nvPr>
        </p:nvSpPr>
        <p:spPr>
          <a:xfrm>
            <a:off x="2670207" y="3180405"/>
            <a:ext cx="2139721" cy="8299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领</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导</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16" name="išlïḑé"/>
          <p:cNvCxnSpPr/>
          <p:nvPr>
            <p:custDataLst>
              <p:tags r:id="rId9"/>
            </p:custDataLst>
          </p:nvPr>
        </p:nvCxnSpPr>
        <p:spPr>
          <a:xfrm flipV="1">
            <a:off x="2576277" y="2872507"/>
            <a:ext cx="0" cy="1445660"/>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10"/>
            </p:custDataLst>
          </p:nvPr>
        </p:nvSpPr>
        <p:spPr>
          <a:xfrm>
            <a:off x="4560519" y="4318167"/>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18" name="iS1iḓè"/>
          <p:cNvSpPr txBox="1"/>
          <p:nvPr>
            <p:custDataLst>
              <p:tags r:id="rId11"/>
            </p:custDataLst>
          </p:nvPr>
        </p:nvSpPr>
        <p:spPr>
          <a:xfrm>
            <a:off x="5192010" y="3208345"/>
            <a:ext cx="2139721" cy="8299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激</a:t>
            </a:r>
            <a:endParaRPr lang="zh-CN" altLang="en-US" sz="24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励</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0" name="ïślíḓê"/>
          <p:cNvCxnSpPr/>
          <p:nvPr>
            <p:custDataLst>
              <p:tags r:id="rId12"/>
            </p:custDataLst>
          </p:nvPr>
        </p:nvCxnSpPr>
        <p:spPr>
          <a:xfrm flipV="1">
            <a:off x="5107605"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13"/>
            </p:custDataLst>
          </p:nvPr>
        </p:nvSpPr>
        <p:spPr>
          <a:xfrm>
            <a:off x="7242977"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22" name="îṧḻiḍê"/>
          <p:cNvSpPr txBox="1"/>
          <p:nvPr>
            <p:custDataLst>
              <p:tags r:id="rId14"/>
            </p:custDataLst>
          </p:nvPr>
        </p:nvSpPr>
        <p:spPr>
          <a:xfrm>
            <a:off x="7838908" y="3180405"/>
            <a:ext cx="2139721" cy="8299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沟</a:t>
            </a:r>
            <a:endParaRPr lang="zh-CN" altLang="en-US" sz="24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通</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4" name="iśľíḑê"/>
          <p:cNvCxnSpPr/>
          <p:nvPr>
            <p:custDataLst>
              <p:tags r:id="rId15"/>
            </p:custDataLst>
          </p:nvPr>
        </p:nvCxnSpPr>
        <p:spPr>
          <a:xfrm flipV="1">
            <a:off x="7790063" y="2900447"/>
            <a:ext cx="0" cy="1445660"/>
          </a:xfrm>
          <a:prstGeom prst="line">
            <a:avLst/>
          </a:prstGeom>
          <a:noFill/>
          <a:ln w="15875" cap="flat" cmpd="sng" algn="ctr">
            <a:solidFill>
              <a:srgbClr val="ED7D31"/>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7" grpId="0" bldLvl="0" animBg="1"/>
      <p:bldP spid="18" grpId="0" bldLvl="0" animBg="1"/>
      <p:bldP spid="21" grpId="0" bldLvl="0" animBg="1"/>
      <p:bldP spid="2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iSļíḍê"/>
          <p:cNvSpPr/>
          <p:nvPr>
            <p:custDataLst>
              <p:tags r:id="rId1"/>
            </p:custDataLst>
          </p:nvPr>
        </p:nvSpPr>
        <p:spPr bwMode="auto">
          <a:xfrm>
            <a:off x="2021205" y="1525270"/>
            <a:ext cx="7250430" cy="4862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lvl="0" algn="just">
              <a:lnSpc>
                <a:spcPct val="130000"/>
              </a:lnSpc>
            </a:pPr>
            <a:r>
              <a:rPr b="1" dirty="0">
                <a:solidFill>
                  <a:srgbClr val="FF0000"/>
                </a:solidFill>
                <a:uFillTx/>
                <a:latin typeface="Times New Roman" panose="02020603050405020304" charset="0"/>
                <a:sym typeface="+mn-lt"/>
              </a:rPr>
              <a:t>赫塞和布兰查德的情境领导理论</a:t>
            </a:r>
            <a:endParaRPr b="1" dirty="0">
              <a:solidFill>
                <a:srgbClr val="FF0000"/>
              </a:solidFill>
              <a:uFillTx/>
              <a:latin typeface="Times New Roman" panose="02020603050405020304" charset="0"/>
              <a:sym typeface="+mn-lt"/>
            </a:endParaRPr>
          </a:p>
          <a:p>
            <a:pPr lvl="0" indent="406400" algn="just" fontAlgn="auto">
              <a:lnSpc>
                <a:spcPct val="50000"/>
              </a:lnSpc>
              <a:buClrTx/>
              <a:buSzTx/>
              <a:buFontTx/>
              <a:extLst>
                <a:ext uri="{35155182-B16C-46BC-9424-99874614C6A1}">
                  <wpsdc:indentchars xmlns:wpsdc="http://www.wps.cn/officeDocument/2017/drawingmlCustomData" val="200" checksum="1740828767"/>
                </a:ext>
              </a:extLst>
            </a:pPr>
            <a:endParaRPr sz="1600" dirty="0">
              <a:solidFill>
                <a:srgbClr val="000000"/>
              </a:solidFill>
              <a:uFillTx/>
              <a:latin typeface="Times New Roman" panose="02020603050405020304" charset="0"/>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sz="1600" dirty="0">
                <a:solidFill>
                  <a:srgbClr val="000000"/>
                </a:solidFill>
                <a:uFillTx/>
                <a:latin typeface="Times New Roman" panose="02020603050405020304" charset="0"/>
                <a:sym typeface="+mn-lt"/>
              </a:rPr>
              <a:t>领导方式应由</a:t>
            </a:r>
            <a:r>
              <a:rPr sz="1600" dirty="0">
                <a:solidFill>
                  <a:srgbClr val="FF0000"/>
                </a:solidFill>
                <a:uFillTx/>
                <a:latin typeface="Times New Roman" panose="02020603050405020304" charset="0"/>
                <a:sym typeface="+mn-lt"/>
              </a:rPr>
              <a:t>任务行为、关系行为、下属成熟度</a:t>
            </a:r>
            <a:r>
              <a:rPr sz="1600" dirty="0">
                <a:solidFill>
                  <a:srgbClr val="000000"/>
                </a:solidFill>
                <a:uFillTx/>
                <a:latin typeface="Times New Roman" panose="02020603050405020304" charset="0"/>
                <a:sym typeface="+mn-lt"/>
              </a:rPr>
              <a:t>三个因素决定。</a:t>
            </a:r>
            <a:endParaRPr sz="1600" dirty="0">
              <a:solidFill>
                <a:srgbClr val="000000"/>
              </a:solidFill>
              <a:uFillTx/>
              <a:latin typeface="Times New Roman" panose="02020603050405020304" charset="0"/>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lang="zh-CN" sz="1600" dirty="0">
                <a:solidFill>
                  <a:srgbClr val="FF0000"/>
                </a:solidFill>
                <a:uFillTx/>
                <a:latin typeface="Times New Roman" panose="02020603050405020304" charset="0"/>
                <a:sym typeface="+mn-lt"/>
              </a:rPr>
              <a:t>四种领导方式</a:t>
            </a:r>
            <a:r>
              <a:rPr lang="zh-CN" sz="1600" dirty="0">
                <a:solidFill>
                  <a:srgbClr val="000000"/>
                </a:solidFill>
                <a:uFillTx/>
                <a:latin typeface="Times New Roman" panose="02020603050405020304" charset="0"/>
                <a:sym typeface="+mn-lt"/>
              </a:rPr>
              <a:t>：</a:t>
            </a:r>
            <a:r>
              <a:rPr sz="1600" dirty="0">
                <a:solidFill>
                  <a:srgbClr val="000000"/>
                </a:solidFill>
                <a:uFillTx/>
                <a:latin typeface="Times New Roman" panose="02020603050405020304" charset="0"/>
                <a:sym typeface="+mn-lt"/>
              </a:rPr>
              <a:t>命令式（高任务—低关系）</a:t>
            </a:r>
            <a:r>
              <a:rPr lang="zh-CN" sz="1600" dirty="0">
                <a:solidFill>
                  <a:srgbClr val="000000"/>
                </a:solidFill>
                <a:uFillTx/>
                <a:latin typeface="Times New Roman" panose="02020603050405020304" charset="0"/>
                <a:sym typeface="+mn-lt"/>
              </a:rPr>
              <a:t>，</a:t>
            </a:r>
            <a:r>
              <a:rPr sz="1600" dirty="0">
                <a:solidFill>
                  <a:srgbClr val="000000"/>
                </a:solidFill>
                <a:uFillTx/>
                <a:latin typeface="Times New Roman" panose="02020603050405020304" charset="0"/>
                <a:sym typeface="+mn-lt"/>
              </a:rPr>
              <a:t>推销式（高任务—高关系）</a:t>
            </a:r>
            <a:r>
              <a:rPr lang="zh-CN" sz="1600" dirty="0">
                <a:solidFill>
                  <a:srgbClr val="000000"/>
                </a:solidFill>
                <a:uFillTx/>
                <a:latin typeface="Times New Roman" panose="02020603050405020304" charset="0"/>
                <a:sym typeface="+mn-lt"/>
              </a:rPr>
              <a:t>，</a:t>
            </a:r>
            <a:r>
              <a:rPr sz="1600" dirty="0">
                <a:solidFill>
                  <a:srgbClr val="000000"/>
                </a:solidFill>
                <a:uFillTx/>
                <a:latin typeface="Times New Roman" panose="02020603050405020304" charset="0"/>
                <a:sym typeface="+mn-lt"/>
              </a:rPr>
              <a:t>参与式（低任务—高关系）</a:t>
            </a:r>
            <a:r>
              <a:rPr lang="zh-CN" sz="1600" dirty="0">
                <a:solidFill>
                  <a:srgbClr val="000000"/>
                </a:solidFill>
                <a:uFillTx/>
                <a:latin typeface="Times New Roman" panose="02020603050405020304" charset="0"/>
                <a:sym typeface="+mn-lt"/>
              </a:rPr>
              <a:t>，</a:t>
            </a:r>
            <a:r>
              <a:rPr sz="1600" dirty="0">
                <a:solidFill>
                  <a:srgbClr val="000000"/>
                </a:solidFill>
                <a:uFillTx/>
                <a:latin typeface="Times New Roman" panose="02020603050405020304" charset="0"/>
                <a:sym typeface="+mn-lt"/>
              </a:rPr>
              <a:t>授权式（低任务—低关系）。</a:t>
            </a:r>
            <a:endParaRPr sz="1600" dirty="0">
              <a:solidFill>
                <a:srgbClr val="000000"/>
              </a:solidFill>
              <a:uFillTx/>
              <a:latin typeface="Times New Roman" panose="02020603050405020304" charset="0"/>
              <a:sym typeface="+mn-lt"/>
            </a:endParaRPr>
          </a:p>
          <a:p>
            <a:pPr lvl="0" indent="406400" algn="just" fontAlgn="auto">
              <a:lnSpc>
                <a:spcPct val="50000"/>
              </a:lnSpc>
              <a:extLst>
                <a:ext uri="{35155182-B16C-46BC-9424-99874614C6A1}">
                  <wpsdc:indentchars xmlns:wpsdc="http://www.wps.cn/officeDocument/2017/drawingmlCustomData" val="200" checksum="1740828767"/>
                </a:ext>
              </a:extLst>
            </a:pPr>
            <a:endParaRPr sz="1600" dirty="0">
              <a:solidFill>
                <a:srgbClr val="000000"/>
              </a:solidFill>
              <a:uFillTx/>
              <a:latin typeface="Times New Roman" panose="02020603050405020304" charset="0"/>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lang="zh-CN" sz="1600" dirty="0">
                <a:solidFill>
                  <a:srgbClr val="000000"/>
                </a:solidFill>
                <a:uFillTx/>
                <a:latin typeface="Times New Roman" panose="02020603050405020304" charset="0"/>
                <a:sym typeface="+mn-lt"/>
              </a:rPr>
              <a:t>把</a:t>
            </a:r>
            <a:r>
              <a:rPr lang="zh-CN" sz="1600" dirty="0">
                <a:solidFill>
                  <a:srgbClr val="FF0000"/>
                </a:solidFill>
                <a:uFillTx/>
                <a:latin typeface="Times New Roman" panose="02020603050405020304" charset="0"/>
                <a:sym typeface="+mn-lt"/>
              </a:rPr>
              <a:t>下属成熟度和领导行为进行匹配</a:t>
            </a:r>
            <a:r>
              <a:rPr lang="zh-CN" sz="1600" dirty="0">
                <a:solidFill>
                  <a:srgbClr val="000000"/>
                </a:solidFill>
                <a:uFillTx/>
                <a:latin typeface="Times New Roman" panose="02020603050405020304" charset="0"/>
                <a:sym typeface="+mn-lt"/>
              </a:rPr>
              <a:t>：</a:t>
            </a:r>
            <a:endParaRPr lang="zh-CN" sz="1600" dirty="0">
              <a:solidFill>
                <a:srgbClr val="000000"/>
              </a:solidFill>
              <a:uFillTx/>
              <a:latin typeface="Times New Roman" panose="02020603050405020304" charset="0"/>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lang="zh-CN" sz="1600" dirty="0">
                <a:solidFill>
                  <a:srgbClr val="000000"/>
                </a:solidFill>
                <a:uFillTx/>
                <a:latin typeface="Times New Roman" panose="02020603050405020304" charset="0"/>
                <a:sym typeface="+mn-lt"/>
              </a:rPr>
              <a:t>第一阶段：低成熟度的员工，适合命令式领导。</a:t>
            </a:r>
            <a:endParaRPr lang="zh-CN" sz="1600" dirty="0">
              <a:solidFill>
                <a:srgbClr val="000000"/>
              </a:solidFill>
              <a:uFillTx/>
              <a:latin typeface="Times New Roman" panose="02020603050405020304" charset="0"/>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lang="zh-CN" sz="1600" dirty="0">
                <a:solidFill>
                  <a:srgbClr val="000000"/>
                </a:solidFill>
                <a:uFillTx/>
                <a:latin typeface="Times New Roman" panose="02020603050405020304" charset="0"/>
                <a:sym typeface="+mn-lt"/>
              </a:rPr>
              <a:t>第二阶段：中低成熟度的员工，适合推销式领导。</a:t>
            </a:r>
            <a:endParaRPr lang="zh-CN" sz="1600" dirty="0">
              <a:solidFill>
                <a:srgbClr val="000000"/>
              </a:solidFill>
              <a:uFillTx/>
              <a:latin typeface="Times New Roman" panose="02020603050405020304" charset="0"/>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lang="zh-CN" sz="1600" dirty="0">
                <a:solidFill>
                  <a:srgbClr val="000000"/>
                </a:solidFill>
                <a:uFillTx/>
                <a:latin typeface="Times New Roman" panose="02020603050405020304" charset="0"/>
                <a:sym typeface="+mn-lt"/>
              </a:rPr>
              <a:t>第三阶段：中高成熟度的员工，适合参与式领导。</a:t>
            </a:r>
            <a:endParaRPr lang="zh-CN" sz="1600" dirty="0">
              <a:solidFill>
                <a:srgbClr val="000000"/>
              </a:solidFill>
              <a:uFillTx/>
              <a:latin typeface="Times New Roman" panose="02020603050405020304" charset="0"/>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sz="1600" dirty="0">
                <a:solidFill>
                  <a:srgbClr val="000000"/>
                </a:solidFill>
                <a:uFillTx/>
                <a:latin typeface="Times New Roman" panose="02020603050405020304" charset="0"/>
                <a:sym typeface="+mn-lt"/>
              </a:rPr>
              <a:t>第四</a:t>
            </a:r>
            <a:r>
              <a:rPr lang="zh-CN" sz="1600" dirty="0">
                <a:solidFill>
                  <a:srgbClr val="000000"/>
                </a:solidFill>
                <a:uFillTx/>
                <a:latin typeface="Times New Roman" panose="02020603050405020304" charset="0"/>
                <a:sym typeface="+mn-lt"/>
              </a:rPr>
              <a:t>阶段：高成熟度的员工，适合授权式领导。</a:t>
            </a:r>
            <a:endParaRPr lang="zh-CN" sz="1600" dirty="0">
              <a:solidFill>
                <a:srgbClr val="000000"/>
              </a:solidFill>
              <a:uFillTx/>
              <a:latin typeface="Times New Roman" panose="02020603050405020304" charset="0"/>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lang="zh-CN" sz="1600" dirty="0">
                <a:solidFill>
                  <a:srgbClr val="000000"/>
                </a:solidFill>
                <a:uFillTx/>
                <a:latin typeface="Times New Roman" panose="02020603050405020304" charset="0"/>
                <a:sym typeface="+mn-lt"/>
              </a:rPr>
              <a:t>随着</a:t>
            </a:r>
            <a:r>
              <a:rPr lang="zh-CN" sz="1600" dirty="0">
                <a:solidFill>
                  <a:srgbClr val="FF0000"/>
                </a:solidFill>
                <a:uFillTx/>
                <a:latin typeface="Times New Roman" panose="02020603050405020304" charset="0"/>
                <a:sym typeface="+mn-lt"/>
              </a:rPr>
              <a:t>下属成熟度的由低到高，领导方式按以下序列推移</a:t>
            </a:r>
            <a:r>
              <a:rPr lang="zh-CN" sz="1600" dirty="0">
                <a:solidFill>
                  <a:srgbClr val="000000"/>
                </a:solidFill>
                <a:uFillTx/>
                <a:latin typeface="Times New Roman" panose="02020603050405020304" charset="0"/>
                <a:sym typeface="+mn-lt"/>
              </a:rPr>
              <a:t>：“高任务—低关系”“高任务—高关系”“低任务—高关系”“低任务—低关系”。</a:t>
            </a:r>
            <a:endParaRPr lang="zh-CN" sz="1600" dirty="0">
              <a:solidFill>
                <a:srgbClr val="000000"/>
              </a:solidFill>
              <a:uFillTx/>
              <a:latin typeface="Times New Roman" panose="02020603050405020304" charset="0"/>
              <a:sym typeface="+mn-lt"/>
            </a:endParaRPr>
          </a:p>
        </p:txBody>
      </p:sp>
      <p:sp>
        <p:nvSpPr>
          <p:cNvPr id="34"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领导理论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iSļíḍê"/>
          <p:cNvSpPr/>
          <p:nvPr>
            <p:custDataLst>
              <p:tags r:id="rId1"/>
            </p:custDataLst>
          </p:nvPr>
        </p:nvSpPr>
        <p:spPr bwMode="auto">
          <a:xfrm>
            <a:off x="2021205" y="1273810"/>
            <a:ext cx="7250430" cy="4862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lvl="0" algn="just">
              <a:lnSpc>
                <a:spcPct val="130000"/>
              </a:lnSpc>
            </a:pPr>
            <a:r>
              <a:rPr b="1" dirty="0">
                <a:solidFill>
                  <a:srgbClr val="FF0000"/>
                </a:solidFill>
                <a:uFillTx/>
                <a:latin typeface="Times New Roman" panose="02020603050405020304" charset="0"/>
                <a:sym typeface="+mn-lt"/>
              </a:rPr>
              <a:t>路径—目标理论</a:t>
            </a:r>
            <a:r>
              <a:rPr lang="zh-CN" b="1" dirty="0">
                <a:solidFill>
                  <a:schemeClr val="tx1"/>
                </a:solidFill>
                <a:uFillTx/>
                <a:latin typeface="Times New Roman" panose="02020603050405020304" charset="0"/>
                <a:sym typeface="+mn-lt"/>
              </a:rPr>
              <a:t>（豪斯）</a:t>
            </a:r>
            <a:endParaRPr b="1" dirty="0">
              <a:solidFill>
                <a:srgbClr val="FF0000"/>
              </a:solidFill>
              <a:uFillTx/>
              <a:latin typeface="Times New Roman" panose="02020603050405020304" charset="0"/>
              <a:sym typeface="+mn-lt"/>
            </a:endParaRPr>
          </a:p>
          <a:p>
            <a:pPr lvl="0" algn="just">
              <a:lnSpc>
                <a:spcPct val="130000"/>
              </a:lnSpc>
            </a:pPr>
            <a:endParaRPr b="1" dirty="0">
              <a:solidFill>
                <a:srgbClr val="FF0000"/>
              </a:solidFill>
              <a:uFillTx/>
              <a:latin typeface="Times New Roman" panose="02020603050405020304" charset="0"/>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sz="1600" dirty="0">
                <a:uFillTx/>
                <a:latin typeface="Times New Roman" panose="02020603050405020304" charset="0"/>
                <a:sym typeface="+mn-lt"/>
              </a:rPr>
              <a:t>该理论认为领导者的工作是帮助下属理解组织的目标，并提供必要的指导和支持，以使下属遵循实现目标的途径。</a:t>
            </a:r>
            <a:endParaRPr sz="1600" dirty="0">
              <a:uFillTx/>
              <a:latin typeface="Times New Roman" panose="02020603050405020304" charset="0"/>
              <a:sym typeface="+mn-lt"/>
            </a:endParaRPr>
          </a:p>
          <a:p>
            <a:pPr lvl="0" indent="406400" algn="just" fontAlgn="auto">
              <a:lnSpc>
                <a:spcPct val="50000"/>
              </a:lnSpc>
              <a:extLst>
                <a:ext uri="{35155182-B16C-46BC-9424-99874614C6A1}">
                  <wpsdc:indentchars xmlns:wpsdc="http://www.wps.cn/officeDocument/2017/drawingmlCustomData" val="200" checksum="1740828767"/>
                </a:ext>
              </a:extLst>
            </a:pPr>
            <a:endParaRPr sz="1600" dirty="0">
              <a:uFillTx/>
              <a:latin typeface="Times New Roman" panose="02020603050405020304" charset="0"/>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lang="zh-CN" sz="1600" dirty="0">
                <a:uFillTx/>
                <a:latin typeface="Times New Roman" panose="02020603050405020304" charset="0"/>
                <a:sym typeface="+mn-lt"/>
              </a:rPr>
              <a:t>领导者的行为被下属接受的程度，取决于下属是将这种行为视为获得当前满足的源泉，还是作为获得未来满足的手段。领导者行为的激励作用在于使下属的需要得到满足并提供达成有效绩效所必需的辅导、指导、支持和奖励。</a:t>
            </a:r>
            <a:endParaRPr lang="zh-CN" sz="1600" dirty="0">
              <a:uFillTx/>
              <a:latin typeface="Times New Roman" panose="02020603050405020304" charset="0"/>
              <a:sym typeface="+mn-lt"/>
            </a:endParaRPr>
          </a:p>
          <a:p>
            <a:pPr lvl="0" indent="406400" algn="just" fontAlgn="auto">
              <a:lnSpc>
                <a:spcPct val="50000"/>
              </a:lnSpc>
              <a:buClrTx/>
              <a:buSzTx/>
              <a:buFontTx/>
              <a:extLst>
                <a:ext uri="{35155182-B16C-46BC-9424-99874614C6A1}">
                  <wpsdc:indentchars xmlns:wpsdc="http://www.wps.cn/officeDocument/2017/drawingmlCustomData" val="200" checksum="1740828767"/>
                </a:ext>
              </a:extLst>
            </a:pPr>
            <a:endParaRPr sz="1600" dirty="0">
              <a:uFillTx/>
              <a:latin typeface="Times New Roman" panose="02020603050405020304" charset="0"/>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lang="zh-CN" sz="1600" dirty="0">
                <a:solidFill>
                  <a:schemeClr val="tx1"/>
                </a:solidFill>
                <a:uFillTx/>
                <a:latin typeface="Times New Roman" panose="02020603050405020304" charset="0"/>
                <a:sym typeface="+mn-lt"/>
              </a:rPr>
              <a:t>豪斯总结了以下四种领导行为。</a:t>
            </a:r>
            <a:endParaRPr lang="zh-CN" sz="1600" dirty="0">
              <a:solidFill>
                <a:schemeClr val="tx1"/>
              </a:solidFill>
              <a:uFillTx/>
              <a:latin typeface="Times New Roman" panose="02020603050405020304" charset="0"/>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lang="zh-CN" sz="1600" dirty="0">
                <a:solidFill>
                  <a:srgbClr val="FF0000"/>
                </a:solidFill>
                <a:uFillTx/>
                <a:latin typeface="Times New Roman" panose="02020603050405020304" charset="0"/>
                <a:sym typeface="+mn-lt"/>
              </a:rPr>
              <a:t>（</a:t>
            </a:r>
            <a:r>
              <a:rPr lang="en-US" altLang="zh-CN" sz="1600" dirty="0">
                <a:solidFill>
                  <a:srgbClr val="FF0000"/>
                </a:solidFill>
                <a:uFillTx/>
                <a:latin typeface="Times New Roman" panose="02020603050405020304" charset="0"/>
                <a:sym typeface="+mn-lt"/>
              </a:rPr>
              <a:t>1</a:t>
            </a:r>
            <a:r>
              <a:rPr lang="zh-CN" sz="1600" dirty="0">
                <a:solidFill>
                  <a:srgbClr val="FF0000"/>
                </a:solidFill>
                <a:uFillTx/>
                <a:latin typeface="Times New Roman" panose="02020603050405020304" charset="0"/>
                <a:sym typeface="+mn-lt"/>
              </a:rPr>
              <a:t>）指导型领导。</a:t>
            </a:r>
            <a:endParaRPr lang="zh-CN" sz="1600" dirty="0">
              <a:solidFill>
                <a:srgbClr val="FF0000"/>
              </a:solidFill>
              <a:uFillTx/>
              <a:latin typeface="Times New Roman" panose="02020603050405020304" charset="0"/>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lang="zh-CN" sz="1600" dirty="0">
                <a:solidFill>
                  <a:srgbClr val="FF0000"/>
                </a:solidFill>
                <a:uFillTx/>
                <a:latin typeface="Times New Roman" panose="02020603050405020304" charset="0"/>
                <a:sym typeface="+mn-lt"/>
              </a:rPr>
              <a:t>（</a:t>
            </a:r>
            <a:r>
              <a:rPr lang="en-US" altLang="zh-CN" sz="1600" dirty="0">
                <a:solidFill>
                  <a:srgbClr val="FF0000"/>
                </a:solidFill>
                <a:uFillTx/>
                <a:latin typeface="Times New Roman" panose="02020603050405020304" charset="0"/>
                <a:sym typeface="+mn-lt"/>
              </a:rPr>
              <a:t>2</a:t>
            </a:r>
            <a:r>
              <a:rPr lang="zh-CN" sz="1600" dirty="0">
                <a:solidFill>
                  <a:srgbClr val="FF0000"/>
                </a:solidFill>
                <a:uFillTx/>
                <a:latin typeface="Times New Roman" panose="02020603050405020304" charset="0"/>
                <a:sym typeface="+mn-lt"/>
              </a:rPr>
              <a:t>）支持型领导。</a:t>
            </a:r>
            <a:endParaRPr lang="zh-CN" sz="1600" dirty="0">
              <a:solidFill>
                <a:srgbClr val="FF0000"/>
              </a:solidFill>
              <a:uFillTx/>
              <a:latin typeface="Times New Roman" panose="02020603050405020304" charset="0"/>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lang="zh-CN" sz="1600" dirty="0">
                <a:solidFill>
                  <a:srgbClr val="FF0000"/>
                </a:solidFill>
                <a:uFillTx/>
                <a:latin typeface="Times New Roman" panose="02020603050405020304" charset="0"/>
                <a:sym typeface="+mn-lt"/>
              </a:rPr>
              <a:t>（</a:t>
            </a:r>
            <a:r>
              <a:rPr lang="en-US" altLang="zh-CN" sz="1600" dirty="0">
                <a:solidFill>
                  <a:srgbClr val="FF0000"/>
                </a:solidFill>
                <a:uFillTx/>
                <a:latin typeface="Times New Roman" panose="02020603050405020304" charset="0"/>
                <a:sym typeface="+mn-lt"/>
              </a:rPr>
              <a:t>3</a:t>
            </a:r>
            <a:r>
              <a:rPr lang="zh-CN" sz="1600" dirty="0">
                <a:solidFill>
                  <a:srgbClr val="FF0000"/>
                </a:solidFill>
                <a:uFillTx/>
                <a:latin typeface="Times New Roman" panose="02020603050405020304" charset="0"/>
                <a:sym typeface="+mn-lt"/>
              </a:rPr>
              <a:t>）参与型领导。</a:t>
            </a:r>
            <a:endParaRPr lang="zh-CN" sz="1600" dirty="0">
              <a:solidFill>
                <a:srgbClr val="FF0000"/>
              </a:solidFill>
              <a:uFillTx/>
              <a:latin typeface="Times New Roman" panose="02020603050405020304" charset="0"/>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lang="zh-CN" sz="1600" dirty="0">
                <a:solidFill>
                  <a:srgbClr val="FF0000"/>
                </a:solidFill>
                <a:uFillTx/>
                <a:latin typeface="Times New Roman" panose="02020603050405020304" charset="0"/>
                <a:sym typeface="+mn-lt"/>
              </a:rPr>
              <a:t>（</a:t>
            </a:r>
            <a:r>
              <a:rPr lang="en-US" altLang="zh-CN" sz="1600" dirty="0">
                <a:solidFill>
                  <a:srgbClr val="FF0000"/>
                </a:solidFill>
                <a:uFillTx/>
                <a:latin typeface="Times New Roman" panose="02020603050405020304" charset="0"/>
                <a:sym typeface="+mn-lt"/>
              </a:rPr>
              <a:t>4</a:t>
            </a:r>
            <a:r>
              <a:rPr lang="zh-CN" sz="1600" dirty="0">
                <a:solidFill>
                  <a:srgbClr val="FF0000"/>
                </a:solidFill>
                <a:uFillTx/>
                <a:latin typeface="Times New Roman" panose="02020603050405020304" charset="0"/>
                <a:sym typeface="+mn-lt"/>
              </a:rPr>
              <a:t>）成就导向型领导。</a:t>
            </a:r>
            <a:endParaRPr lang="zh-CN" sz="1600" dirty="0">
              <a:solidFill>
                <a:srgbClr val="FF0000"/>
              </a:solidFill>
              <a:uFillTx/>
              <a:latin typeface="Times New Roman" panose="02020603050405020304" charset="0"/>
              <a:sym typeface="+mn-lt"/>
            </a:endParaRPr>
          </a:p>
        </p:txBody>
      </p:sp>
      <p:sp>
        <p:nvSpPr>
          <p:cNvPr id="34"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领导理论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23"/>
          <p:cNvGrpSpPr/>
          <p:nvPr>
            <p:custDataLst>
              <p:tags r:id="rId1"/>
            </p:custDataLst>
          </p:nvPr>
        </p:nvGrpSpPr>
        <p:grpSpPr>
          <a:xfrm rot="0">
            <a:off x="1912620" y="1932940"/>
            <a:ext cx="4015105" cy="821741"/>
            <a:chOff x="2697421" y="988328"/>
            <a:chExt cx="4016173" cy="821909"/>
          </a:xfrm>
        </p:grpSpPr>
        <p:sp>
          <p:nvSpPr>
            <p:cNvPr id="10" name="TextBox 24"/>
            <p:cNvSpPr txBox="1"/>
            <p:nvPr>
              <p:custDataLst>
                <p:tags r:id="rId2"/>
              </p:custDataLst>
            </p:nvPr>
          </p:nvSpPr>
          <p:spPr>
            <a:xfrm>
              <a:off x="2829189" y="1439321"/>
              <a:ext cx="3884405" cy="370916"/>
            </a:xfrm>
            <a:prstGeom prst="rect">
              <a:avLst/>
            </a:prstGeom>
            <a:noFill/>
          </p:spPr>
          <p:txBody>
            <a:bodyPr wrap="square" rtlCol="0">
              <a:spAutoFit/>
            </a:bodyPr>
            <a:lstStyle/>
            <a:p>
              <a:pPr lvl="0">
                <a:lnSpc>
                  <a:spcPct val="130000"/>
                </a:lnSpc>
              </a:pPr>
              <a:endParaRPr lang="en-US" altLang="zh-CN" sz="1400" dirty="0">
                <a:solidFill>
                  <a:srgbClr val="000000"/>
                </a:solidFill>
                <a:cs typeface="+mn-ea"/>
                <a:sym typeface="+mn-lt"/>
              </a:endParaRPr>
            </a:p>
          </p:txBody>
        </p:sp>
        <p:sp>
          <p:nvSpPr>
            <p:cNvPr id="11" name="TextBox 25"/>
            <p:cNvSpPr txBox="1"/>
            <p:nvPr>
              <p:custDataLst>
                <p:tags r:id="rId3"/>
              </p:custDataLst>
            </p:nvPr>
          </p:nvSpPr>
          <p:spPr>
            <a:xfrm>
              <a:off x="2697421" y="988328"/>
              <a:ext cx="3035275" cy="550022"/>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endParaRPr lang="zh-CN" altLang="en-US" sz="2000" b="1" cap="all" dirty="0">
                <a:solidFill>
                  <a:srgbClr val="000000"/>
                </a:solidFill>
                <a:cs typeface="+mn-ea"/>
                <a:sym typeface="+mn-lt"/>
              </a:endParaRPr>
            </a:p>
          </p:txBody>
        </p:sp>
      </p:grpSp>
      <p:grpSp>
        <p:nvGrpSpPr>
          <p:cNvPr id="12" name="组合 26"/>
          <p:cNvGrpSpPr/>
          <p:nvPr>
            <p:custDataLst>
              <p:tags r:id="rId4"/>
            </p:custDataLst>
          </p:nvPr>
        </p:nvGrpSpPr>
        <p:grpSpPr>
          <a:xfrm>
            <a:off x="6238464" y="2400820"/>
            <a:ext cx="3787384" cy="750107"/>
            <a:chOff x="1064741" y="1843186"/>
            <a:chExt cx="3788553" cy="750378"/>
          </a:xfrm>
        </p:grpSpPr>
        <p:sp>
          <p:nvSpPr>
            <p:cNvPr id="13" name="Oval 68"/>
            <p:cNvSpPr>
              <a:spLocks noChangeArrowheads="1"/>
            </p:cNvSpPr>
            <p:nvPr>
              <p:custDataLst>
                <p:tags r:id="rId5"/>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14" name="Rectangle 2"/>
            <p:cNvSpPr/>
            <p:nvPr>
              <p:custDataLst>
                <p:tags r:id="rId6"/>
              </p:custDataLst>
            </p:nvPr>
          </p:nvSpPr>
          <p:spPr bwMode="auto">
            <a:xfrm>
              <a:off x="1215295" y="1891975"/>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3</a:t>
              </a:r>
              <a:endParaRPr lang="en-US" b="1" dirty="0">
                <a:solidFill>
                  <a:schemeClr val="dk1">
                    <a:lumMod val="75000"/>
                    <a:lumOff val="25000"/>
                  </a:schemeClr>
                </a:solidFill>
                <a:cs typeface="+mn-ea"/>
                <a:sym typeface="+mn-lt"/>
              </a:endParaRPr>
            </a:p>
          </p:txBody>
        </p:sp>
        <p:sp>
          <p:nvSpPr>
            <p:cNvPr id="17" name="TextBox 31"/>
            <p:cNvSpPr txBox="1"/>
            <p:nvPr>
              <p:custDataLst>
                <p:tags r:id="rId7"/>
              </p:custDataLst>
            </p:nvPr>
          </p:nvSpPr>
          <p:spPr>
            <a:xfrm>
              <a:off x="1818019" y="1925039"/>
              <a:ext cx="3035275" cy="550108"/>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C00000"/>
                  </a:solidFill>
                  <a:cs typeface="+mn-ea"/>
                  <a:sym typeface="+mn-lt"/>
                </a:rPr>
                <a:t>用人艺术</a:t>
              </a:r>
              <a:endParaRPr lang="zh-CN" altLang="en-US" sz="2000" b="1" cap="all" dirty="0">
                <a:solidFill>
                  <a:srgbClr val="C00000"/>
                </a:solidFill>
                <a:cs typeface="+mn-ea"/>
                <a:sym typeface="+mn-lt"/>
              </a:endParaRPr>
            </a:p>
          </p:txBody>
        </p:sp>
      </p:grpSp>
      <p:grpSp>
        <p:nvGrpSpPr>
          <p:cNvPr id="18" name="组合 32"/>
          <p:cNvGrpSpPr/>
          <p:nvPr>
            <p:custDataLst>
              <p:tags r:id="rId8"/>
            </p:custDataLst>
          </p:nvPr>
        </p:nvGrpSpPr>
        <p:grpSpPr>
          <a:xfrm>
            <a:off x="2363017" y="3269891"/>
            <a:ext cx="3786115" cy="750107"/>
            <a:chOff x="1064741" y="1843186"/>
            <a:chExt cx="3787283" cy="750378"/>
          </a:xfrm>
        </p:grpSpPr>
        <p:sp>
          <p:nvSpPr>
            <p:cNvPr id="19" name="Oval 68"/>
            <p:cNvSpPr>
              <a:spLocks noChangeArrowheads="1"/>
            </p:cNvSpPr>
            <p:nvPr>
              <p:custDataLst>
                <p:tags r:id="rId9"/>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20" name="Rectangle 2"/>
            <p:cNvSpPr/>
            <p:nvPr>
              <p:custDataLst>
                <p:tags r:id="rId10"/>
              </p:custDataLst>
            </p:nvPr>
          </p:nvSpPr>
          <p:spPr bwMode="auto">
            <a:xfrm>
              <a:off x="1200777" y="1903830"/>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1</a:t>
              </a:r>
              <a:endParaRPr lang="en-US" b="1" dirty="0">
                <a:solidFill>
                  <a:schemeClr val="dk1">
                    <a:lumMod val="75000"/>
                    <a:lumOff val="25000"/>
                  </a:schemeClr>
                </a:solidFill>
                <a:cs typeface="+mn-ea"/>
                <a:sym typeface="+mn-lt"/>
              </a:endParaRPr>
            </a:p>
          </p:txBody>
        </p:sp>
        <p:sp>
          <p:nvSpPr>
            <p:cNvPr id="23" name="TextBox 37"/>
            <p:cNvSpPr txBox="1"/>
            <p:nvPr>
              <p:custDataLst>
                <p:tags r:id="rId11"/>
              </p:custDataLst>
            </p:nvPr>
          </p:nvSpPr>
          <p:spPr>
            <a:xfrm>
              <a:off x="1816749" y="1995550"/>
              <a:ext cx="3035275" cy="550108"/>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dirty="0">
                  <a:solidFill>
                    <a:srgbClr val="C00000"/>
                  </a:solidFill>
                  <a:cs typeface="+mn-ea"/>
                  <a:sym typeface="+mn-lt"/>
                </a:rPr>
                <a:t>决策艺术</a:t>
              </a:r>
              <a:endParaRPr lang="zh-CN" altLang="en-US" sz="2000" b="1" dirty="0">
                <a:solidFill>
                  <a:srgbClr val="C00000"/>
                </a:solidFill>
                <a:cs typeface="+mn-ea"/>
                <a:sym typeface="+mn-lt"/>
              </a:endParaRPr>
            </a:p>
          </p:txBody>
        </p:sp>
      </p:grpSp>
      <p:grpSp>
        <p:nvGrpSpPr>
          <p:cNvPr id="24" name="组合 38"/>
          <p:cNvGrpSpPr/>
          <p:nvPr>
            <p:custDataLst>
              <p:tags r:id="rId12"/>
            </p:custDataLst>
          </p:nvPr>
        </p:nvGrpSpPr>
        <p:grpSpPr>
          <a:xfrm>
            <a:off x="6238273" y="3556436"/>
            <a:ext cx="3788020" cy="750107"/>
            <a:chOff x="1064741" y="1843186"/>
            <a:chExt cx="3789189" cy="750378"/>
          </a:xfrm>
        </p:grpSpPr>
        <p:sp>
          <p:nvSpPr>
            <p:cNvPr id="25" name="Oval 68"/>
            <p:cNvSpPr>
              <a:spLocks noChangeArrowheads="1"/>
            </p:cNvSpPr>
            <p:nvPr>
              <p:custDataLst>
                <p:tags r:id="rId13"/>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lt1"/>
                </a:solidFill>
                <a:cs typeface="+mn-ea"/>
                <a:sym typeface="+mn-lt"/>
              </a:endParaRPr>
            </a:p>
          </p:txBody>
        </p:sp>
        <p:sp>
          <p:nvSpPr>
            <p:cNvPr id="26" name="Rectangle 2"/>
            <p:cNvSpPr/>
            <p:nvPr>
              <p:custDataLst>
                <p:tags r:id="rId14"/>
              </p:custDataLst>
            </p:nvPr>
          </p:nvSpPr>
          <p:spPr bwMode="auto">
            <a:xfrm>
              <a:off x="1200777" y="1900583"/>
              <a:ext cx="479934" cy="641350"/>
            </a:xfrm>
            <a:prstGeom prst="rect">
              <a:avLst/>
            </a:prstGeom>
            <a:no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lt1"/>
                  </a:solidFill>
                  <a:cs typeface="+mn-ea"/>
                  <a:sym typeface="+mn-lt"/>
                </a:rPr>
                <a:t>4</a:t>
              </a:r>
              <a:endParaRPr lang="en-US" b="1" dirty="0">
                <a:solidFill>
                  <a:schemeClr val="lt1"/>
                </a:solidFill>
                <a:cs typeface="+mn-ea"/>
                <a:sym typeface="+mn-lt"/>
              </a:endParaRPr>
            </a:p>
          </p:txBody>
        </p:sp>
        <p:sp>
          <p:nvSpPr>
            <p:cNvPr id="29" name="TextBox 43"/>
            <p:cNvSpPr txBox="1"/>
            <p:nvPr>
              <p:custDataLst>
                <p:tags r:id="rId15"/>
              </p:custDataLst>
            </p:nvPr>
          </p:nvSpPr>
          <p:spPr>
            <a:xfrm>
              <a:off x="1818655" y="1931391"/>
              <a:ext cx="3035275" cy="550108"/>
            </a:xfrm>
            <a:prstGeom prst="rect">
              <a:avLst/>
            </a:prstGeom>
            <a:noFill/>
          </p:spPr>
          <p:txBody>
            <a:bodyPr wrap="square" lIns="243684" tIns="121843" rIns="243684" bIns="121843" rtlCol="0">
              <a:spAutoFit/>
            </a:bodyPr>
            <a:lstStyle/>
            <a:p>
              <a:pPr lvl="0">
                <a:spcBef>
                  <a:spcPct val="0"/>
                </a:spcBef>
                <a:buFont typeface="Arial" panose="020B0604020202020204" pitchFamily="34" charset="0"/>
                <a:defRPr/>
              </a:pPr>
              <a:r>
                <a:rPr lang="zh-CN" altLang="en-US" sz="2000" b="1" cap="all" dirty="0">
                  <a:solidFill>
                    <a:srgbClr val="C00000"/>
                  </a:solidFill>
                  <a:cs typeface="+mn-ea"/>
                  <a:sym typeface="+mn-lt"/>
                </a:rPr>
                <a:t>提高工作效率的艺术</a:t>
              </a:r>
              <a:endParaRPr lang="zh-CN" altLang="en-US" sz="2000" b="1" cap="all" dirty="0">
                <a:solidFill>
                  <a:srgbClr val="C00000"/>
                </a:solidFill>
                <a:cs typeface="+mn-ea"/>
                <a:sym typeface="+mn-lt"/>
              </a:endParaRPr>
            </a:p>
          </p:txBody>
        </p:sp>
      </p:grpSp>
      <p:grpSp>
        <p:nvGrpSpPr>
          <p:cNvPr id="30" name="组合 44"/>
          <p:cNvGrpSpPr/>
          <p:nvPr>
            <p:custDataLst>
              <p:tags r:id="rId16"/>
            </p:custDataLst>
          </p:nvPr>
        </p:nvGrpSpPr>
        <p:grpSpPr>
          <a:xfrm>
            <a:off x="2363017" y="4263234"/>
            <a:ext cx="3787384" cy="815729"/>
            <a:chOff x="1064741" y="1894794"/>
            <a:chExt cx="3788553" cy="816023"/>
          </a:xfrm>
        </p:grpSpPr>
        <p:sp>
          <p:nvSpPr>
            <p:cNvPr id="31" name="Oval 68"/>
            <p:cNvSpPr>
              <a:spLocks noChangeArrowheads="1"/>
            </p:cNvSpPr>
            <p:nvPr>
              <p:custDataLst>
                <p:tags r:id="rId17"/>
              </p:custDataLst>
            </p:nvPr>
          </p:nvSpPr>
          <p:spPr bwMode="auto">
            <a:xfrm flipH="1">
              <a:off x="1064741" y="1960068"/>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32" name="Rectangle 2"/>
            <p:cNvSpPr/>
            <p:nvPr>
              <p:custDataLst>
                <p:tags r:id="rId18"/>
              </p:custDataLst>
            </p:nvPr>
          </p:nvSpPr>
          <p:spPr bwMode="auto">
            <a:xfrm>
              <a:off x="1200777" y="1894794"/>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endParaRPr lang="en-US" b="1" dirty="0">
                <a:solidFill>
                  <a:schemeClr val="lt1"/>
                </a:solidFill>
                <a:cs typeface="+mn-ea"/>
                <a:sym typeface="+mn-lt"/>
              </a:endParaRPr>
            </a:p>
            <a:p>
              <a:pPr algn="ctr">
                <a:spcBef>
                  <a:spcPct val="0"/>
                </a:spcBef>
                <a:buFont typeface="Arial" panose="020B0604020202020204" pitchFamily="34" charset="0"/>
                <a:defRPr/>
              </a:pPr>
              <a:r>
                <a:rPr lang="en-US" b="1" dirty="0">
                  <a:solidFill>
                    <a:schemeClr val="lt1"/>
                  </a:solidFill>
                  <a:cs typeface="+mn-ea"/>
                  <a:sym typeface="+mn-lt"/>
                </a:rPr>
                <a:t>2</a:t>
              </a:r>
              <a:endParaRPr lang="en-US" b="1" dirty="0">
                <a:solidFill>
                  <a:schemeClr val="lt1"/>
                </a:solidFill>
                <a:cs typeface="+mn-ea"/>
                <a:sym typeface="+mn-lt"/>
              </a:endParaRPr>
            </a:p>
          </p:txBody>
        </p:sp>
        <p:sp>
          <p:nvSpPr>
            <p:cNvPr id="35" name="TextBox 49"/>
            <p:cNvSpPr txBox="1"/>
            <p:nvPr>
              <p:custDataLst>
                <p:tags r:id="rId19"/>
              </p:custDataLst>
            </p:nvPr>
          </p:nvSpPr>
          <p:spPr>
            <a:xfrm>
              <a:off x="1818019" y="2160709"/>
              <a:ext cx="3035275" cy="550108"/>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C00000"/>
                  </a:solidFill>
                  <a:cs typeface="+mn-ea"/>
                  <a:sym typeface="+mn-lt"/>
                </a:rPr>
                <a:t>授权用权艺术</a:t>
              </a:r>
              <a:endParaRPr lang="zh-CN" altLang="en-US" sz="2000" b="1" cap="all" dirty="0">
                <a:solidFill>
                  <a:srgbClr val="C00000"/>
                </a:solidFill>
                <a:cs typeface="+mn-ea"/>
                <a:sym typeface="+mn-lt"/>
              </a:endParaRPr>
            </a:p>
          </p:txBody>
        </p:sp>
      </p:grpSp>
      <p:grpSp>
        <p:nvGrpSpPr>
          <p:cNvPr id="36" name="组合 50"/>
          <p:cNvGrpSpPr/>
          <p:nvPr>
            <p:custDataLst>
              <p:tags r:id="rId20"/>
            </p:custDataLst>
          </p:nvPr>
        </p:nvGrpSpPr>
        <p:grpSpPr>
          <a:xfrm>
            <a:off x="6324633" y="4912845"/>
            <a:ext cx="3786115" cy="750108"/>
            <a:chOff x="1064741" y="1843186"/>
            <a:chExt cx="3787283" cy="750378"/>
          </a:xfrm>
        </p:grpSpPr>
        <p:sp>
          <p:nvSpPr>
            <p:cNvPr id="37" name="Oval 68"/>
            <p:cNvSpPr>
              <a:spLocks noChangeArrowheads="1"/>
            </p:cNvSpPr>
            <p:nvPr>
              <p:custDataLst>
                <p:tags r:id="rId21"/>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38" name="Rectangle 2"/>
            <p:cNvSpPr/>
            <p:nvPr>
              <p:custDataLst>
                <p:tags r:id="rId22"/>
              </p:custDataLst>
            </p:nvPr>
          </p:nvSpPr>
          <p:spPr bwMode="auto">
            <a:xfrm>
              <a:off x="1203747" y="1896014"/>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5</a:t>
              </a:r>
              <a:endParaRPr lang="en-US" b="1" dirty="0">
                <a:solidFill>
                  <a:schemeClr val="dk1">
                    <a:lumMod val="75000"/>
                    <a:lumOff val="25000"/>
                  </a:schemeClr>
                </a:solidFill>
                <a:cs typeface="+mn-ea"/>
                <a:sym typeface="+mn-lt"/>
              </a:endParaRPr>
            </a:p>
          </p:txBody>
        </p:sp>
        <p:sp>
          <p:nvSpPr>
            <p:cNvPr id="41" name="TextBox 55"/>
            <p:cNvSpPr txBox="1"/>
            <p:nvPr>
              <p:custDataLst>
                <p:tags r:id="rId23"/>
              </p:custDataLst>
            </p:nvPr>
          </p:nvSpPr>
          <p:spPr>
            <a:xfrm>
              <a:off x="1816749" y="2008889"/>
              <a:ext cx="3035275" cy="550108"/>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dirty="0">
                  <a:solidFill>
                    <a:srgbClr val="C00000"/>
                  </a:solidFill>
                  <a:cs typeface="+mn-ea"/>
                  <a:sym typeface="+mn-lt"/>
                </a:rPr>
                <a:t>处理人际关系的艺术</a:t>
              </a:r>
              <a:endParaRPr lang="zh-CN" altLang="en-US" sz="2000" b="1" dirty="0">
                <a:solidFill>
                  <a:srgbClr val="C00000"/>
                </a:solidFill>
                <a:cs typeface="+mn-ea"/>
                <a:sym typeface="+mn-lt"/>
              </a:endParaRPr>
            </a:p>
          </p:txBody>
        </p:sp>
      </p:grpSp>
      <p:sp>
        <p:nvSpPr>
          <p:cNvPr id="3" name="01"/>
          <p:cNvSpPr>
            <a:spLocks noChangeAspect="1"/>
          </p:cNvSpPr>
          <p:nvPr>
            <p:custDataLst>
              <p:tags r:id="rId2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领导艺术</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文本框 1"/>
          <p:cNvSpPr txBox="1"/>
          <p:nvPr/>
        </p:nvSpPr>
        <p:spPr>
          <a:xfrm>
            <a:off x="1912620" y="1233805"/>
            <a:ext cx="8373745" cy="166370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rgbClr val="C00000"/>
                </a:solidFill>
                <a:cs typeface="+mn-ea"/>
              </a:rPr>
              <a:t>核心内容</a:t>
            </a:r>
            <a:r>
              <a:rPr lang="zh-CN" altLang="en-US" dirty="0">
                <a:solidFill>
                  <a:srgbClr val="000000"/>
                </a:solidFill>
                <a:cs typeface="+mn-ea"/>
              </a:rPr>
              <a:t>可以分为三类五种艺术：</a:t>
            </a:r>
            <a:endParaRPr lang="zh-CN" altLang="en-US" dirty="0">
              <a:solidFill>
                <a:srgbClr val="000000"/>
              </a:solidFill>
              <a:cs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rgbClr val="000000"/>
                </a:solidFill>
                <a:cs typeface="+mn-ea"/>
              </a:rPr>
              <a:t>作为履行职能的艺术，涵盖了决策艺术、授权用权艺术、用人艺术；</a:t>
            </a:r>
            <a:endParaRPr lang="zh-CN" altLang="en-US" dirty="0">
              <a:solidFill>
                <a:srgbClr val="000000"/>
              </a:solidFill>
              <a:cs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rgbClr val="000000"/>
                </a:solidFill>
                <a:cs typeface="+mn-ea"/>
              </a:rPr>
              <a:t>被视为提高工作效率的艺术；</a:t>
            </a:r>
            <a:endParaRPr lang="zh-CN" altLang="en-US" dirty="0">
              <a:solidFill>
                <a:srgbClr val="000000"/>
              </a:solidFill>
              <a:cs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rgbClr val="000000"/>
                </a:solidFill>
                <a:cs typeface="+mn-ea"/>
              </a:rPr>
              <a:t>被视为处理人际关系的艺术。</a:t>
            </a:r>
            <a:endParaRPr lang="zh-CN" altLang="en-US" dirty="0">
              <a:solidFill>
                <a:srgbClr val="000000"/>
              </a:solidFill>
              <a:cs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1000"/>
                                        <p:tgtEl>
                                          <p:spTgt spid="30"/>
                                        </p:tgtEl>
                                      </p:cBhvr>
                                    </p:animEffect>
                                    <p:anim calcmode="lin" valueType="num">
                                      <p:cBhvr>
                                        <p:cTn id="26" dur="1000" fill="hold"/>
                                        <p:tgtEl>
                                          <p:spTgt spid="30"/>
                                        </p:tgtEl>
                                        <p:attrNameLst>
                                          <p:attrName>ppt_x</p:attrName>
                                        </p:attrNameLst>
                                      </p:cBhvr>
                                      <p:tavLst>
                                        <p:tav tm="0">
                                          <p:val>
                                            <p:strVal val="#ppt_x"/>
                                          </p:val>
                                        </p:tav>
                                        <p:tav tm="100000">
                                          <p:val>
                                            <p:strVal val="#ppt_x"/>
                                          </p:val>
                                        </p:tav>
                                      </p:tavLst>
                                    </p:anim>
                                    <p:anim calcmode="lin" valueType="num">
                                      <p:cBhvr>
                                        <p:cTn id="27" dur="1000" fill="hold"/>
                                        <p:tgtEl>
                                          <p:spTgt spid="3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down)">
                                      <p:cBhvr>
                                        <p:cTn id="38" dur="500"/>
                                        <p:tgtEl>
                                          <p:spTgt spid="3"/>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down)">
                                      <p:cBhvr>
                                        <p:cTn id="4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5202356" y="3127109"/>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激</a:t>
            </a:r>
            <a:r>
              <a:rPr lang="en-US" altLang="zh-CN" sz="66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励</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5508606" y="2323153"/>
            <a:ext cx="1554480" cy="645160"/>
          </a:xfrm>
          <a:prstGeom prst="rect">
            <a:avLst/>
          </a:prstGeom>
        </p:spPr>
        <p:txBody>
          <a:bodyPr wrap="none">
            <a:spAutoFit/>
          </a:bodyPr>
          <a:lstStyle/>
          <a:p>
            <a:r>
              <a:rPr lang="zh-CN" altLang="en-US" sz="3600" dirty="0">
                <a:solidFill>
                  <a:srgbClr val="000000"/>
                </a:solidFill>
                <a:cs typeface="+mn-ea"/>
                <a:sym typeface="+mn-lt"/>
              </a:rPr>
              <a:t>第二</a:t>
            </a:r>
            <a:r>
              <a:rPr lang="zh-CN" altLang="en-US" sz="3600" dirty="0">
                <a:solidFill>
                  <a:srgbClr val="000000"/>
                </a:solidFill>
                <a:cs typeface="+mn-ea"/>
                <a:sym typeface="+mn-lt"/>
              </a:rPr>
              <a:t>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2" name="íŝḷíďê"/>
          <p:cNvSpPr/>
          <p:nvPr>
            <p:custDataLst>
              <p:tags r:id="rId2"/>
            </p:custDataLst>
          </p:nvPr>
        </p:nvSpPr>
        <p:spPr>
          <a:xfrm>
            <a:off x="6966821" y="1662274"/>
            <a:ext cx="444222" cy="444220"/>
          </a:xfrm>
          <a:prstGeom prst="rect">
            <a:avLst/>
          </a:prstGeom>
          <a:solidFill>
            <a:schemeClr val="accent6">
              <a:lumMod val="60000"/>
              <a:lumOff val="4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3" name="î$ḷïďê"/>
          <p:cNvSpPr/>
          <p:nvPr>
            <p:custDataLst>
              <p:tags r:id="rId3"/>
            </p:custDataLst>
          </p:nvPr>
        </p:nvSpPr>
        <p:spPr>
          <a:xfrm>
            <a:off x="1131171" y="1679190"/>
            <a:ext cx="444222" cy="444220"/>
          </a:xfrm>
          <a:prstGeom prst="rect">
            <a:avLst/>
          </a:prstGeom>
          <a:solidFill>
            <a:srgbClr val="ED7D3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4" name="文本框 13"/>
          <p:cNvSpPr txBox="1"/>
          <p:nvPr>
            <p:custDataLst>
              <p:tags r:id="rId4"/>
            </p:custDataLst>
          </p:nvPr>
        </p:nvSpPr>
        <p:spPr>
          <a:xfrm>
            <a:off x="1653533" y="1724121"/>
            <a:ext cx="4900540" cy="645160"/>
          </a:xfrm>
          <a:prstGeom prst="rect">
            <a:avLst/>
          </a:prstGeom>
          <a:noFill/>
        </p:spPr>
        <p:txBody>
          <a:bodyPr wrap="square" anchor="b">
            <a:spAutoFit/>
          </a:bodyPr>
          <a:lstStyle/>
          <a:p>
            <a:pPr lvl="0">
              <a:buSzPct val="25000"/>
              <a:defRPr/>
            </a:pPr>
            <a:r>
              <a:rPr lang="zh-CN" altLang="en-US" b="1" cap="all" dirty="0">
                <a:solidFill>
                  <a:srgbClr val="000000"/>
                </a:solidFill>
                <a:cs typeface="+mn-ea"/>
                <a:sym typeface="+mn-lt"/>
              </a:rPr>
              <a:t>激励的含义</a:t>
            </a:r>
            <a:endParaRPr lang="zh-CN" altLang="en-US" b="1" cap="all" dirty="0">
              <a:solidFill>
                <a:srgbClr val="000000"/>
              </a:solidFill>
              <a:cs typeface="+mn-ea"/>
              <a:sym typeface="+mn-lt"/>
            </a:endParaRPr>
          </a:p>
          <a:p>
            <a:pPr lvl="0">
              <a:buSzPct val="25000"/>
              <a:defRPr/>
            </a:pPr>
            <a:endParaRPr lang="zh-CN" altLang="en-US" b="1" cap="all" dirty="0">
              <a:solidFill>
                <a:srgbClr val="000000"/>
              </a:solidFill>
              <a:cs typeface="+mn-ea"/>
              <a:sym typeface="+mn-lt"/>
            </a:endParaRPr>
          </a:p>
        </p:txBody>
      </p:sp>
      <p:sp>
        <p:nvSpPr>
          <p:cNvPr id="17" name="文本框 16"/>
          <p:cNvSpPr txBox="1"/>
          <p:nvPr>
            <p:custDataLst>
              <p:tags r:id="rId5"/>
            </p:custDataLst>
          </p:nvPr>
        </p:nvSpPr>
        <p:spPr>
          <a:xfrm>
            <a:off x="1044575" y="2429510"/>
            <a:ext cx="5123180" cy="2475865"/>
          </a:xfrm>
          <a:prstGeom prst="rect">
            <a:avLst/>
          </a:prstGeom>
          <a:noFill/>
        </p:spPr>
        <p:txBody>
          <a:bodyPr wrap="square">
            <a:noAutofit/>
          </a:bodyPr>
          <a:lstStyle/>
          <a:p>
            <a:pPr lvl="0" indent="457200" fontAlgn="auto">
              <a:lnSpc>
                <a:spcPct val="150000"/>
              </a:lnSpc>
              <a:extLst>
                <a:ext uri="{35155182-B16C-46BC-9424-99874614C6A1}">
                  <wpsdc:indentchars xmlns:wpsdc="http://www.wps.cn/officeDocument/2017/drawingmlCustomData" val="200" checksum="59296752"/>
                </a:ext>
              </a:extLst>
            </a:pPr>
            <a:r>
              <a:rPr lang="zh-CN" altLang="en-US" dirty="0">
                <a:solidFill>
                  <a:srgbClr val="000000"/>
                </a:solidFill>
                <a:cs typeface="+mn-ea"/>
                <a:sym typeface="+mn-lt"/>
              </a:rPr>
              <a:t>是一个为了特定的目的而对人们的内在需要或动机施加影响，从而引导、改变、强化人们行为的反复过程 。</a:t>
            </a:r>
            <a:endParaRPr lang="zh-CN" altLang="en-US" dirty="0">
              <a:solidFill>
                <a:srgbClr val="000000"/>
              </a:solidFill>
              <a:cs typeface="+mn-ea"/>
              <a:sym typeface="+mn-lt"/>
            </a:endParaRPr>
          </a:p>
          <a:p>
            <a:pPr lvl="0" indent="0" fontAlgn="auto">
              <a:lnSpc>
                <a:spcPct val="50000"/>
              </a:lnSpc>
            </a:pPr>
            <a:endParaRPr lang="zh-CN" altLang="en-US" dirty="0">
              <a:solidFill>
                <a:srgbClr val="000000"/>
              </a:solidFill>
              <a:cs typeface="+mn-ea"/>
              <a:sym typeface="+mn-lt"/>
            </a:endParaRPr>
          </a:p>
          <a:p>
            <a:pPr lvl="0">
              <a:lnSpc>
                <a:spcPct val="150000"/>
              </a:lnSpc>
            </a:pPr>
            <a:r>
              <a:rPr lang="zh-CN" altLang="en-US" dirty="0">
                <a:solidFill>
                  <a:srgbClr val="FF0000"/>
                </a:solidFill>
                <a:cs typeface="+mn-ea"/>
                <a:sym typeface="+mn-lt"/>
              </a:rPr>
              <a:t>如何理解激励？</a:t>
            </a:r>
            <a:endParaRPr lang="zh-CN" altLang="en-US" dirty="0">
              <a:solidFill>
                <a:srgbClr val="FF0000"/>
              </a:solidFill>
              <a:cs typeface="+mn-ea"/>
              <a:sym typeface="+mn-lt"/>
            </a:endParaRPr>
          </a:p>
          <a:p>
            <a:pPr lvl="0">
              <a:lnSpc>
                <a:spcPct val="150000"/>
              </a:lnSpc>
            </a:pPr>
            <a:r>
              <a:rPr lang="en-US" altLang="zh-CN" dirty="0">
                <a:solidFill>
                  <a:srgbClr val="000000"/>
                </a:solidFill>
                <a:cs typeface="+mn-ea"/>
                <a:sym typeface="+mn-lt"/>
              </a:rPr>
              <a:t>1</a:t>
            </a:r>
            <a:r>
              <a:rPr lang="zh-CN" altLang="en-US" dirty="0">
                <a:solidFill>
                  <a:srgbClr val="000000"/>
                </a:solidFill>
                <a:cs typeface="+mn-ea"/>
                <a:sym typeface="+mn-lt"/>
              </a:rPr>
              <a:t>.激励是一个连续的过程；</a:t>
            </a:r>
            <a:endParaRPr lang="zh-CN" altLang="en-US" dirty="0">
              <a:solidFill>
                <a:srgbClr val="000000"/>
              </a:solidFill>
              <a:cs typeface="+mn-ea"/>
              <a:sym typeface="+mn-lt"/>
            </a:endParaRPr>
          </a:p>
          <a:p>
            <a:pPr lvl="0">
              <a:lnSpc>
                <a:spcPct val="150000"/>
              </a:lnSpc>
            </a:pPr>
            <a:r>
              <a:rPr lang="zh-CN" altLang="en-US" dirty="0">
                <a:solidFill>
                  <a:srgbClr val="000000"/>
                </a:solidFill>
                <a:cs typeface="+mn-ea"/>
                <a:sym typeface="+mn-lt"/>
              </a:rPr>
              <a:t>2.动机激发受内部和外部因素影响；</a:t>
            </a:r>
            <a:endParaRPr lang="zh-CN" altLang="en-US" dirty="0">
              <a:solidFill>
                <a:srgbClr val="000000"/>
              </a:solidFill>
              <a:cs typeface="+mn-ea"/>
              <a:sym typeface="+mn-lt"/>
            </a:endParaRPr>
          </a:p>
          <a:p>
            <a:pPr lvl="0">
              <a:lnSpc>
                <a:spcPct val="150000"/>
              </a:lnSpc>
            </a:pPr>
            <a:r>
              <a:rPr lang="zh-CN" altLang="en-US" dirty="0">
                <a:solidFill>
                  <a:srgbClr val="000000"/>
                </a:solidFill>
                <a:cs typeface="+mn-ea"/>
                <a:sym typeface="+mn-lt"/>
              </a:rPr>
              <a:t>3.激励措施是具时效性的。</a:t>
            </a:r>
            <a:endParaRPr>
              <a:sym typeface="+mn-ea"/>
            </a:endParaRPr>
          </a:p>
        </p:txBody>
      </p:sp>
      <p:sp>
        <p:nvSpPr>
          <p:cNvPr id="18" name="îŝḷîḋè"/>
          <p:cNvSpPr txBox="1"/>
          <p:nvPr>
            <p:custDataLst>
              <p:tags r:id="rId6"/>
            </p:custDataLst>
          </p:nvPr>
        </p:nvSpPr>
        <p:spPr bwMode="auto">
          <a:xfrm>
            <a:off x="1125922" y="1719484"/>
            <a:ext cx="48421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buSzPct val="25000"/>
              <a:buFontTx/>
              <a:buNone/>
              <a:defRPr/>
            </a:pPr>
            <a:r>
              <a:rPr lang="en-US" altLang="zh-CN" sz="2000" b="1" cap="all" dirty="0">
                <a:solidFill>
                  <a:schemeClr val="lt1"/>
                </a:solidFill>
                <a:cs typeface="+mn-ea"/>
                <a:sym typeface="+mn-lt"/>
              </a:rPr>
              <a:t>01</a:t>
            </a:r>
            <a:endParaRPr lang="en-US" altLang="zh-CN" sz="2000" b="1" cap="all" dirty="0">
              <a:solidFill>
                <a:schemeClr val="lt1"/>
              </a:solidFill>
              <a:cs typeface="+mn-ea"/>
              <a:sym typeface="+mn-lt"/>
            </a:endParaRPr>
          </a:p>
        </p:txBody>
      </p:sp>
      <p:sp>
        <p:nvSpPr>
          <p:cNvPr id="19" name="îŝḷîḋè"/>
          <p:cNvSpPr txBox="1"/>
          <p:nvPr>
            <p:custDataLst>
              <p:tags r:id="rId7"/>
            </p:custDataLst>
          </p:nvPr>
        </p:nvSpPr>
        <p:spPr bwMode="auto">
          <a:xfrm>
            <a:off x="6926647" y="1719781"/>
            <a:ext cx="48421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buSzPct val="25000"/>
              <a:defRPr/>
            </a:pPr>
            <a:r>
              <a:rPr lang="en-US" altLang="zh-CN" sz="2000" b="1" cap="all" dirty="0">
                <a:solidFill>
                  <a:schemeClr val="lt1"/>
                </a:solidFill>
                <a:cs typeface="+mn-ea"/>
                <a:sym typeface="+mn-lt"/>
              </a:rPr>
              <a:t>02</a:t>
            </a:r>
            <a:endParaRPr lang="en-US" altLang="zh-CN" sz="2000" b="1" cap="all" dirty="0">
              <a:solidFill>
                <a:schemeClr val="lt1"/>
              </a:solidFill>
              <a:cs typeface="+mn-ea"/>
              <a:sym typeface="+mn-lt"/>
            </a:endParaRPr>
          </a:p>
        </p:txBody>
      </p:sp>
      <p:sp>
        <p:nvSpPr>
          <p:cNvPr id="3" name="文本框 2"/>
          <p:cNvSpPr txBox="1"/>
          <p:nvPr/>
        </p:nvSpPr>
        <p:spPr>
          <a:xfrm>
            <a:off x="6926580" y="2778760"/>
            <a:ext cx="4341495" cy="2306955"/>
          </a:xfrm>
          <a:prstGeom prst="rect">
            <a:avLst/>
          </a:prstGeom>
          <a:noFill/>
        </p:spPr>
        <p:txBody>
          <a:bodyPr wrap="square" rtlCol="0" anchor="t">
            <a:spAutoFit/>
          </a:bodyPr>
          <a:p>
            <a:pPr lvl="0">
              <a:lnSpc>
                <a:spcPct val="200000"/>
              </a:lnSpc>
            </a:pPr>
            <a:r>
              <a:rPr lang="en-US" altLang="zh-CN" dirty="0">
                <a:solidFill>
                  <a:srgbClr val="000000"/>
                </a:solidFill>
                <a:cs typeface="+mn-ea"/>
                <a:sym typeface="+mn-lt"/>
              </a:rPr>
              <a:t> 1</a:t>
            </a:r>
            <a:r>
              <a:rPr lang="zh-CN" altLang="en-US" dirty="0">
                <a:solidFill>
                  <a:srgbClr val="000000"/>
                </a:solidFill>
                <a:cs typeface="+mn-ea"/>
                <a:sym typeface="+mn-lt"/>
              </a:rPr>
              <a:t>.提升员工对工作的热忱和兴趣；</a:t>
            </a:r>
            <a:endParaRPr lang="zh-CN" altLang="en-US" dirty="0">
              <a:solidFill>
                <a:srgbClr val="000000"/>
              </a:solidFill>
              <a:cs typeface="+mn-ea"/>
              <a:sym typeface="+mn-lt"/>
            </a:endParaRPr>
          </a:p>
          <a:p>
            <a:pPr lvl="0">
              <a:lnSpc>
                <a:spcPct val="200000"/>
              </a:lnSpc>
            </a:pPr>
            <a:r>
              <a:rPr lang="en-US" altLang="zh-CN" dirty="0">
                <a:solidFill>
                  <a:srgbClr val="000000"/>
                </a:solidFill>
                <a:cs typeface="+mn-ea"/>
                <a:sym typeface="+mn-lt"/>
              </a:rPr>
              <a:t> </a:t>
            </a:r>
            <a:r>
              <a:rPr lang="zh-CN" altLang="en-US" dirty="0">
                <a:solidFill>
                  <a:srgbClr val="000000"/>
                </a:solidFill>
                <a:cs typeface="+mn-ea"/>
                <a:sym typeface="+mn-lt"/>
              </a:rPr>
              <a:t>2.挖掘员工内在潜能,提高工作绩效；</a:t>
            </a:r>
            <a:endParaRPr lang="zh-CN" altLang="en-US" dirty="0">
              <a:solidFill>
                <a:srgbClr val="000000"/>
              </a:solidFill>
              <a:cs typeface="+mn-ea"/>
              <a:sym typeface="+mn-lt"/>
            </a:endParaRPr>
          </a:p>
          <a:p>
            <a:pPr lvl="0">
              <a:lnSpc>
                <a:spcPct val="200000"/>
              </a:lnSpc>
            </a:pPr>
            <a:r>
              <a:rPr lang="en-US" altLang="zh-CN" dirty="0">
                <a:solidFill>
                  <a:srgbClr val="000000"/>
                </a:solidFill>
                <a:cs typeface="+mn-ea"/>
                <a:sym typeface="+mn-lt"/>
              </a:rPr>
              <a:t> </a:t>
            </a:r>
            <a:r>
              <a:rPr lang="zh-CN" altLang="en-US" dirty="0">
                <a:solidFill>
                  <a:srgbClr val="000000"/>
                </a:solidFill>
                <a:cs typeface="+mn-ea"/>
                <a:sym typeface="+mn-lt"/>
              </a:rPr>
              <a:t>3.建立一个健康的竞争性工作环境；</a:t>
            </a:r>
            <a:endParaRPr lang="zh-CN" altLang="en-US" dirty="0">
              <a:solidFill>
                <a:srgbClr val="000000"/>
              </a:solidFill>
              <a:cs typeface="+mn-ea"/>
              <a:sym typeface="+mn-lt"/>
            </a:endParaRPr>
          </a:p>
          <a:p>
            <a:pPr lvl="0">
              <a:lnSpc>
                <a:spcPct val="200000"/>
              </a:lnSpc>
            </a:pPr>
            <a:r>
              <a:rPr lang="en-US" altLang="zh-CN" dirty="0">
                <a:solidFill>
                  <a:srgbClr val="000000"/>
                </a:solidFill>
                <a:cs typeface="+mn-ea"/>
                <a:sym typeface="+mn-lt"/>
              </a:rPr>
              <a:t> </a:t>
            </a:r>
            <a:r>
              <a:rPr lang="zh-CN" altLang="en-US" dirty="0">
                <a:solidFill>
                  <a:srgbClr val="000000"/>
                </a:solidFill>
                <a:cs typeface="+mn-ea"/>
                <a:sym typeface="+mn-lt"/>
              </a:rPr>
              <a:t>4.吸引和留住优秀人才。</a:t>
            </a:r>
            <a:endParaRPr>
              <a:sym typeface="+mn-ea"/>
            </a:endParaRPr>
          </a:p>
        </p:txBody>
      </p:sp>
      <p:sp>
        <p:nvSpPr>
          <p:cNvPr id="6" name="文本框 5"/>
          <p:cNvSpPr txBox="1"/>
          <p:nvPr/>
        </p:nvSpPr>
        <p:spPr>
          <a:xfrm>
            <a:off x="7523480" y="1738630"/>
            <a:ext cx="4064000" cy="368300"/>
          </a:xfrm>
          <a:prstGeom prst="rect">
            <a:avLst/>
          </a:prstGeom>
          <a:noFill/>
        </p:spPr>
        <p:txBody>
          <a:bodyPr wrap="square" rtlCol="0">
            <a:spAutoFit/>
          </a:bodyPr>
          <a:p>
            <a:r>
              <a:rPr lang="zh-CN" altLang="en-US" b="1" cap="all" dirty="0">
                <a:solidFill>
                  <a:srgbClr val="000000"/>
                </a:solidFill>
                <a:cs typeface="+mn-ea"/>
                <a:sym typeface="+mn-lt"/>
              </a:rPr>
              <a:t>激励的作用</a:t>
            </a:r>
            <a:endParaRPr lang="zh-CN" altLang="en-US"/>
          </a:p>
        </p:txBody>
      </p:sp>
      <p:sp>
        <p:nvSpPr>
          <p:cNvPr id="7" name="文本框 6"/>
          <p:cNvSpPr txBox="1"/>
          <p:nvPr/>
        </p:nvSpPr>
        <p:spPr>
          <a:xfrm>
            <a:off x="1189355" y="464185"/>
            <a:ext cx="4064000" cy="521970"/>
          </a:xfrm>
          <a:prstGeom prst="rect">
            <a:avLst/>
          </a:prstGeom>
          <a:noFill/>
        </p:spPr>
        <p:txBody>
          <a:bodyPr wrap="square" rtlCol="0">
            <a:spAutoFit/>
          </a:bodyPr>
          <a:p>
            <a:pPr marL="0" marR="0" lvl="0" indent="0" algn="l" defTabSz="914400" eaLnBrk="1" fontAlgn="auto" latinLnBrk="0" hangingPunct="1">
              <a:lnSpc>
                <a:spcPct val="100000"/>
              </a:lnSpc>
              <a:spcBef>
                <a:spcPts val="0"/>
              </a:spcBef>
              <a:spcAft>
                <a:spcPts val="0"/>
              </a:spcAft>
              <a:buClrTx/>
              <a:buSzTx/>
              <a:buFontTx/>
              <a:buNone/>
              <a:defRPr/>
            </a:pPr>
            <a:r>
              <a:rPr lang="zh-CN" altLang="en-US" sz="2800" b="1" kern="0" noProof="0" dirty="0">
                <a:ln>
                  <a:noFill/>
                </a:ln>
                <a:solidFill>
                  <a:schemeClr val="accent1"/>
                </a:solidFill>
                <a:effectLst/>
                <a:uLnTx/>
                <a:uFillTx/>
                <a:cs typeface="+mn-ea"/>
                <a:sym typeface="+mn-lt"/>
              </a:rPr>
              <a:t>激励的内涵</a:t>
            </a:r>
            <a:endParaRPr lang="zh-CN" altLang="en-US" sz="2800" b="1" kern="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dissolve">
                                      <p:cBhvr>
                                        <p:cTn id="16" dur="500"/>
                                        <p:tgtEl>
                                          <p:spTgt spid="14"/>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ssolve">
                                      <p:cBhvr>
                                        <p:cTn id="19" dur="500"/>
                                        <p:tgtEl>
                                          <p:spTgt spid="1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ssolve">
                                      <p:cBhvr>
                                        <p:cTn id="22" dur="500"/>
                                        <p:tgtEl>
                                          <p:spTgt spid="18"/>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dissolve">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2" grpId="0" bldLvl="0" animBg="1"/>
      <p:bldP spid="13" grpId="0" bldLvl="0" animBg="1"/>
      <p:bldP spid="14"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íṡlïḓè"/>
          <p:cNvSpPr/>
          <p:nvPr>
            <p:custDataLst>
              <p:tags r:id="rId1"/>
            </p:custDataLst>
          </p:nvPr>
        </p:nvSpPr>
        <p:spPr bwMode="auto">
          <a:xfrm>
            <a:off x="1338580" y="4337685"/>
            <a:ext cx="2402205" cy="854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lstStyle/>
          <a:p>
            <a:pPr lvl="0" algn="ctr">
              <a:lnSpc>
                <a:spcPct val="130000"/>
              </a:lnSpc>
            </a:pPr>
            <a:r>
              <a:rPr lang="zh-CN" altLang="en-US" sz="1400" dirty="0">
                <a:solidFill>
                  <a:srgbClr val="000000"/>
                </a:solidFill>
                <a:cs typeface="+mn-ea"/>
                <a:sym typeface="+mn-ea"/>
              </a:rPr>
              <a:t>（前面章节有</a:t>
            </a:r>
            <a:r>
              <a:rPr lang="zh-CN" altLang="en-US" sz="1400" dirty="0">
                <a:solidFill>
                  <a:srgbClr val="000000"/>
                </a:solidFill>
                <a:cs typeface="+mn-ea"/>
                <a:sym typeface="+mn-ea"/>
              </a:rPr>
              <a:t>学习具体内容）</a:t>
            </a:r>
            <a:endParaRPr lang="zh-CN" altLang="en-US" sz="1400" dirty="0">
              <a:solidFill>
                <a:srgbClr val="000000"/>
              </a:solidFill>
              <a:cs typeface="+mn-ea"/>
              <a:sym typeface="+mn-ea"/>
            </a:endParaRPr>
          </a:p>
        </p:txBody>
      </p:sp>
      <p:sp>
        <p:nvSpPr>
          <p:cNvPr id="18" name="iS1ïḍé"/>
          <p:cNvSpPr/>
          <p:nvPr>
            <p:custDataLst>
              <p:tags r:id="rId2"/>
            </p:custDataLst>
          </p:nvPr>
        </p:nvSpPr>
        <p:spPr bwMode="auto">
          <a:xfrm>
            <a:off x="3740785" y="4012565"/>
            <a:ext cx="1905635"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lstStyle/>
          <a:p>
            <a:pPr lvl="0" algn="ctr">
              <a:lnSpc>
                <a:spcPct val="130000"/>
              </a:lnSpc>
            </a:pPr>
            <a:endParaRPr lang="zh-CN" altLang="en-US" sz="1400" dirty="0">
              <a:solidFill>
                <a:srgbClr val="000000"/>
              </a:solidFill>
              <a:cs typeface="+mn-ea"/>
              <a:sym typeface="+mn-lt"/>
            </a:endParaRPr>
          </a:p>
        </p:txBody>
      </p:sp>
      <p:sp>
        <p:nvSpPr>
          <p:cNvPr id="12" name="işļîḓe"/>
          <p:cNvSpPr txBox="1"/>
          <p:nvPr/>
        </p:nvSpPr>
        <p:spPr>
          <a:xfrm>
            <a:off x="1189990" y="914400"/>
            <a:ext cx="10426065" cy="761365"/>
          </a:xfrm>
          <a:prstGeom prst="rect">
            <a:avLst/>
          </a:prstGeom>
          <a:noFill/>
          <a:ln>
            <a:noFill/>
          </a:ln>
        </p:spPr>
        <p:txBody>
          <a:bodyPr wrap="square" lIns="91440" tIns="45720" rIns="91440" bIns="45720" anchor="ctr" anchorCtr="0"/>
          <a:lstStyle/>
          <a:p>
            <a:pPr lvl="0" algn="l">
              <a:lnSpc>
                <a:spcPct val="150000"/>
              </a:lnSpc>
              <a:defRPr/>
            </a:pPr>
            <a:r>
              <a:rPr lang="zh-CN" altLang="en-US" sz="1600" dirty="0">
                <a:solidFill>
                  <a:srgbClr val="FF0000"/>
                </a:solidFill>
                <a:cs typeface="+mn-ea"/>
                <a:sym typeface="+mn-lt"/>
              </a:rPr>
              <a:t>认为工作的动力来自未被满足的需要，主要通过分析下属的内在需要激励其努力工作</a:t>
            </a:r>
            <a:r>
              <a:rPr lang="zh-CN" altLang="en-US" sz="1400" dirty="0">
                <a:solidFill>
                  <a:srgbClr val="FF0000"/>
                </a:solidFill>
                <a:cs typeface="+mn-ea"/>
                <a:sym typeface="+mn-lt"/>
              </a:rPr>
              <a:t>。</a:t>
            </a:r>
            <a:endParaRPr lang="zh-CN" altLang="en-US" sz="1400" dirty="0">
              <a:solidFill>
                <a:srgbClr val="FF0000"/>
              </a:solidFill>
              <a:cs typeface="+mn-ea"/>
              <a:sym typeface="+mn-lt"/>
            </a:endParaRPr>
          </a:p>
        </p:txBody>
      </p:sp>
      <p:sp>
        <p:nvSpPr>
          <p:cNvPr id="34" name="01"/>
          <p:cNvSpPr>
            <a:spLocks noChangeAspect="1"/>
          </p:cNvSpPr>
          <p:nvPr>
            <p:custDataLst>
              <p:tags r:id="rId3"/>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575" y="383223"/>
            <a:ext cx="45910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激励理论之内容型激励理论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pSp>
        <p:nvGrpSpPr>
          <p:cNvPr id="6" name="组合 5"/>
          <p:cNvGrpSpPr/>
          <p:nvPr/>
        </p:nvGrpSpPr>
        <p:grpSpPr>
          <a:xfrm>
            <a:off x="1632585" y="2334260"/>
            <a:ext cx="8966835" cy="4958080"/>
            <a:chOff x="1787" y="2876"/>
            <a:chExt cx="14121" cy="7808"/>
          </a:xfrm>
        </p:grpSpPr>
        <p:sp>
          <p:nvSpPr>
            <p:cNvPr id="21" name="ïṩḷiḓé"/>
            <p:cNvSpPr/>
            <p:nvPr>
              <p:custDataLst>
                <p:tags r:id="rId4"/>
              </p:custDataLst>
            </p:nvPr>
          </p:nvSpPr>
          <p:spPr>
            <a:xfrm>
              <a:off x="2054" y="3595"/>
              <a:ext cx="2435" cy="2436"/>
            </a:xfrm>
            <a:prstGeom prst="ellipse">
              <a:avLst/>
            </a:prstGeom>
            <a:solidFill>
              <a:srgbClr val="ED7D3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2" name="íṧľíḓe"/>
            <p:cNvSpPr/>
            <p:nvPr>
              <p:custDataLst>
                <p:tags r:id="rId5"/>
              </p:custDataLst>
            </p:nvPr>
          </p:nvSpPr>
          <p:spPr>
            <a:xfrm>
              <a:off x="1787" y="3382"/>
              <a:ext cx="2435" cy="2436"/>
            </a:xfrm>
            <a:prstGeom prst="ellipse">
              <a:avLst/>
            </a:prstGeom>
            <a:solidFill>
              <a:srgbClr val="ED7D31"/>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 name="矩形 1"/>
            <p:cNvSpPr/>
            <p:nvPr>
              <p:custDataLst>
                <p:tags r:id="rId6"/>
              </p:custDataLst>
            </p:nvPr>
          </p:nvSpPr>
          <p:spPr>
            <a:xfrm>
              <a:off x="1846" y="4221"/>
              <a:ext cx="2460" cy="667"/>
            </a:xfrm>
            <a:prstGeom prst="rect">
              <a:avLst/>
            </a:prstGeom>
            <a:noFill/>
          </p:spPr>
          <p:txBody>
            <a:bodyPr wrap="none">
              <a:spAutoFit/>
            </a:bodyPr>
            <a:lstStyle/>
            <a:p>
              <a:pPr lvl="0" algn="l">
                <a:lnSpc>
                  <a:spcPct val="120000"/>
                </a:lnSpc>
                <a:spcBef>
                  <a:spcPct val="0"/>
                </a:spcBef>
                <a:buSzPct val="25000"/>
                <a:defRPr/>
              </a:pPr>
              <a:r>
                <a:rPr lang="zh-CN" altLang="en-US" b="1" dirty="0">
                  <a:solidFill>
                    <a:schemeClr val="lt1"/>
                  </a:solidFill>
                  <a:cs typeface="+mn-ea"/>
                  <a:sym typeface="+mn-lt"/>
                </a:rPr>
                <a:t>需求层次理论</a:t>
              </a:r>
              <a:endParaRPr lang="zh-CN" altLang="en-US" b="1" dirty="0">
                <a:solidFill>
                  <a:schemeClr val="lt1"/>
                </a:solidFill>
                <a:cs typeface="+mn-ea"/>
                <a:sym typeface="+mn-lt"/>
              </a:endParaRPr>
            </a:p>
          </p:txBody>
        </p:sp>
        <p:sp>
          <p:nvSpPr>
            <p:cNvPr id="5" name="文本框 4"/>
            <p:cNvSpPr txBox="1"/>
            <p:nvPr/>
          </p:nvSpPr>
          <p:spPr>
            <a:xfrm>
              <a:off x="5732" y="2876"/>
              <a:ext cx="10176" cy="7808"/>
            </a:xfrm>
            <a:prstGeom prst="rect">
              <a:avLst/>
            </a:prstGeom>
            <a:noFill/>
          </p:spPr>
          <p:txBody>
            <a:bodyPr wrap="square" rtlCol="0">
              <a:noAutofit/>
            </a:bodyPr>
            <a:p>
              <a:pPr indent="720090" algn="just" fontAlgn="auto">
                <a:lnSpc>
                  <a:spcPct val="150000"/>
                </a:lnSpc>
              </a:pPr>
              <a:r>
                <a:rPr lang="zh-CN" altLang="en-US" sz="1600" dirty="0">
                  <a:solidFill>
                    <a:srgbClr val="FF0000"/>
                  </a:solidFill>
                  <a:cs typeface="+mn-ea"/>
                </a:rPr>
                <a:t>对管理者的启示：</a:t>
              </a:r>
              <a:endParaRPr lang="zh-CN" altLang="en-US" sz="1600" dirty="0">
                <a:solidFill>
                  <a:srgbClr val="000000"/>
                </a:solidFill>
                <a:cs typeface="+mn-ea"/>
              </a:endParaRPr>
            </a:p>
            <a:p>
              <a:pPr indent="720090" algn="just" fontAlgn="auto">
                <a:lnSpc>
                  <a:spcPct val="150000"/>
                </a:lnSpc>
              </a:pPr>
              <a:r>
                <a:rPr lang="en-US" altLang="zh-CN" sz="1600" dirty="0">
                  <a:solidFill>
                    <a:srgbClr val="000000"/>
                  </a:solidFill>
                  <a:cs typeface="+mn-ea"/>
                </a:rPr>
                <a:t>1.</a:t>
              </a:r>
              <a:r>
                <a:rPr lang="zh-CN" altLang="en-US" sz="1600" dirty="0">
                  <a:solidFill>
                    <a:srgbClr val="000000"/>
                  </a:solidFill>
                  <a:cs typeface="+mn-ea"/>
                </a:rPr>
                <a:t>要正确认识被管理者需求的层次性，对多层次的需求应科学分析，区别对待，防止片面性。</a:t>
              </a:r>
              <a:endParaRPr lang="zh-CN" altLang="en-US" sz="1600" dirty="0">
                <a:solidFill>
                  <a:srgbClr val="000000"/>
                </a:solidFill>
                <a:cs typeface="+mn-ea"/>
              </a:endParaRPr>
            </a:p>
            <a:p>
              <a:pPr indent="720090" algn="just" fontAlgn="auto">
                <a:lnSpc>
                  <a:spcPct val="150000"/>
                </a:lnSpc>
              </a:pPr>
              <a:r>
                <a:rPr lang="en-US" altLang="zh-CN" sz="1600" dirty="0">
                  <a:solidFill>
                    <a:srgbClr val="000000"/>
                  </a:solidFill>
                  <a:cs typeface="+mn-ea"/>
                </a:rPr>
                <a:t>2.</a:t>
              </a:r>
              <a:r>
                <a:rPr lang="zh-CN" altLang="en-US" sz="1600" dirty="0">
                  <a:solidFill>
                    <a:srgbClr val="000000"/>
                  </a:solidFill>
                  <a:cs typeface="+mn-ea"/>
                </a:rPr>
                <a:t>要努力将管理手段和条件与被管理者的不同层次的需求联系起来，最大限度地满足不同人员的需求。</a:t>
              </a:r>
              <a:endParaRPr lang="zh-CN" altLang="en-US" sz="1600" dirty="0">
                <a:solidFill>
                  <a:srgbClr val="000000"/>
                </a:solidFill>
                <a:cs typeface="+mn-ea"/>
              </a:endParaRPr>
            </a:p>
            <a:p>
              <a:pPr indent="720090" algn="just" fontAlgn="auto">
                <a:lnSpc>
                  <a:spcPct val="150000"/>
                </a:lnSpc>
              </a:pPr>
              <a:r>
                <a:rPr lang="en-US" altLang="zh-CN" sz="1600" dirty="0">
                  <a:solidFill>
                    <a:srgbClr val="000000"/>
                  </a:solidFill>
                  <a:cs typeface="+mn-ea"/>
                </a:rPr>
                <a:t>3.</a:t>
              </a:r>
              <a:r>
                <a:rPr lang="zh-CN" altLang="en-US" sz="1600" dirty="0">
                  <a:solidFill>
                    <a:srgbClr val="000000"/>
                  </a:solidFill>
                  <a:cs typeface="+mn-ea"/>
                </a:rPr>
                <a:t>要分析和寻找各人的优势需求，有针对性地进行激励。</a:t>
              </a:r>
              <a:endParaRPr lang="zh-CN" altLang="en-US" sz="1600" dirty="0">
                <a:solidFill>
                  <a:srgbClr val="000000"/>
                </a:solidFill>
                <a:cs typeface="+mn-ea"/>
              </a:endParaRPr>
            </a:p>
          </p:txBody>
        </p:sp>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íṡlïḓè"/>
          <p:cNvSpPr/>
          <p:nvPr>
            <p:custDataLst>
              <p:tags r:id="rId1"/>
            </p:custDataLst>
          </p:nvPr>
        </p:nvSpPr>
        <p:spPr bwMode="auto">
          <a:xfrm>
            <a:off x="1338580" y="4337685"/>
            <a:ext cx="2402205" cy="854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lstStyle/>
          <a:p>
            <a:pPr lvl="0" algn="ctr">
              <a:lnSpc>
                <a:spcPct val="130000"/>
              </a:lnSpc>
            </a:pPr>
            <a:r>
              <a:rPr lang="zh-CN" altLang="en-US" sz="1400" dirty="0">
                <a:solidFill>
                  <a:srgbClr val="000000"/>
                </a:solidFill>
                <a:cs typeface="+mn-ea"/>
                <a:sym typeface="+mn-ea"/>
              </a:rPr>
              <a:t>（前面章节有</a:t>
            </a:r>
            <a:r>
              <a:rPr lang="zh-CN" altLang="en-US" sz="1400" dirty="0">
                <a:solidFill>
                  <a:srgbClr val="000000"/>
                </a:solidFill>
                <a:cs typeface="+mn-ea"/>
                <a:sym typeface="+mn-ea"/>
              </a:rPr>
              <a:t>学习具体内容）</a:t>
            </a:r>
            <a:endParaRPr lang="zh-CN" altLang="en-US" sz="1400" dirty="0">
              <a:solidFill>
                <a:srgbClr val="000000"/>
              </a:solidFill>
              <a:cs typeface="+mn-ea"/>
              <a:sym typeface="+mn-ea"/>
            </a:endParaRPr>
          </a:p>
        </p:txBody>
      </p:sp>
      <p:sp>
        <p:nvSpPr>
          <p:cNvPr id="18" name="iS1ïḍé"/>
          <p:cNvSpPr/>
          <p:nvPr>
            <p:custDataLst>
              <p:tags r:id="rId2"/>
            </p:custDataLst>
          </p:nvPr>
        </p:nvSpPr>
        <p:spPr bwMode="auto">
          <a:xfrm>
            <a:off x="3740785" y="4012565"/>
            <a:ext cx="1905635"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lstStyle/>
          <a:p>
            <a:pPr lvl="0" algn="ctr">
              <a:lnSpc>
                <a:spcPct val="130000"/>
              </a:lnSpc>
            </a:pPr>
            <a:endParaRPr lang="zh-CN" altLang="en-US" sz="1400" dirty="0">
              <a:solidFill>
                <a:srgbClr val="000000"/>
              </a:solidFill>
              <a:cs typeface="+mn-ea"/>
              <a:sym typeface="+mn-lt"/>
            </a:endParaRPr>
          </a:p>
        </p:txBody>
      </p:sp>
      <p:sp>
        <p:nvSpPr>
          <p:cNvPr id="34" name="01"/>
          <p:cNvSpPr>
            <a:spLocks noChangeAspect="1"/>
          </p:cNvSpPr>
          <p:nvPr>
            <p:custDataLst>
              <p:tags r:id="rId3"/>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575" y="383223"/>
            <a:ext cx="45910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激励理论之内容型激励理论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5" name="文本框 4"/>
          <p:cNvSpPr txBox="1"/>
          <p:nvPr/>
        </p:nvSpPr>
        <p:spPr>
          <a:xfrm>
            <a:off x="4137660" y="2334260"/>
            <a:ext cx="6461760" cy="4958080"/>
          </a:xfrm>
          <a:prstGeom prst="rect">
            <a:avLst/>
          </a:prstGeom>
          <a:noFill/>
        </p:spPr>
        <p:txBody>
          <a:bodyPr wrap="square" rtlCol="0">
            <a:noAutofit/>
          </a:bodyPr>
          <a:p>
            <a:pPr indent="720090" algn="just" fontAlgn="auto">
              <a:lnSpc>
                <a:spcPct val="150000"/>
              </a:lnSpc>
            </a:pPr>
            <a:r>
              <a:rPr lang="zh-CN" altLang="en-US" sz="1600" dirty="0">
                <a:solidFill>
                  <a:srgbClr val="FF0000"/>
                </a:solidFill>
                <a:cs typeface="+mn-ea"/>
              </a:rPr>
              <a:t>对管理者的启示：</a:t>
            </a:r>
            <a:endParaRPr lang="zh-CN" altLang="en-US" sz="1600" dirty="0">
              <a:solidFill>
                <a:srgbClr val="000000"/>
              </a:solidFill>
              <a:cs typeface="+mn-ea"/>
            </a:endParaRPr>
          </a:p>
          <a:p>
            <a:pPr indent="720090" algn="just" fontAlgn="auto">
              <a:lnSpc>
                <a:spcPct val="150000"/>
              </a:lnSpc>
            </a:pPr>
            <a:r>
              <a:rPr lang="en-US" sz="1600" dirty="0">
                <a:solidFill>
                  <a:srgbClr val="000000"/>
                </a:solidFill>
                <a:cs typeface="+mn-ea"/>
              </a:rPr>
              <a:t>1.</a:t>
            </a:r>
            <a:r>
              <a:rPr sz="1600" dirty="0">
                <a:solidFill>
                  <a:srgbClr val="000000"/>
                </a:solidFill>
                <a:cs typeface="+mn-ea"/>
              </a:rPr>
              <a:t>要善于区分和应用两种激励因素的作用。对于保健因素要给予基本的满足，同时要抓激励因素，进行有针对性的激励。</a:t>
            </a:r>
            <a:endParaRPr sz="1600" dirty="0">
              <a:solidFill>
                <a:srgbClr val="000000"/>
              </a:solidFill>
              <a:cs typeface="+mn-ea"/>
            </a:endParaRPr>
          </a:p>
          <a:p>
            <a:pPr indent="720090" algn="just" fontAlgn="auto">
              <a:lnSpc>
                <a:spcPct val="150000"/>
              </a:lnSpc>
            </a:pPr>
            <a:r>
              <a:rPr lang="en-US" sz="1600" dirty="0">
                <a:solidFill>
                  <a:srgbClr val="000000"/>
                </a:solidFill>
                <a:cs typeface="+mn-ea"/>
              </a:rPr>
              <a:t>2.</a:t>
            </a:r>
            <a:r>
              <a:rPr sz="1600" dirty="0">
                <a:solidFill>
                  <a:srgbClr val="000000"/>
                </a:solidFill>
                <a:cs typeface="+mn-ea"/>
              </a:rPr>
              <a:t>要正确识别挑选激励因素。能够对员工产生激励的因素在实践中不是绝对的，常常因人因地而不同，有时差别很大，必须在实际分析的基础上，灵活地加以确定。</a:t>
            </a:r>
            <a:endParaRPr sz="1600" dirty="0">
              <a:solidFill>
                <a:srgbClr val="000000"/>
              </a:solidFill>
              <a:cs typeface="+mn-ea"/>
            </a:endParaRPr>
          </a:p>
        </p:txBody>
      </p:sp>
      <p:grpSp>
        <p:nvGrpSpPr>
          <p:cNvPr id="7" name="组合 6"/>
          <p:cNvGrpSpPr/>
          <p:nvPr/>
        </p:nvGrpSpPr>
        <p:grpSpPr>
          <a:xfrm>
            <a:off x="1682115" y="2463800"/>
            <a:ext cx="1715135" cy="1682115"/>
            <a:chOff x="6174" y="3382"/>
            <a:chExt cx="2701" cy="2649"/>
          </a:xfrm>
        </p:grpSpPr>
        <p:sp>
          <p:nvSpPr>
            <p:cNvPr id="23" name="ïŝľîḑè"/>
            <p:cNvSpPr/>
            <p:nvPr>
              <p:custDataLst>
                <p:tags r:id="rId4"/>
              </p:custDataLst>
            </p:nvPr>
          </p:nvSpPr>
          <p:spPr>
            <a:xfrm>
              <a:off x="6440" y="3595"/>
              <a:ext cx="2435" cy="2436"/>
            </a:xfrm>
            <a:prstGeom prst="ellipse">
              <a:avLst/>
            </a:prstGeom>
            <a:solidFill>
              <a:srgbClr val="002FA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solidFill>
                  <a:schemeClr val="lt1"/>
                </a:solidFill>
                <a:cs typeface="+mn-ea"/>
                <a:sym typeface="+mn-lt"/>
              </a:endParaRPr>
            </a:p>
          </p:txBody>
        </p:sp>
        <p:sp>
          <p:nvSpPr>
            <p:cNvPr id="24" name="î$ḻídé"/>
            <p:cNvSpPr/>
            <p:nvPr>
              <p:custDataLst>
                <p:tags r:id="rId5"/>
              </p:custDataLst>
            </p:nvPr>
          </p:nvSpPr>
          <p:spPr>
            <a:xfrm>
              <a:off x="6174" y="3382"/>
              <a:ext cx="2435" cy="2436"/>
            </a:xfrm>
            <a:prstGeom prst="ellipse">
              <a:avLst/>
            </a:prstGeom>
            <a:solidFill>
              <a:schemeClr val="accent6">
                <a:lumMod val="60000"/>
                <a:lumOff val="40000"/>
              </a:schemeClr>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solidFill>
                  <a:schemeClr val="lt1"/>
                </a:solidFill>
                <a:cs typeface="+mn-ea"/>
                <a:sym typeface="+mn-lt"/>
              </a:endParaRPr>
            </a:p>
          </p:txBody>
        </p:sp>
        <p:sp>
          <p:nvSpPr>
            <p:cNvPr id="3" name="矩形 2"/>
            <p:cNvSpPr/>
            <p:nvPr>
              <p:custDataLst>
                <p:tags r:id="rId6"/>
              </p:custDataLst>
            </p:nvPr>
          </p:nvSpPr>
          <p:spPr>
            <a:xfrm>
              <a:off x="6312" y="4260"/>
              <a:ext cx="2298" cy="725"/>
            </a:xfrm>
            <a:prstGeom prst="rect">
              <a:avLst/>
            </a:prstGeom>
            <a:noFill/>
          </p:spPr>
          <p:txBody>
            <a:bodyPr wrap="none">
              <a:spAutoFit/>
            </a:bodyPr>
            <a:p>
              <a:pPr lvl="0" algn="l">
                <a:lnSpc>
                  <a:spcPct val="120000"/>
                </a:lnSpc>
                <a:spcBef>
                  <a:spcPct val="0"/>
                </a:spcBef>
                <a:buSzPct val="25000"/>
                <a:defRPr/>
              </a:pPr>
              <a:r>
                <a:rPr lang="zh-CN" altLang="en-US" sz="2000" b="1" dirty="0">
                  <a:solidFill>
                    <a:schemeClr val="lt1"/>
                  </a:solidFill>
                  <a:cs typeface="+mn-ea"/>
                  <a:sym typeface="+mn-lt"/>
                </a:rPr>
                <a:t>双因素理论</a:t>
              </a:r>
              <a:endParaRPr lang="zh-CN" altLang="en-US" sz="2000" b="1" dirty="0">
                <a:solidFill>
                  <a:schemeClr val="lt1"/>
                </a:solidFill>
                <a:cs typeface="+mn-ea"/>
                <a:sym typeface="+mn-lt"/>
              </a:endParaRPr>
            </a:p>
          </p:txBody>
        </p:sp>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575" y="383223"/>
            <a:ext cx="45910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激励理论之内容型激励理论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pSp>
        <p:nvGrpSpPr>
          <p:cNvPr id="6" name="组合 5"/>
          <p:cNvGrpSpPr/>
          <p:nvPr/>
        </p:nvGrpSpPr>
        <p:grpSpPr>
          <a:xfrm>
            <a:off x="1545590" y="1212215"/>
            <a:ext cx="8811895" cy="4958080"/>
            <a:chOff x="1650" y="1109"/>
            <a:chExt cx="13877" cy="7808"/>
          </a:xfrm>
        </p:grpSpPr>
        <p:sp>
          <p:nvSpPr>
            <p:cNvPr id="21" name="ïṩḷiḓé"/>
            <p:cNvSpPr/>
            <p:nvPr>
              <p:custDataLst>
                <p:tags r:id="rId2"/>
              </p:custDataLst>
            </p:nvPr>
          </p:nvSpPr>
          <p:spPr>
            <a:xfrm>
              <a:off x="1650" y="1352"/>
              <a:ext cx="2435" cy="2436"/>
            </a:xfrm>
            <a:prstGeom prst="ellipse">
              <a:avLst/>
            </a:prstGeom>
            <a:solidFill>
              <a:srgbClr val="ED7D3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2" name="íṧľíḓe"/>
            <p:cNvSpPr/>
            <p:nvPr>
              <p:custDataLst>
                <p:tags r:id="rId3"/>
              </p:custDataLst>
            </p:nvPr>
          </p:nvSpPr>
          <p:spPr>
            <a:xfrm>
              <a:off x="1650" y="1206"/>
              <a:ext cx="2435" cy="2436"/>
            </a:xfrm>
            <a:prstGeom prst="ellipse">
              <a:avLst/>
            </a:prstGeom>
            <a:solidFill>
              <a:srgbClr val="ED7D31"/>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 name="矩形 1"/>
            <p:cNvSpPr/>
            <p:nvPr>
              <p:custDataLst>
                <p:tags r:id="rId4"/>
              </p:custDataLst>
            </p:nvPr>
          </p:nvSpPr>
          <p:spPr>
            <a:xfrm>
              <a:off x="1650" y="2090"/>
              <a:ext cx="2460" cy="1131"/>
            </a:xfrm>
            <a:prstGeom prst="rect">
              <a:avLst/>
            </a:prstGeom>
            <a:noFill/>
          </p:spPr>
          <p:txBody>
            <a:bodyPr wrap="none">
              <a:spAutoFit/>
            </a:bodyPr>
            <a:lstStyle/>
            <a:p>
              <a:pPr lvl="0" algn="l">
                <a:lnSpc>
                  <a:spcPct val="120000"/>
                </a:lnSpc>
                <a:spcBef>
                  <a:spcPct val="0"/>
                </a:spcBef>
                <a:buSzPct val="25000"/>
                <a:defRPr/>
              </a:pPr>
              <a:r>
                <a:rPr lang="zh-CN" altLang="en-US" b="1" dirty="0">
                  <a:solidFill>
                    <a:schemeClr val="lt1"/>
                  </a:solidFill>
                  <a:cs typeface="+mn-ea"/>
                  <a:sym typeface="+mn-lt"/>
                </a:rPr>
                <a:t>激励需要理论</a:t>
              </a:r>
              <a:endParaRPr lang="zh-CN" altLang="en-US" b="1" dirty="0">
                <a:solidFill>
                  <a:schemeClr val="lt1"/>
                </a:solidFill>
                <a:cs typeface="+mn-ea"/>
                <a:sym typeface="+mn-lt"/>
              </a:endParaRPr>
            </a:p>
            <a:p>
              <a:pPr lvl="0" algn="l">
                <a:lnSpc>
                  <a:spcPct val="120000"/>
                </a:lnSpc>
                <a:spcBef>
                  <a:spcPct val="0"/>
                </a:spcBef>
                <a:buSzPct val="25000"/>
                <a:defRPr/>
              </a:pPr>
              <a:r>
                <a:rPr lang="zh-CN" altLang="en-US" sz="1600" b="1" dirty="0">
                  <a:solidFill>
                    <a:schemeClr val="lt1"/>
                  </a:solidFill>
                  <a:cs typeface="+mn-ea"/>
                  <a:sym typeface="+mn-lt"/>
                </a:rPr>
                <a:t>（麦克利兰）</a:t>
              </a:r>
              <a:endParaRPr lang="zh-CN" altLang="en-US" sz="1600" b="1" dirty="0">
                <a:solidFill>
                  <a:schemeClr val="lt1"/>
                </a:solidFill>
                <a:cs typeface="+mn-ea"/>
                <a:sym typeface="+mn-lt"/>
              </a:endParaRPr>
            </a:p>
          </p:txBody>
        </p:sp>
        <p:sp>
          <p:nvSpPr>
            <p:cNvPr id="5" name="文本框 4"/>
            <p:cNvSpPr txBox="1"/>
            <p:nvPr/>
          </p:nvSpPr>
          <p:spPr>
            <a:xfrm>
              <a:off x="5351" y="1109"/>
              <a:ext cx="10176" cy="7808"/>
            </a:xfrm>
            <a:prstGeom prst="rect">
              <a:avLst/>
            </a:prstGeom>
            <a:noFill/>
          </p:spPr>
          <p:txBody>
            <a:bodyPr wrap="square" rtlCol="0">
              <a:noAutofit/>
            </a:bodyPr>
            <a:p>
              <a:pPr indent="720090" algn="just" fontAlgn="auto">
                <a:lnSpc>
                  <a:spcPct val="150000"/>
                </a:lnSpc>
              </a:pPr>
              <a:r>
                <a:rPr lang="en-US" altLang="zh-CN" sz="1600" dirty="0">
                  <a:solidFill>
                    <a:srgbClr val="FF0000"/>
                  </a:solidFill>
                  <a:cs typeface="+mn-ea"/>
                </a:rPr>
                <a:t>1.</a:t>
              </a:r>
              <a:r>
                <a:rPr lang="zh-CN" altLang="en-US" sz="1600" dirty="0">
                  <a:solidFill>
                    <a:srgbClr val="FF0000"/>
                  </a:solidFill>
                  <a:cs typeface="+mn-ea"/>
                </a:rPr>
                <a:t>权力需要</a:t>
              </a:r>
              <a:r>
                <a:rPr lang="zh-CN" altLang="en-US" sz="1600" dirty="0">
                  <a:solidFill>
                    <a:schemeClr val="tx1"/>
                  </a:solidFill>
                  <a:cs typeface="+mn-ea"/>
                </a:rPr>
                <a:t>：发挥影响力和控制他人的愿望。</a:t>
              </a:r>
              <a:endParaRPr lang="zh-CN" altLang="en-US" sz="1600" dirty="0">
                <a:solidFill>
                  <a:srgbClr val="FF0000"/>
                </a:solidFill>
                <a:cs typeface="+mn-ea"/>
              </a:endParaRPr>
            </a:p>
            <a:p>
              <a:pPr indent="720090" algn="just" fontAlgn="auto">
                <a:lnSpc>
                  <a:spcPct val="150000"/>
                </a:lnSpc>
              </a:pPr>
              <a:r>
                <a:rPr lang="en-US" altLang="zh-CN" sz="1600" dirty="0">
                  <a:solidFill>
                    <a:srgbClr val="FF0000"/>
                  </a:solidFill>
                  <a:cs typeface="+mn-ea"/>
                </a:rPr>
                <a:t>2.</a:t>
              </a:r>
              <a:r>
                <a:rPr lang="zh-CN" altLang="en-US" sz="1600" dirty="0">
                  <a:solidFill>
                    <a:srgbClr val="FF0000"/>
                  </a:solidFill>
                  <a:cs typeface="+mn-ea"/>
                </a:rPr>
                <a:t>归属需要</a:t>
              </a:r>
              <a:r>
                <a:rPr lang="zh-CN" altLang="en-US" sz="1600" dirty="0">
                  <a:solidFill>
                    <a:schemeClr val="tx1"/>
                  </a:solidFill>
                  <a:cs typeface="+mn-ea"/>
                </a:rPr>
                <a:t>：寻求被人喜爱和接纳，力图建立友好亲密的人际关系的愿望和要求。</a:t>
              </a:r>
              <a:endParaRPr lang="zh-CN" altLang="en-US" sz="1600" dirty="0">
                <a:solidFill>
                  <a:srgbClr val="FF0000"/>
                </a:solidFill>
                <a:cs typeface="+mn-ea"/>
              </a:endParaRPr>
            </a:p>
            <a:p>
              <a:pPr indent="720090" algn="just" fontAlgn="auto">
                <a:lnSpc>
                  <a:spcPct val="150000"/>
                </a:lnSpc>
              </a:pPr>
              <a:r>
                <a:rPr lang="en-US" altLang="zh-CN" sz="1600" dirty="0">
                  <a:solidFill>
                    <a:srgbClr val="FF0000"/>
                  </a:solidFill>
                  <a:cs typeface="+mn-ea"/>
                </a:rPr>
                <a:t>3.</a:t>
              </a:r>
              <a:r>
                <a:rPr lang="zh-CN" altLang="en-US" sz="1600" dirty="0">
                  <a:solidFill>
                    <a:srgbClr val="FF0000"/>
                  </a:solidFill>
                  <a:cs typeface="+mn-ea"/>
                </a:rPr>
                <a:t>成就需要</a:t>
              </a:r>
              <a:r>
                <a:rPr lang="zh-CN" altLang="en-US" sz="1600" dirty="0">
                  <a:solidFill>
                    <a:schemeClr val="tx1"/>
                  </a:solidFill>
                  <a:cs typeface="+mn-ea"/>
                </a:rPr>
                <a:t>：是一种总是力求把每一件事情做到完美，取得超越他人的成就，不断获得新的成功的内驱力。</a:t>
              </a:r>
              <a:endParaRPr lang="zh-CN" altLang="en-US" sz="1600" dirty="0">
                <a:solidFill>
                  <a:schemeClr val="tx1"/>
                </a:solidFill>
                <a:cs typeface="+mn-ea"/>
              </a:endParaRPr>
            </a:p>
            <a:p>
              <a:pPr indent="720090" algn="just" fontAlgn="auto">
                <a:lnSpc>
                  <a:spcPct val="150000"/>
                </a:lnSpc>
              </a:pPr>
              <a:endParaRPr lang="zh-CN" altLang="en-US" sz="1600" dirty="0">
                <a:solidFill>
                  <a:schemeClr val="tx1"/>
                </a:solidFill>
                <a:cs typeface="+mn-ea"/>
              </a:endParaRPr>
            </a:p>
            <a:p>
              <a:pPr indent="720090" algn="just" fontAlgn="auto">
                <a:lnSpc>
                  <a:spcPct val="150000"/>
                </a:lnSpc>
              </a:pPr>
              <a:endParaRPr lang="zh-CN" altLang="en-US" sz="1600" dirty="0">
                <a:solidFill>
                  <a:schemeClr val="tx1"/>
                </a:solidFill>
                <a:cs typeface="+mn-ea"/>
              </a:endParaRPr>
            </a:p>
            <a:p>
              <a:pPr indent="720090" algn="just" fontAlgn="auto">
                <a:lnSpc>
                  <a:spcPct val="150000"/>
                </a:lnSpc>
              </a:pPr>
              <a:r>
                <a:rPr lang="zh-CN" altLang="en-US" sz="1600" dirty="0">
                  <a:solidFill>
                    <a:srgbClr val="FF0000"/>
                  </a:solidFill>
                  <a:cs typeface="+mn-ea"/>
                  <a:sym typeface="+mn-lt"/>
                </a:rPr>
                <a:t>提出三种需要：</a:t>
              </a:r>
              <a:r>
                <a:rPr sz="1600" dirty="0">
                  <a:solidFill>
                    <a:srgbClr val="FF0000"/>
                  </a:solidFill>
                  <a:cs typeface="+mn-ea"/>
                  <a:sym typeface="+mn-lt"/>
                </a:rPr>
                <a:t>生存需要</a:t>
              </a:r>
              <a:r>
                <a:rPr lang="zh-CN" sz="1600" dirty="0">
                  <a:solidFill>
                    <a:srgbClr val="FF0000"/>
                  </a:solidFill>
                  <a:cs typeface="+mn-ea"/>
                  <a:sym typeface="+mn-lt"/>
                </a:rPr>
                <a:t>，</a:t>
              </a:r>
              <a:r>
                <a:rPr sz="1600" dirty="0">
                  <a:solidFill>
                    <a:srgbClr val="FF0000"/>
                  </a:solidFill>
                  <a:cs typeface="+mn-ea"/>
                  <a:sym typeface="+mn-lt"/>
                </a:rPr>
                <a:t>关系需要</a:t>
              </a:r>
              <a:r>
                <a:rPr lang="zh-CN" sz="1600" dirty="0">
                  <a:solidFill>
                    <a:srgbClr val="FF0000"/>
                  </a:solidFill>
                  <a:cs typeface="+mn-ea"/>
                  <a:sym typeface="+mn-lt"/>
                </a:rPr>
                <a:t>，</a:t>
              </a:r>
              <a:r>
                <a:rPr sz="1600" dirty="0">
                  <a:solidFill>
                    <a:srgbClr val="FF0000"/>
                  </a:solidFill>
                  <a:cs typeface="+mn-ea"/>
                  <a:sym typeface="+mn-lt"/>
                </a:rPr>
                <a:t>成长需要</a:t>
              </a:r>
              <a:r>
                <a:rPr lang="zh-CN" sz="1600" dirty="0">
                  <a:solidFill>
                    <a:srgbClr val="FF0000"/>
                  </a:solidFill>
                  <a:cs typeface="+mn-ea"/>
                  <a:sym typeface="+mn-lt"/>
                </a:rPr>
                <a:t>。</a:t>
              </a:r>
              <a:endParaRPr lang="zh-CN" sz="1600" dirty="0">
                <a:solidFill>
                  <a:srgbClr val="FF0000"/>
                </a:solidFill>
                <a:cs typeface="+mn-ea"/>
                <a:sym typeface="+mn-lt"/>
              </a:endParaRPr>
            </a:p>
            <a:p>
              <a:pPr indent="720090" algn="just" fontAlgn="auto">
                <a:lnSpc>
                  <a:spcPct val="150000"/>
                </a:lnSpc>
              </a:pPr>
              <a:r>
                <a:rPr lang="zh-CN" sz="1600" dirty="0">
                  <a:solidFill>
                    <a:srgbClr val="FF0000"/>
                  </a:solidFill>
                  <a:cs typeface="+mn-ea"/>
                  <a:sym typeface="+mn-lt"/>
                </a:rPr>
                <a:t>提出三个重要概念：需要满足，需要加强，需要受挫。</a:t>
              </a:r>
              <a:endParaRPr lang="zh-CN" altLang="en-US" sz="1600" dirty="0">
                <a:solidFill>
                  <a:srgbClr val="FF0000"/>
                </a:solidFill>
                <a:cs typeface="+mn-ea"/>
              </a:endParaRPr>
            </a:p>
            <a:p>
              <a:pPr indent="720090" algn="just" fontAlgn="auto">
                <a:lnSpc>
                  <a:spcPct val="150000"/>
                </a:lnSpc>
              </a:pPr>
              <a:endParaRPr lang="zh-CN" altLang="en-US" sz="1600" dirty="0">
                <a:solidFill>
                  <a:srgbClr val="FF0000"/>
                </a:solidFill>
                <a:cs typeface="+mn-ea"/>
              </a:endParaRPr>
            </a:p>
          </p:txBody>
        </p:sp>
      </p:grpSp>
      <p:grpSp>
        <p:nvGrpSpPr>
          <p:cNvPr id="7" name="组合 6"/>
          <p:cNvGrpSpPr/>
          <p:nvPr/>
        </p:nvGrpSpPr>
        <p:grpSpPr>
          <a:xfrm>
            <a:off x="1513205" y="3481705"/>
            <a:ext cx="1715135" cy="1682115"/>
            <a:chOff x="6174" y="3382"/>
            <a:chExt cx="2701" cy="2649"/>
          </a:xfrm>
        </p:grpSpPr>
        <p:sp>
          <p:nvSpPr>
            <p:cNvPr id="23" name="ïŝľîḑè"/>
            <p:cNvSpPr/>
            <p:nvPr>
              <p:custDataLst>
                <p:tags r:id="rId5"/>
              </p:custDataLst>
            </p:nvPr>
          </p:nvSpPr>
          <p:spPr>
            <a:xfrm>
              <a:off x="6440" y="3595"/>
              <a:ext cx="2435" cy="2436"/>
            </a:xfrm>
            <a:prstGeom prst="ellipse">
              <a:avLst/>
            </a:prstGeom>
            <a:solidFill>
              <a:srgbClr val="002FA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solidFill>
                  <a:schemeClr val="lt1"/>
                </a:solidFill>
                <a:cs typeface="+mn-ea"/>
                <a:sym typeface="+mn-lt"/>
              </a:endParaRPr>
            </a:p>
          </p:txBody>
        </p:sp>
        <p:sp>
          <p:nvSpPr>
            <p:cNvPr id="24" name="î$ḻídé"/>
            <p:cNvSpPr/>
            <p:nvPr>
              <p:custDataLst>
                <p:tags r:id="rId6"/>
              </p:custDataLst>
            </p:nvPr>
          </p:nvSpPr>
          <p:spPr>
            <a:xfrm>
              <a:off x="6174" y="3382"/>
              <a:ext cx="2435" cy="2436"/>
            </a:xfrm>
            <a:prstGeom prst="ellipse">
              <a:avLst/>
            </a:prstGeom>
            <a:solidFill>
              <a:schemeClr val="accent6">
                <a:lumMod val="60000"/>
                <a:lumOff val="40000"/>
              </a:schemeClr>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solidFill>
                  <a:schemeClr val="lt1"/>
                </a:solidFill>
                <a:cs typeface="+mn-ea"/>
                <a:sym typeface="+mn-lt"/>
              </a:endParaRPr>
            </a:p>
          </p:txBody>
        </p:sp>
        <p:sp>
          <p:nvSpPr>
            <p:cNvPr id="3" name="矩形 2"/>
            <p:cNvSpPr/>
            <p:nvPr>
              <p:custDataLst>
                <p:tags r:id="rId7"/>
              </p:custDataLst>
            </p:nvPr>
          </p:nvSpPr>
          <p:spPr>
            <a:xfrm>
              <a:off x="6389" y="4005"/>
              <a:ext cx="2220" cy="1190"/>
            </a:xfrm>
            <a:prstGeom prst="rect">
              <a:avLst/>
            </a:prstGeom>
            <a:noFill/>
          </p:spPr>
          <p:txBody>
            <a:bodyPr wrap="none">
              <a:spAutoFit/>
            </a:bodyPr>
            <a:p>
              <a:pPr lvl="0" algn="l">
                <a:lnSpc>
                  <a:spcPct val="120000"/>
                </a:lnSpc>
                <a:spcBef>
                  <a:spcPct val="0"/>
                </a:spcBef>
                <a:buSzPct val="25000"/>
                <a:defRPr/>
              </a:pPr>
              <a:r>
                <a:rPr lang="en-US" altLang="zh-CN" sz="2000" b="1" dirty="0">
                  <a:solidFill>
                    <a:schemeClr val="lt1"/>
                  </a:solidFill>
                  <a:cs typeface="+mn-ea"/>
                  <a:sym typeface="+mn-lt"/>
                </a:rPr>
                <a:t> </a:t>
              </a:r>
              <a:r>
                <a:rPr lang="zh-CN" altLang="en-US" sz="2000" b="1" dirty="0">
                  <a:solidFill>
                    <a:schemeClr val="lt1"/>
                  </a:solidFill>
                  <a:cs typeface="+mn-ea"/>
                  <a:sym typeface="+mn-lt"/>
                </a:rPr>
                <a:t>ERG理论</a:t>
              </a:r>
              <a:endParaRPr lang="zh-CN" altLang="en-US" sz="2000" b="1" dirty="0">
                <a:solidFill>
                  <a:schemeClr val="lt1"/>
                </a:solidFill>
                <a:cs typeface="+mn-ea"/>
                <a:sym typeface="+mn-lt"/>
              </a:endParaRPr>
            </a:p>
            <a:p>
              <a:pPr lvl="0" algn="ctr">
                <a:lnSpc>
                  <a:spcPct val="120000"/>
                </a:lnSpc>
                <a:spcBef>
                  <a:spcPct val="0"/>
                </a:spcBef>
                <a:buSzPct val="25000"/>
                <a:defRPr/>
              </a:pPr>
              <a:r>
                <a:rPr lang="zh-CN" altLang="en-US" sz="1600" b="1" dirty="0">
                  <a:solidFill>
                    <a:schemeClr val="lt1"/>
                  </a:solidFill>
                  <a:cs typeface="+mn-ea"/>
                  <a:sym typeface="+mn-lt"/>
                </a:rPr>
                <a:t>（奥尔德弗）</a:t>
              </a:r>
              <a:endParaRPr lang="zh-CN" altLang="en-US" sz="1600" b="1" dirty="0">
                <a:solidFill>
                  <a:schemeClr val="lt1"/>
                </a:solidFill>
                <a:cs typeface="+mn-ea"/>
                <a:sym typeface="+mn-lt"/>
              </a:endParaRPr>
            </a:p>
          </p:txBody>
        </p:sp>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îSľîḋè"/>
          <p:cNvSpPr/>
          <p:nvPr>
            <p:custDataLst>
              <p:tags r:id="rId1"/>
            </p:custDataLst>
          </p:nvPr>
        </p:nvSpPr>
        <p:spPr>
          <a:xfrm>
            <a:off x="5782310" y="1958975"/>
            <a:ext cx="1506855" cy="1506855"/>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sp>
        <p:nvSpPr>
          <p:cNvPr id="21" name="i$ľîďé"/>
          <p:cNvSpPr/>
          <p:nvPr>
            <p:custDataLst>
              <p:tags r:id="rId2"/>
            </p:custDataLst>
          </p:nvPr>
        </p:nvSpPr>
        <p:spPr>
          <a:xfrm>
            <a:off x="4899025" y="3091180"/>
            <a:ext cx="1264920" cy="126492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dirty="0">
              <a:solidFill>
                <a:schemeClr val="lt1"/>
              </a:solidFill>
              <a:cs typeface="+mn-ea"/>
              <a:sym typeface="+mn-lt"/>
            </a:endParaRPr>
          </a:p>
        </p:txBody>
      </p:sp>
      <p:sp>
        <p:nvSpPr>
          <p:cNvPr id="22" name="ïslîḋe"/>
          <p:cNvSpPr/>
          <p:nvPr>
            <p:custDataLst>
              <p:tags r:id="rId3"/>
            </p:custDataLst>
          </p:nvPr>
        </p:nvSpPr>
        <p:spPr>
          <a:xfrm>
            <a:off x="7306310" y="1584325"/>
            <a:ext cx="494665" cy="494665"/>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2</a:t>
            </a:r>
            <a:endParaRPr lang="en-US" altLang="zh-CN" b="1" dirty="0">
              <a:solidFill>
                <a:schemeClr val="lt1"/>
              </a:solidFill>
              <a:cs typeface="+mn-ea"/>
              <a:sym typeface="+mn-lt"/>
            </a:endParaRPr>
          </a:p>
        </p:txBody>
      </p:sp>
      <p:sp>
        <p:nvSpPr>
          <p:cNvPr id="23" name="ïsļíďé"/>
          <p:cNvSpPr/>
          <p:nvPr>
            <p:custDataLst>
              <p:tags r:id="rId4"/>
            </p:custDataLst>
          </p:nvPr>
        </p:nvSpPr>
        <p:spPr>
          <a:xfrm>
            <a:off x="4391025" y="2609850"/>
            <a:ext cx="494665" cy="494665"/>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1</a:t>
            </a:r>
            <a:endParaRPr lang="en-US" altLang="zh-CN" b="1" dirty="0">
              <a:solidFill>
                <a:schemeClr val="lt1"/>
              </a:solidFill>
              <a:cs typeface="+mn-ea"/>
              <a:sym typeface="+mn-lt"/>
            </a:endParaRPr>
          </a:p>
        </p:txBody>
      </p:sp>
      <p:sp>
        <p:nvSpPr>
          <p:cNvPr id="24" name="îsḷïďè"/>
          <p:cNvSpPr/>
          <p:nvPr>
            <p:custDataLst>
              <p:tags r:id="rId5"/>
            </p:custDataLst>
          </p:nvPr>
        </p:nvSpPr>
        <p:spPr>
          <a:xfrm>
            <a:off x="7099300" y="1833880"/>
            <a:ext cx="345440" cy="358140"/>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8" name="islíḋe"/>
          <p:cNvSpPr/>
          <p:nvPr>
            <p:custDataLst>
              <p:tags r:id="rId6"/>
            </p:custDataLst>
          </p:nvPr>
        </p:nvSpPr>
        <p:spPr>
          <a:xfrm flipH="1">
            <a:off x="4782185" y="2972435"/>
            <a:ext cx="262890" cy="273050"/>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cxnSp>
        <p:nvCxnSpPr>
          <p:cNvPr id="9" name="直接连接符 8"/>
          <p:cNvCxnSpPr/>
          <p:nvPr>
            <p:custDataLst>
              <p:tags r:id="rId7"/>
            </p:custDataLst>
          </p:nvPr>
        </p:nvCxnSpPr>
        <p:spPr>
          <a:xfrm>
            <a:off x="7869330" y="2078741"/>
            <a:ext cx="3624488" cy="0"/>
          </a:xfrm>
          <a:prstGeom prst="line">
            <a:avLst/>
          </a:prstGeom>
          <a:ln w="3175" cap="rnd">
            <a:solidFill>
              <a:srgbClr val="ED7D3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8"/>
            </p:custDataLst>
          </p:nvPr>
        </p:nvCxnSpPr>
        <p:spPr>
          <a:xfrm>
            <a:off x="669925" y="3104431"/>
            <a:ext cx="3625215" cy="0"/>
          </a:xfrm>
          <a:prstGeom prst="line">
            <a:avLst/>
          </a:prstGeom>
          <a:ln w="3175" cap="rnd">
            <a:solidFill>
              <a:schemeClr val="accent6">
                <a:lumMod val="60000"/>
                <a:lumOff val="4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 name="îsliḋé"/>
          <p:cNvSpPr txBox="1"/>
          <p:nvPr>
            <p:custDataLst>
              <p:tags r:id="rId9"/>
            </p:custDataLst>
          </p:nvPr>
        </p:nvSpPr>
        <p:spPr>
          <a:xfrm>
            <a:off x="8562804" y="1585264"/>
            <a:ext cx="2237116" cy="392512"/>
          </a:xfrm>
          <a:prstGeom prst="rect">
            <a:avLst/>
          </a:prstGeom>
          <a:noFill/>
          <a:ln>
            <a:noFill/>
          </a:ln>
        </p:spPr>
        <p:txBody>
          <a:bodyPr wrap="none" lIns="91440" tIns="45720" rIns="91440" bIns="45720" anchor="ctr" anchorCtr="0">
            <a:normAutofit fontScale="97500" lnSpcReduction="10000"/>
          </a:bodyPr>
          <a:lstStyle/>
          <a:p>
            <a:pPr lvl="0" algn="ctr">
              <a:defRPr/>
            </a:pPr>
            <a:endParaRPr lang="zh-CN" altLang="en-US" sz="2000" b="1" cap="all" dirty="0">
              <a:solidFill>
                <a:srgbClr val="000000"/>
              </a:solidFill>
              <a:cs typeface="+mn-ea"/>
              <a:sym typeface="+mn-lt"/>
            </a:endParaRPr>
          </a:p>
        </p:txBody>
      </p:sp>
      <p:sp>
        <p:nvSpPr>
          <p:cNvPr id="13" name="î$ḻïḑê"/>
          <p:cNvSpPr txBox="1"/>
          <p:nvPr/>
        </p:nvSpPr>
        <p:spPr>
          <a:xfrm>
            <a:off x="7444740" y="2228215"/>
            <a:ext cx="3996055" cy="875030"/>
          </a:xfrm>
          <a:prstGeom prst="rect">
            <a:avLst/>
          </a:prstGeom>
          <a:noFill/>
          <a:ln>
            <a:noFill/>
          </a:ln>
        </p:spPr>
        <p:txBody>
          <a:bodyPr lIns="91440" tIns="45720" rIns="91440" bIns="45720" anchor="t" anchorCtr="0">
            <a:noAutofit/>
          </a:bodyPr>
          <a:lstStyle/>
          <a:p>
            <a:pPr lvl="0" indent="457200" algn="just" fontAlgn="auto">
              <a:lnSpc>
                <a:spcPct val="130000"/>
              </a:lnSpc>
              <a:extLst>
                <a:ext uri="{35155182-B16C-46BC-9424-99874614C6A1}">
                  <wpsdc:indentchars xmlns:wpsdc="http://www.wps.cn/officeDocument/2017/drawingmlCustomData" val="200" checksum="59296752"/>
                </a:ext>
              </a:extLst>
            </a:pPr>
            <a:r>
              <a:rPr lang="zh-CN" altLang="en-US" sz="1800" dirty="0">
                <a:cs typeface="+mn-ea"/>
                <a:sym typeface="+mn-lt"/>
              </a:rPr>
              <a:t>公该理论认为，当一个人做出了成绩并取得报酬以后，他不仅关心自己所得报酬的绝对量，而且</a:t>
            </a:r>
            <a:r>
              <a:rPr lang="zh-CN" altLang="en-US" sz="1800" dirty="0">
                <a:solidFill>
                  <a:srgbClr val="FF0000"/>
                </a:solidFill>
                <a:cs typeface="+mn-ea"/>
                <a:sym typeface="+mn-lt"/>
              </a:rPr>
              <a:t>关心自己所得报酬的相对量</a:t>
            </a:r>
            <a:r>
              <a:rPr lang="zh-CN" altLang="en-US" sz="1800" dirty="0">
                <a:cs typeface="+mn-ea"/>
                <a:sym typeface="+mn-lt"/>
              </a:rPr>
              <a:t>，通过横向和纵向的比较，判断报酬分配</a:t>
            </a:r>
            <a:r>
              <a:rPr lang="zh-CN" altLang="en-US" sz="1800" dirty="0">
                <a:solidFill>
                  <a:srgbClr val="FF0000"/>
                </a:solidFill>
                <a:cs typeface="+mn-ea"/>
                <a:sym typeface="+mn-lt"/>
              </a:rPr>
              <a:t>是否公平</a:t>
            </a:r>
            <a:r>
              <a:rPr lang="zh-CN" altLang="en-US" sz="1800" dirty="0">
                <a:cs typeface="+mn-ea"/>
                <a:sym typeface="+mn-lt"/>
              </a:rPr>
              <a:t>。</a:t>
            </a:r>
            <a:endParaRPr lang="zh-CN" altLang="en-US" sz="1800" dirty="0">
              <a:cs typeface="+mn-ea"/>
              <a:sym typeface="+mn-lt"/>
            </a:endParaRPr>
          </a:p>
          <a:p>
            <a:pPr lvl="0" indent="457200" algn="just" fontAlgn="auto">
              <a:lnSpc>
                <a:spcPct val="130000"/>
              </a:lnSpc>
              <a:extLst>
                <a:ext uri="{35155182-B16C-46BC-9424-99874614C6A1}">
                  <wpsdc:indentchars xmlns:wpsdc="http://www.wps.cn/officeDocument/2017/drawingmlCustomData" val="200" checksum="59296752"/>
                </a:ext>
              </a:extLst>
            </a:pPr>
            <a:r>
              <a:rPr lang="zh-CN" altLang="en-US" sz="1800" dirty="0">
                <a:solidFill>
                  <a:srgbClr val="FF0000"/>
                </a:solidFill>
                <a:cs typeface="+mn-ea"/>
                <a:sym typeface="+mn-lt"/>
              </a:rPr>
              <a:t>对管理实践的启示</a:t>
            </a:r>
            <a:r>
              <a:rPr lang="zh-CN" altLang="en-US" sz="1800" dirty="0">
                <a:cs typeface="+mn-ea"/>
                <a:sym typeface="+mn-lt"/>
              </a:rPr>
              <a:t>：（1）在管理中要高度重视相对报酬问题；（2）尽可能实现相对报酬的公平性；（3</a:t>
            </a:r>
            <a:r>
              <a:rPr lang="zh-CN" altLang="en-US" sz="1800" dirty="0">
                <a:cs typeface="+mn-ea"/>
                <a:sym typeface="+mn-lt"/>
              </a:rPr>
              <a:t>）当出现不公平现象时，要积极引导，通过改革与管理科学化，消除不公平。</a:t>
            </a:r>
            <a:endParaRPr lang="zh-CN" altLang="en-US" sz="1800" dirty="0">
              <a:cs typeface="+mn-ea"/>
              <a:sym typeface="+mn-lt"/>
            </a:endParaRPr>
          </a:p>
        </p:txBody>
      </p:sp>
      <p:sp>
        <p:nvSpPr>
          <p:cNvPr id="16" name="iṧlïďe"/>
          <p:cNvSpPr txBox="1"/>
          <p:nvPr>
            <p:custDataLst>
              <p:tags r:id="rId10"/>
            </p:custDataLst>
          </p:nvPr>
        </p:nvSpPr>
        <p:spPr>
          <a:xfrm>
            <a:off x="1357314" y="2698584"/>
            <a:ext cx="2058240" cy="392512"/>
          </a:xfrm>
          <a:prstGeom prst="rect">
            <a:avLst/>
          </a:prstGeom>
          <a:noFill/>
          <a:ln>
            <a:noFill/>
          </a:ln>
        </p:spPr>
        <p:txBody>
          <a:bodyPr wrap="none" lIns="91440" tIns="45720" rIns="91440" bIns="45720" anchor="ctr" anchorCtr="0">
            <a:normAutofit fontScale="97500" lnSpcReduction="10000"/>
          </a:bodyPr>
          <a:lstStyle/>
          <a:p>
            <a:pPr lvl="0" algn="ctr">
              <a:defRPr/>
            </a:pPr>
            <a:endParaRPr lang="zh-CN" altLang="en-US" sz="2000" b="1" cap="all" dirty="0">
              <a:solidFill>
                <a:srgbClr val="000000"/>
              </a:solidFill>
              <a:cs typeface="+mn-ea"/>
              <a:sym typeface="+mn-lt"/>
            </a:endParaRPr>
          </a:p>
        </p:txBody>
      </p:sp>
      <p:sp>
        <p:nvSpPr>
          <p:cNvPr id="17" name="iśľide"/>
          <p:cNvSpPr txBox="1"/>
          <p:nvPr/>
        </p:nvSpPr>
        <p:spPr>
          <a:xfrm>
            <a:off x="671830" y="3575050"/>
            <a:ext cx="3909060" cy="2529840"/>
          </a:xfrm>
          <a:prstGeom prst="rect">
            <a:avLst/>
          </a:prstGeom>
          <a:noFill/>
          <a:ln>
            <a:noFill/>
          </a:ln>
        </p:spPr>
        <p:txBody>
          <a:bodyPr lIns="91440" tIns="45720" rIns="91440" bIns="45720" anchor="t" anchorCtr="0">
            <a:noAutofit/>
          </a:bodyPr>
          <a:lstStyle/>
          <a:p>
            <a:pPr lvl="0" indent="457200" algn="l" fontAlgn="auto">
              <a:lnSpc>
                <a:spcPct val="130000"/>
              </a:lnSpc>
              <a:extLst>
                <a:ext uri="{35155182-B16C-46BC-9424-99874614C6A1}">
                  <wpsdc:indentchars xmlns:wpsdc="http://www.wps.cn/officeDocument/2017/drawingmlCustomData" val="200" checksum="59296752"/>
                </a:ext>
              </a:extLst>
            </a:pPr>
            <a:r>
              <a:rPr lang="zh-CN" altLang="en-US" dirty="0">
                <a:cs typeface="+mn-ea"/>
                <a:sym typeface="+mn-lt"/>
              </a:rPr>
              <a:t>激励力量的大小，取决于效价与期望值的乘积：</a:t>
            </a:r>
            <a:endParaRPr lang="zh-CN" altLang="en-US" dirty="0">
              <a:cs typeface="+mn-ea"/>
              <a:sym typeface="+mn-lt"/>
            </a:endParaRPr>
          </a:p>
          <a:p>
            <a:pPr lvl="0" indent="457200" algn="ctr" fontAlgn="auto">
              <a:lnSpc>
                <a:spcPct val="130000"/>
              </a:lnSpc>
              <a:extLst>
                <a:ext uri="{35155182-B16C-46BC-9424-99874614C6A1}">
                  <wpsdc:indentchars xmlns:wpsdc="http://www.wps.cn/officeDocument/2017/drawingmlCustomData" val="200" checksum="59296752"/>
                </a:ext>
              </a:extLst>
            </a:pPr>
            <a:r>
              <a:rPr lang="zh-CN" altLang="en-US" b="1" dirty="0">
                <a:cs typeface="+mn-ea"/>
                <a:sym typeface="+mn-lt"/>
              </a:rPr>
              <a:t>M=V·E</a:t>
            </a:r>
            <a:endParaRPr lang="zh-CN" altLang="en-US" dirty="0">
              <a:cs typeface="+mn-ea"/>
              <a:sym typeface="+mn-lt"/>
            </a:endParaRPr>
          </a:p>
          <a:p>
            <a:pPr lvl="0" indent="457200" algn="just" fontAlgn="auto">
              <a:lnSpc>
                <a:spcPct val="130000"/>
              </a:lnSpc>
              <a:extLst>
                <a:ext uri="{35155182-B16C-46BC-9424-99874614C6A1}">
                  <wpsdc:indentchars xmlns:wpsdc="http://www.wps.cn/officeDocument/2017/drawingmlCustomData" val="200" checksum="59296752"/>
                </a:ext>
              </a:extLst>
            </a:pPr>
            <a:r>
              <a:rPr lang="zh-CN" altLang="en-US" dirty="0">
                <a:cs typeface="+mn-ea"/>
                <a:sym typeface="+mn-lt"/>
              </a:rPr>
              <a:t>M为激励力，V为效价，E为期望值。促使人们做某种事的激励力依赖于效价和期望值这两个因素。</a:t>
            </a:r>
            <a:endParaRPr lang="en-US" altLang="zh-CN" dirty="0">
              <a:cs typeface="+mn-ea"/>
              <a:sym typeface="+mn-lt"/>
            </a:endParaRPr>
          </a:p>
        </p:txBody>
      </p:sp>
      <p:sp>
        <p:nvSpPr>
          <p:cNvPr id="3" name="矩形 2"/>
          <p:cNvSpPr/>
          <p:nvPr>
            <p:custDataLst>
              <p:tags r:id="rId11"/>
            </p:custDataLst>
          </p:nvPr>
        </p:nvSpPr>
        <p:spPr>
          <a:xfrm>
            <a:off x="4899025" y="3345815"/>
            <a:ext cx="1274445" cy="755650"/>
          </a:xfrm>
          <a:prstGeom prst="rect">
            <a:avLst/>
          </a:prstGeom>
          <a:noFill/>
        </p:spPr>
        <p:txBody>
          <a:bodyPr wrap="square">
            <a:spAutoFit/>
          </a:bodyPr>
          <a:lstStyle/>
          <a:p>
            <a:pPr lvl="0">
              <a:lnSpc>
                <a:spcPct val="120000"/>
              </a:lnSpc>
              <a:spcBef>
                <a:spcPct val="0"/>
              </a:spcBef>
              <a:buSzPct val="25000"/>
              <a:defRPr/>
            </a:pPr>
            <a:r>
              <a:rPr lang="zh-CN" altLang="en-US" sz="2000" b="1" cap="all" dirty="0">
                <a:solidFill>
                  <a:schemeClr val="bg2"/>
                </a:solidFill>
                <a:cs typeface="+mn-ea"/>
                <a:sym typeface="+mn-lt"/>
              </a:rPr>
              <a:t>期望理论</a:t>
            </a:r>
            <a:r>
              <a:rPr lang="zh-CN" altLang="en-US" sz="1600" b="1" cap="all" dirty="0">
                <a:solidFill>
                  <a:schemeClr val="bg2"/>
                </a:solidFill>
                <a:cs typeface="+mn-ea"/>
                <a:sym typeface="+mn-lt"/>
              </a:rPr>
              <a:t>（</a:t>
            </a:r>
            <a:r>
              <a:rPr lang="zh-CN" altLang="en-US" sz="1600" b="1" cap="all" dirty="0">
                <a:solidFill>
                  <a:schemeClr val="bg2"/>
                </a:solidFill>
                <a:cs typeface="+mn-ea"/>
                <a:sym typeface="+mn-lt"/>
              </a:rPr>
              <a:t>弗鲁姆）</a:t>
            </a:r>
            <a:endParaRPr lang="zh-CN" altLang="en-US" sz="1600" b="1" cap="all" dirty="0">
              <a:solidFill>
                <a:schemeClr val="bg2"/>
              </a:solidFill>
              <a:cs typeface="+mn-ea"/>
              <a:sym typeface="+mn-lt"/>
            </a:endParaRPr>
          </a:p>
        </p:txBody>
      </p:sp>
      <p:sp>
        <p:nvSpPr>
          <p:cNvPr id="6" name="矩形 5"/>
          <p:cNvSpPr/>
          <p:nvPr>
            <p:custDataLst>
              <p:tags r:id="rId12"/>
            </p:custDataLst>
          </p:nvPr>
        </p:nvSpPr>
        <p:spPr>
          <a:xfrm>
            <a:off x="5912485" y="2225675"/>
            <a:ext cx="1279525" cy="829945"/>
          </a:xfrm>
          <a:prstGeom prst="rect">
            <a:avLst/>
          </a:prstGeom>
          <a:noFill/>
        </p:spPr>
        <p:txBody>
          <a:bodyPr wrap="square">
            <a:spAutoFit/>
          </a:bodyPr>
          <a:lstStyle/>
          <a:p>
            <a:pPr lvl="0">
              <a:lnSpc>
                <a:spcPct val="120000"/>
              </a:lnSpc>
              <a:spcBef>
                <a:spcPct val="0"/>
              </a:spcBef>
              <a:buSzPct val="25000"/>
              <a:defRPr/>
            </a:pPr>
            <a:r>
              <a:rPr lang="zh-CN" altLang="en-US" sz="2000" b="1" cap="all" dirty="0">
                <a:solidFill>
                  <a:schemeClr val="bg2"/>
                </a:solidFill>
                <a:cs typeface="+mn-ea"/>
                <a:sym typeface="+mn-lt"/>
              </a:rPr>
              <a:t>公平理论</a:t>
            </a:r>
            <a:endParaRPr lang="zh-CN" altLang="en-US" sz="2000" b="1" cap="all" dirty="0">
              <a:solidFill>
                <a:schemeClr val="bg2"/>
              </a:solidFill>
              <a:cs typeface="+mn-ea"/>
              <a:sym typeface="+mn-lt"/>
            </a:endParaRPr>
          </a:p>
          <a:p>
            <a:pPr lvl="0">
              <a:lnSpc>
                <a:spcPct val="120000"/>
              </a:lnSpc>
              <a:spcBef>
                <a:spcPct val="0"/>
              </a:spcBef>
              <a:buSzPct val="25000"/>
              <a:defRPr/>
            </a:pPr>
            <a:r>
              <a:rPr lang="zh-CN" altLang="en-US" sz="2000" b="1" cap="all" dirty="0">
                <a:solidFill>
                  <a:schemeClr val="bg2"/>
                </a:solidFill>
                <a:cs typeface="+mn-ea"/>
                <a:sym typeface="+mn-lt"/>
              </a:rPr>
              <a:t>（亚当斯）</a:t>
            </a:r>
            <a:endParaRPr lang="zh-CN" altLang="en-US" sz="2000" b="1" cap="all" dirty="0">
              <a:solidFill>
                <a:schemeClr val="bg2"/>
              </a:solidFill>
              <a:cs typeface="+mn-ea"/>
              <a:sym typeface="+mn-lt"/>
            </a:endParaRPr>
          </a:p>
        </p:txBody>
      </p:sp>
      <p:sp>
        <p:nvSpPr>
          <p:cNvPr id="19" name="01"/>
          <p:cNvSpPr>
            <a:spLocks noChangeAspect="1"/>
          </p:cNvSpPr>
          <p:nvPr>
            <p:custDataLst>
              <p:tags r:id="rId13"/>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575" y="383223"/>
            <a:ext cx="45440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激励理论之过程型激励理论</a:t>
            </a:r>
            <a:endParaRPr lang="zh-CN" altLang="en-US" sz="2800" kern="0" noProof="0" dirty="0">
              <a:ln>
                <a:noFill/>
              </a:ln>
              <a:solidFill>
                <a:schemeClr val="accent1"/>
              </a:solidFill>
              <a:effectLst/>
              <a:uLnTx/>
              <a:uFillTx/>
              <a:cs typeface="+mn-ea"/>
              <a:sym typeface="+mn-lt"/>
            </a:endParaRPr>
          </a:p>
        </p:txBody>
      </p:sp>
      <p:sp>
        <p:nvSpPr>
          <p:cNvPr id="2" name="文本框 1"/>
          <p:cNvSpPr txBox="1"/>
          <p:nvPr/>
        </p:nvSpPr>
        <p:spPr>
          <a:xfrm>
            <a:off x="718185" y="1645920"/>
            <a:ext cx="3789680" cy="1198880"/>
          </a:xfrm>
          <a:prstGeom prst="rect">
            <a:avLst/>
          </a:prstGeom>
          <a:noFill/>
        </p:spPr>
        <p:txBody>
          <a:bodyPr wrap="square" rtlCol="0">
            <a:spAutoFit/>
          </a:bodyPr>
          <a:p>
            <a:pPr indent="457200" fontAlgn="auto">
              <a:extLst>
                <a:ext uri="{35155182-B16C-46BC-9424-99874614C6A1}">
                  <wpsdc:indentchars xmlns:wpsdc="http://www.wps.cn/officeDocument/2017/drawingmlCustomData" val="200" checksum="59296752"/>
                </a:ext>
              </a:extLst>
            </a:pPr>
            <a:r>
              <a:rPr lang="zh-CN" altLang="en-US" dirty="0">
                <a:solidFill>
                  <a:srgbClr val="FF0000"/>
                </a:solidFill>
                <a:cs typeface="+mn-ea"/>
              </a:rPr>
              <a:t>对管理实践的启示</a:t>
            </a:r>
            <a:r>
              <a:rPr lang="zh-CN" altLang="en-US" dirty="0">
                <a:cs typeface="+mn-ea"/>
              </a:rPr>
              <a:t>：（1）选择员工感兴趣 、评价高，即认为效价大的手段；（2）确定</a:t>
            </a:r>
            <a:r>
              <a:rPr lang="zh-CN" altLang="en-US" dirty="0">
                <a:cs typeface="+mn-ea"/>
                <a:sym typeface="+mn-ea"/>
              </a:rPr>
              <a:t>大多数人通过努力能够实现的</a:t>
            </a:r>
            <a:r>
              <a:rPr lang="zh-CN" altLang="en-US" dirty="0">
                <a:cs typeface="+mn-ea"/>
              </a:rPr>
              <a:t>目标。</a:t>
            </a:r>
            <a:endParaRPr lang="zh-CN" altLang="en-US" dirty="0">
              <a:cs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500"/>
                                        <p:tgtEl>
                                          <p:spTgt spid="10"/>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strips(downLeft)">
                                      <p:cBhvr>
                                        <p:cTn id="13" dur="500"/>
                                        <p:tgtEl>
                                          <p:spTgt spid="12"/>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strips(downLeft)">
                                      <p:cBhvr>
                                        <p:cTn id="16" dur="500"/>
                                        <p:tgtEl>
                                          <p:spTgt spid="13"/>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trips(downLeft)">
                                      <p:cBhvr>
                                        <p:cTn id="19" dur="500"/>
                                        <p:tgtEl>
                                          <p:spTgt spid="16"/>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strips(downLeft)">
                                      <p:cBhvr>
                                        <p:cTn id="22" dur="500"/>
                                        <p:tgtEl>
                                          <p:spTgt spid="1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fltVal val="0"/>
                                          </p:val>
                                        </p:tav>
                                        <p:tav tm="100000">
                                          <p:val>
                                            <p:strVal val="#ppt_w"/>
                                          </p:val>
                                        </p:tav>
                                      </p:tavLst>
                                    </p:anim>
                                    <p:anim calcmode="lin" valueType="num">
                                      <p:cBhvr>
                                        <p:cTn id="26" dur="1000" fill="hold"/>
                                        <p:tgtEl>
                                          <p:spTgt spid="3"/>
                                        </p:tgtEl>
                                        <p:attrNameLst>
                                          <p:attrName>ppt_h</p:attrName>
                                        </p:attrNameLst>
                                      </p:cBhvr>
                                      <p:tavLst>
                                        <p:tav tm="0">
                                          <p:val>
                                            <p:fltVal val="0"/>
                                          </p:val>
                                        </p:tav>
                                        <p:tav tm="100000">
                                          <p:val>
                                            <p:strVal val="#ppt_h"/>
                                          </p:val>
                                        </p:tav>
                                      </p:tavLst>
                                    </p:anim>
                                    <p:anim calcmode="lin" valueType="num">
                                      <p:cBhvr>
                                        <p:cTn id="27" dur="1000" fill="hold"/>
                                        <p:tgtEl>
                                          <p:spTgt spid="3"/>
                                        </p:tgtEl>
                                        <p:attrNameLst>
                                          <p:attrName>style.rotation</p:attrName>
                                        </p:attrNameLst>
                                      </p:cBhvr>
                                      <p:tavLst>
                                        <p:tav tm="0">
                                          <p:val>
                                            <p:fltVal val="90"/>
                                          </p:val>
                                        </p:tav>
                                        <p:tav tm="100000">
                                          <p:val>
                                            <p:fltVal val="0"/>
                                          </p:val>
                                        </p:tav>
                                      </p:tavLst>
                                    </p:anim>
                                    <p:animEffect transition="in" filter="fade">
                                      <p:cBhvr>
                                        <p:cTn id="28" dur="1000"/>
                                        <p:tgtEl>
                                          <p:spTgt spid="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style.rotation</p:attrName>
                                        </p:attrNameLst>
                                      </p:cBhvr>
                                      <p:tavLst>
                                        <p:tav tm="0">
                                          <p:val>
                                            <p:fltVal val="90"/>
                                          </p:val>
                                        </p:tav>
                                        <p:tav tm="100000">
                                          <p:val>
                                            <p:fltVal val="0"/>
                                          </p:val>
                                        </p:tav>
                                      </p:tavLst>
                                    </p:anim>
                                    <p:animEffect transition="in" filter="fade">
                                      <p:cBhvr>
                                        <p:cTn id="34" dur="10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down)">
                                      <p:cBhvr>
                                        <p:cTn id="4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6" grpId="0"/>
      <p:bldP spid="17" grpId="0"/>
      <p:bldP spid="3" grpId="0"/>
      <p:bldP spid="6" grpId="0"/>
      <p:bldP spid="19" grpId="0" bldLvl="0" animBg="1"/>
      <p:bldP spid="32"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i$ľîďé"/>
          <p:cNvSpPr/>
          <p:nvPr>
            <p:custDataLst>
              <p:tags r:id="rId1"/>
            </p:custDataLst>
          </p:nvPr>
        </p:nvSpPr>
        <p:spPr>
          <a:xfrm>
            <a:off x="5588635" y="3091180"/>
            <a:ext cx="1264920" cy="126492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dirty="0">
              <a:solidFill>
                <a:schemeClr val="lt1"/>
              </a:solidFill>
              <a:cs typeface="+mn-ea"/>
              <a:sym typeface="+mn-lt"/>
            </a:endParaRPr>
          </a:p>
        </p:txBody>
      </p:sp>
      <p:sp>
        <p:nvSpPr>
          <p:cNvPr id="23" name="ïsļíďé"/>
          <p:cNvSpPr/>
          <p:nvPr>
            <p:custDataLst>
              <p:tags r:id="rId2"/>
            </p:custDataLst>
          </p:nvPr>
        </p:nvSpPr>
        <p:spPr>
          <a:xfrm>
            <a:off x="5515610" y="2490470"/>
            <a:ext cx="494665" cy="494665"/>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1</a:t>
            </a:r>
            <a:endParaRPr lang="en-US" altLang="zh-CN" b="1" dirty="0">
              <a:solidFill>
                <a:schemeClr val="lt1"/>
              </a:solidFill>
              <a:cs typeface="+mn-ea"/>
              <a:sym typeface="+mn-lt"/>
            </a:endParaRPr>
          </a:p>
        </p:txBody>
      </p:sp>
      <p:sp>
        <p:nvSpPr>
          <p:cNvPr id="28" name="islíḋe"/>
          <p:cNvSpPr/>
          <p:nvPr>
            <p:custDataLst>
              <p:tags r:id="rId3"/>
            </p:custDataLst>
          </p:nvPr>
        </p:nvSpPr>
        <p:spPr>
          <a:xfrm flipH="1">
            <a:off x="5718810" y="2954655"/>
            <a:ext cx="262890" cy="273050"/>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cxnSp>
        <p:nvCxnSpPr>
          <p:cNvPr id="10" name="直接连接符 9"/>
          <p:cNvCxnSpPr/>
          <p:nvPr>
            <p:custDataLst>
              <p:tags r:id="rId4"/>
            </p:custDataLst>
          </p:nvPr>
        </p:nvCxnSpPr>
        <p:spPr>
          <a:xfrm>
            <a:off x="7391400" y="3789596"/>
            <a:ext cx="3625215" cy="0"/>
          </a:xfrm>
          <a:prstGeom prst="line">
            <a:avLst/>
          </a:prstGeom>
          <a:ln w="3175" cap="rnd">
            <a:solidFill>
              <a:schemeClr val="accent6">
                <a:lumMod val="60000"/>
                <a:lumOff val="4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 name="îsliḋé"/>
          <p:cNvSpPr txBox="1"/>
          <p:nvPr>
            <p:custDataLst>
              <p:tags r:id="rId5"/>
            </p:custDataLst>
          </p:nvPr>
        </p:nvSpPr>
        <p:spPr>
          <a:xfrm>
            <a:off x="8562804" y="1585264"/>
            <a:ext cx="2237116" cy="392512"/>
          </a:xfrm>
          <a:prstGeom prst="rect">
            <a:avLst/>
          </a:prstGeom>
          <a:noFill/>
          <a:ln>
            <a:noFill/>
          </a:ln>
        </p:spPr>
        <p:txBody>
          <a:bodyPr wrap="none" lIns="91440" tIns="45720" rIns="91440" bIns="45720" anchor="ctr" anchorCtr="0">
            <a:normAutofit fontScale="97500" lnSpcReduction="10000"/>
          </a:bodyPr>
          <a:lstStyle/>
          <a:p>
            <a:pPr lvl="0" algn="ctr">
              <a:defRPr/>
            </a:pPr>
            <a:endParaRPr lang="zh-CN" altLang="en-US" sz="2000" b="1" cap="all" dirty="0">
              <a:solidFill>
                <a:srgbClr val="000000"/>
              </a:solidFill>
              <a:cs typeface="+mn-ea"/>
              <a:sym typeface="+mn-lt"/>
            </a:endParaRPr>
          </a:p>
        </p:txBody>
      </p:sp>
      <p:sp>
        <p:nvSpPr>
          <p:cNvPr id="17" name="iśľide"/>
          <p:cNvSpPr txBox="1"/>
          <p:nvPr/>
        </p:nvSpPr>
        <p:spPr>
          <a:xfrm>
            <a:off x="1141730" y="1388745"/>
            <a:ext cx="3909060" cy="4080510"/>
          </a:xfrm>
          <a:prstGeom prst="rect">
            <a:avLst/>
          </a:prstGeom>
          <a:noFill/>
          <a:ln>
            <a:noFill/>
          </a:ln>
        </p:spPr>
        <p:txBody>
          <a:bodyPr lIns="91440" tIns="45720" rIns="91440" bIns="45720" anchor="t" anchorCtr="0">
            <a:noAutofit/>
          </a:bodyPr>
          <a:lstStyle/>
          <a:p>
            <a:pPr lvl="0" indent="406400" algn="l"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强化</a:t>
            </a:r>
            <a:r>
              <a:rPr lang="zh-CN" altLang="en-US" sz="1600" dirty="0">
                <a:cs typeface="+mn-ea"/>
                <a:sym typeface="+mn-lt"/>
              </a:rPr>
              <a:t>是对某种行为肯定或否定的后果，能在一定程度上决定该行为是否</a:t>
            </a:r>
            <a:r>
              <a:rPr lang="zh-CN" altLang="en-US" sz="1600" dirty="0">
                <a:solidFill>
                  <a:srgbClr val="FF0000"/>
                </a:solidFill>
                <a:cs typeface="+mn-ea"/>
                <a:sym typeface="+mn-lt"/>
              </a:rPr>
              <a:t>重复发生</a:t>
            </a:r>
            <a:r>
              <a:rPr lang="zh-CN" altLang="en-US" sz="1600" dirty="0">
                <a:cs typeface="+mn-ea"/>
                <a:sym typeface="+mn-lt"/>
              </a:rPr>
              <a:t>。该理论认为，人的行为受外部环境刺激而产生调节。</a:t>
            </a:r>
            <a:endParaRPr lang="zh-CN" altLang="en-US" sz="1600" dirty="0">
              <a:cs typeface="+mn-ea"/>
              <a:sym typeface="+mn-lt"/>
            </a:endParaRPr>
          </a:p>
          <a:p>
            <a:pPr lvl="0" indent="406400" algn="l"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正强化：</a:t>
            </a:r>
            <a:r>
              <a:rPr lang="zh-CN" altLang="en-US" sz="1600" dirty="0">
                <a:solidFill>
                  <a:schemeClr val="tx1"/>
                </a:solidFill>
                <a:cs typeface="+mn-ea"/>
                <a:sym typeface="+mn-lt"/>
              </a:rPr>
              <a:t>采取某种行为时，能得到某种愉快的结果，这种结果又让人趋向重复此种行为。</a:t>
            </a:r>
            <a:endParaRPr lang="zh-CN" altLang="en-US" sz="1600" dirty="0">
              <a:solidFill>
                <a:schemeClr val="tx1"/>
              </a:solidFill>
              <a:cs typeface="+mn-ea"/>
              <a:sym typeface="+mn-lt"/>
            </a:endParaRPr>
          </a:p>
          <a:p>
            <a:pPr lvl="0" indent="406400" algn="l"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负强化：</a:t>
            </a:r>
            <a:r>
              <a:rPr lang="zh-CN" altLang="en-US" sz="1600" dirty="0">
                <a:solidFill>
                  <a:schemeClr val="tx1"/>
                </a:solidFill>
                <a:cs typeface="+mn-ea"/>
                <a:sym typeface="+mn-lt"/>
              </a:rPr>
              <a:t>借某种不符合要求的行为所引起的不愉快的后果，对该行为予以否定。</a:t>
            </a:r>
            <a:endParaRPr lang="zh-CN" altLang="en-US" sz="1600" dirty="0">
              <a:solidFill>
                <a:srgbClr val="FF0000"/>
              </a:solidFill>
              <a:cs typeface="+mn-ea"/>
              <a:sym typeface="+mn-lt"/>
            </a:endParaRPr>
          </a:p>
          <a:p>
            <a:pPr lvl="0" indent="406400" algn="l" fontAlgn="auto">
              <a:lnSpc>
                <a:spcPct val="130000"/>
              </a:lnSpc>
              <a:extLst>
                <a:ext uri="{35155182-B16C-46BC-9424-99874614C6A1}">
                  <wpsdc:indentchars xmlns:wpsdc="http://www.wps.cn/officeDocument/2017/drawingmlCustomData" val="200" checksum="1740828767"/>
                </a:ext>
              </a:extLst>
            </a:pPr>
            <a:endParaRPr lang="zh-CN" altLang="en-US" sz="1600" dirty="0">
              <a:cs typeface="+mn-ea"/>
              <a:sym typeface="+mn-lt"/>
            </a:endParaRPr>
          </a:p>
        </p:txBody>
      </p:sp>
      <p:sp>
        <p:nvSpPr>
          <p:cNvPr id="3" name="矩形 2"/>
          <p:cNvSpPr/>
          <p:nvPr>
            <p:custDataLst>
              <p:tags r:id="rId6"/>
            </p:custDataLst>
          </p:nvPr>
        </p:nvSpPr>
        <p:spPr>
          <a:xfrm>
            <a:off x="5588635" y="3198495"/>
            <a:ext cx="1283970" cy="829945"/>
          </a:xfrm>
          <a:prstGeom prst="rect">
            <a:avLst/>
          </a:prstGeom>
          <a:noFill/>
        </p:spPr>
        <p:txBody>
          <a:bodyPr wrap="square">
            <a:spAutoFit/>
          </a:bodyPr>
          <a:lstStyle/>
          <a:p>
            <a:pPr lvl="0">
              <a:lnSpc>
                <a:spcPct val="120000"/>
              </a:lnSpc>
              <a:spcBef>
                <a:spcPct val="0"/>
              </a:spcBef>
              <a:buSzPct val="25000"/>
              <a:defRPr/>
            </a:pPr>
            <a:r>
              <a:rPr lang="zh-CN" altLang="en-US" sz="2000" b="1" cap="all" dirty="0">
                <a:solidFill>
                  <a:schemeClr val="bg1"/>
                </a:solidFill>
                <a:cs typeface="+mn-ea"/>
                <a:sym typeface="+mn-lt"/>
              </a:rPr>
              <a:t>强化理论</a:t>
            </a:r>
            <a:endParaRPr lang="zh-CN" altLang="en-US" sz="2000" b="1" cap="all" dirty="0">
              <a:solidFill>
                <a:schemeClr val="bg1"/>
              </a:solidFill>
              <a:cs typeface="+mn-ea"/>
              <a:sym typeface="+mn-lt"/>
            </a:endParaRPr>
          </a:p>
          <a:p>
            <a:pPr lvl="0">
              <a:lnSpc>
                <a:spcPct val="120000"/>
              </a:lnSpc>
              <a:spcBef>
                <a:spcPct val="0"/>
              </a:spcBef>
              <a:buSzPct val="25000"/>
              <a:defRPr/>
            </a:pPr>
            <a:r>
              <a:rPr lang="zh-CN" altLang="en-US" sz="2000" b="1" cap="all" dirty="0">
                <a:solidFill>
                  <a:schemeClr val="bg1"/>
                </a:solidFill>
                <a:cs typeface="+mn-ea"/>
                <a:sym typeface="+mn-lt"/>
              </a:rPr>
              <a:t>（斯金纳）</a:t>
            </a:r>
            <a:endParaRPr lang="zh-CN" altLang="en-US" sz="2000" b="1" cap="all" dirty="0">
              <a:solidFill>
                <a:schemeClr val="bg1"/>
              </a:solidFill>
              <a:cs typeface="+mn-ea"/>
              <a:sym typeface="+mn-lt"/>
            </a:endParaRPr>
          </a:p>
        </p:txBody>
      </p:sp>
      <p:sp>
        <p:nvSpPr>
          <p:cNvPr id="19" name="01"/>
          <p:cNvSpPr>
            <a:spLocks noChangeAspect="1"/>
          </p:cNvSpPr>
          <p:nvPr>
            <p:custDataLst>
              <p:tags r:id="rId7"/>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575" y="383223"/>
            <a:ext cx="45440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激励理论之行为改造理论</a:t>
            </a:r>
            <a:endParaRPr lang="zh-CN" altLang="en-US" sz="2800" kern="0" noProof="0" dirty="0">
              <a:ln>
                <a:noFill/>
              </a:ln>
              <a:solidFill>
                <a:schemeClr val="accent1"/>
              </a:solidFill>
              <a:effectLst/>
              <a:uLnTx/>
              <a:uFillTx/>
              <a:cs typeface="+mn-ea"/>
              <a:sym typeface="+mn-lt"/>
            </a:endParaRPr>
          </a:p>
        </p:txBody>
      </p:sp>
      <p:sp>
        <p:nvSpPr>
          <p:cNvPr id="2" name="文本框 1"/>
          <p:cNvSpPr txBox="1"/>
          <p:nvPr/>
        </p:nvSpPr>
        <p:spPr>
          <a:xfrm>
            <a:off x="7155815" y="3789680"/>
            <a:ext cx="3789680" cy="1568450"/>
          </a:xfrm>
          <a:prstGeom prst="rect">
            <a:avLst/>
          </a:prstGeom>
          <a:noFill/>
        </p:spPr>
        <p:txBody>
          <a:bodyPr wrap="square" rtlCol="0">
            <a:spAutoFit/>
          </a:bodyPr>
          <a:p>
            <a:pPr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rPr>
              <a:t>对管理实践的启示</a:t>
            </a:r>
            <a:r>
              <a:rPr lang="zh-CN" altLang="en-US" sz="1600" dirty="0">
                <a:cs typeface="+mn-ea"/>
              </a:rPr>
              <a:t>：（</a:t>
            </a:r>
            <a:r>
              <a:rPr lang="en-US" altLang="zh-CN" sz="1600" dirty="0">
                <a:cs typeface="+mn-ea"/>
              </a:rPr>
              <a:t>1</a:t>
            </a:r>
            <a:r>
              <a:rPr lang="zh-CN" altLang="en-US" sz="1600" dirty="0">
                <a:cs typeface="+mn-ea"/>
              </a:rPr>
              <a:t>）坚持奖励与惩罚相结合；（</a:t>
            </a:r>
            <a:r>
              <a:rPr lang="en-US" altLang="zh-CN" sz="1600" dirty="0">
                <a:cs typeface="+mn-ea"/>
              </a:rPr>
              <a:t>2</a:t>
            </a:r>
            <a:r>
              <a:rPr lang="zh-CN" altLang="en-US" sz="1600" dirty="0">
                <a:cs typeface="+mn-ea"/>
              </a:rPr>
              <a:t>）坚持以奖为主、以罚为辅；（</a:t>
            </a:r>
            <a:r>
              <a:rPr lang="en-US" altLang="zh-CN" sz="1600" dirty="0">
                <a:cs typeface="+mn-ea"/>
              </a:rPr>
              <a:t>3</a:t>
            </a:r>
            <a:r>
              <a:rPr lang="zh-CN" altLang="en-US" sz="1600" dirty="0">
                <a:cs typeface="+mn-ea"/>
              </a:rPr>
              <a:t>）及时而正确地强化；（</a:t>
            </a:r>
            <a:r>
              <a:rPr lang="en-US" altLang="zh-CN" sz="1600" dirty="0">
                <a:cs typeface="+mn-ea"/>
              </a:rPr>
              <a:t>4</a:t>
            </a:r>
            <a:r>
              <a:rPr lang="zh-CN" altLang="en-US" sz="1600" dirty="0">
                <a:cs typeface="+mn-ea"/>
              </a:rPr>
              <a:t>）奖人所需、形式多样。</a:t>
            </a:r>
            <a:endParaRPr lang="zh-CN" altLang="en-US" sz="1600" dirty="0">
              <a:cs typeface="+mn-ea"/>
            </a:endParaRPr>
          </a:p>
        </p:txBody>
      </p:sp>
      <p:sp>
        <p:nvSpPr>
          <p:cNvPr id="4" name="文本框 3"/>
          <p:cNvSpPr txBox="1"/>
          <p:nvPr/>
        </p:nvSpPr>
        <p:spPr>
          <a:xfrm>
            <a:off x="7221220" y="1388745"/>
            <a:ext cx="3795395" cy="2306955"/>
          </a:xfrm>
          <a:prstGeom prst="rect">
            <a:avLst/>
          </a:prstGeom>
          <a:noFill/>
        </p:spPr>
        <p:txBody>
          <a:bodyPr wrap="square" rtlCol="0" anchor="t">
            <a:spAutoFit/>
          </a:bodyPr>
          <a:p>
            <a:pPr lvl="0" indent="406400" algn="l"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惩罚</a:t>
            </a:r>
            <a:r>
              <a:rPr lang="zh-CN" altLang="en-US" sz="1600" dirty="0">
                <a:cs typeface="+mn-ea"/>
                <a:sym typeface="+mn-lt"/>
              </a:rPr>
              <a:t>：与负强化不同，它以某种带有强制性、威慑性的手段（如批评、行政处分、经济处罚等）给人带来不愉快的结果。</a:t>
            </a:r>
            <a:endParaRPr lang="zh-CN" altLang="en-US" sz="1600" dirty="0">
              <a:solidFill>
                <a:srgbClr val="FF0000"/>
              </a:solidFill>
              <a:cs typeface="+mn-ea"/>
              <a:sym typeface="+mn-lt"/>
            </a:endParaRPr>
          </a:p>
          <a:p>
            <a:pPr lvl="0" indent="406400" algn="l"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自然消退：</a:t>
            </a:r>
            <a:r>
              <a:rPr lang="zh-CN" altLang="en-US" sz="1600" dirty="0">
                <a:solidFill>
                  <a:schemeClr val="tx1"/>
                </a:solidFill>
                <a:cs typeface="+mn-ea"/>
                <a:sym typeface="+mn-lt"/>
              </a:rPr>
              <a:t>对原先可接受的某种行为强化的撤销。</a:t>
            </a:r>
            <a:endParaRPr lang="zh-CN" altLang="en-US" sz="1600" dirty="0">
              <a:solidFill>
                <a:schemeClr val="tx1"/>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
                                        <p:tgtEl>
                                          <p:spTgt spid="10"/>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trips(downLeft)">
                                      <p:cBhvr>
                                        <p:cTn id="10" dur="500"/>
                                        <p:tgtEl>
                                          <p:spTgt spid="12"/>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strips(downLeft)">
                                      <p:cBhvr>
                                        <p:cTn id="13" dur="500"/>
                                        <p:tgtEl>
                                          <p:spTgt spid="17"/>
                                        </p:tgtEl>
                                      </p:cBhvr>
                                    </p:animEffect>
                                  </p:childTnLst>
                                </p:cTn>
                              </p:par>
                              <p:par>
                                <p:cTn id="14" presetID="31"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fltVal val="0"/>
                                          </p:val>
                                        </p:tav>
                                        <p:tav tm="100000">
                                          <p:val>
                                            <p:strVal val="#ppt_w"/>
                                          </p:val>
                                        </p:tav>
                                      </p:tavLst>
                                    </p:anim>
                                    <p:anim calcmode="lin" valueType="num">
                                      <p:cBhvr>
                                        <p:cTn id="17" dur="1000" fill="hold"/>
                                        <p:tgtEl>
                                          <p:spTgt spid="3"/>
                                        </p:tgtEl>
                                        <p:attrNameLst>
                                          <p:attrName>ppt_h</p:attrName>
                                        </p:attrNameLst>
                                      </p:cBhvr>
                                      <p:tavLst>
                                        <p:tav tm="0">
                                          <p:val>
                                            <p:fltVal val="0"/>
                                          </p:val>
                                        </p:tav>
                                        <p:tav tm="100000">
                                          <p:val>
                                            <p:strVal val="#ppt_h"/>
                                          </p:val>
                                        </p:tav>
                                      </p:tavLst>
                                    </p:anim>
                                    <p:anim calcmode="lin" valueType="num">
                                      <p:cBhvr>
                                        <p:cTn id="18" dur="1000" fill="hold"/>
                                        <p:tgtEl>
                                          <p:spTgt spid="3"/>
                                        </p:tgtEl>
                                        <p:attrNameLst>
                                          <p:attrName>style.rotation</p:attrName>
                                        </p:attrNameLst>
                                      </p:cBhvr>
                                      <p:tavLst>
                                        <p:tav tm="0">
                                          <p:val>
                                            <p:fltVal val="90"/>
                                          </p:val>
                                        </p:tav>
                                        <p:tav tm="100000">
                                          <p:val>
                                            <p:fltVal val="0"/>
                                          </p:val>
                                        </p:tav>
                                      </p:tavLst>
                                    </p:anim>
                                    <p:animEffect transition="in" filter="fade">
                                      <p:cBhvr>
                                        <p:cTn id="19" dur="10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3" grpId="0"/>
      <p:bldP spid="19" grpId="0" bldLvl="0" animBg="1"/>
      <p:bldP spid="3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4785796" y="3059164"/>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领</a:t>
            </a:r>
            <a:r>
              <a:rPr lang="en-US" altLang="zh-CN" sz="66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导</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5086331" y="2148528"/>
            <a:ext cx="1554480" cy="645160"/>
          </a:xfrm>
          <a:prstGeom prst="rect">
            <a:avLst/>
          </a:prstGeom>
        </p:spPr>
        <p:txBody>
          <a:bodyPr wrap="none">
            <a:spAutoFit/>
          </a:bodyPr>
          <a:lstStyle/>
          <a:p>
            <a:r>
              <a:rPr lang="zh-CN" altLang="en-US" sz="3600" dirty="0">
                <a:solidFill>
                  <a:srgbClr val="000000"/>
                </a:solidFill>
                <a:cs typeface="+mn-ea"/>
                <a:sym typeface="+mn-lt"/>
              </a:rPr>
              <a:t>第一</a:t>
            </a:r>
            <a:r>
              <a:rPr lang="zh-CN" altLang="en-US" sz="3600" dirty="0">
                <a:solidFill>
                  <a:srgbClr val="000000"/>
                </a:solidFill>
                <a:cs typeface="+mn-ea"/>
                <a:sym typeface="+mn-lt"/>
              </a:rPr>
              <a:t>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custDataLst>
              <p:tags r:id="rId1"/>
            </p:custDataLst>
          </p:nvPr>
        </p:nvCxnSpPr>
        <p:spPr>
          <a:xfrm>
            <a:off x="3924710" y="1497081"/>
            <a:ext cx="3624488" cy="0"/>
          </a:xfrm>
          <a:prstGeom prst="line">
            <a:avLst/>
          </a:prstGeom>
          <a:ln w="3175" cap="rnd">
            <a:solidFill>
              <a:srgbClr val="ED7D3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 name="îsliḋé"/>
          <p:cNvSpPr txBox="1"/>
          <p:nvPr>
            <p:custDataLst>
              <p:tags r:id="rId2"/>
            </p:custDataLst>
          </p:nvPr>
        </p:nvSpPr>
        <p:spPr>
          <a:xfrm>
            <a:off x="8562804" y="1585264"/>
            <a:ext cx="2237116" cy="392512"/>
          </a:xfrm>
          <a:prstGeom prst="rect">
            <a:avLst/>
          </a:prstGeom>
          <a:noFill/>
          <a:ln>
            <a:noFill/>
          </a:ln>
        </p:spPr>
        <p:txBody>
          <a:bodyPr wrap="none" lIns="91440" tIns="45720" rIns="91440" bIns="45720" anchor="ctr" anchorCtr="0">
            <a:normAutofit fontScale="97500" lnSpcReduction="10000"/>
          </a:bodyPr>
          <a:lstStyle/>
          <a:p>
            <a:pPr lvl="0" algn="ctr">
              <a:defRPr/>
            </a:pPr>
            <a:endParaRPr lang="zh-CN" altLang="en-US" sz="2000" b="1" cap="all" dirty="0">
              <a:solidFill>
                <a:srgbClr val="000000"/>
              </a:solidFill>
              <a:cs typeface="+mn-ea"/>
              <a:sym typeface="+mn-lt"/>
            </a:endParaRPr>
          </a:p>
        </p:txBody>
      </p:sp>
      <p:sp>
        <p:nvSpPr>
          <p:cNvPr id="13" name="î$ḻïḑê"/>
          <p:cNvSpPr txBox="1"/>
          <p:nvPr/>
        </p:nvSpPr>
        <p:spPr>
          <a:xfrm>
            <a:off x="3789680" y="1677670"/>
            <a:ext cx="7010400" cy="4896485"/>
          </a:xfrm>
          <a:prstGeom prst="rect">
            <a:avLst/>
          </a:prstGeom>
          <a:noFill/>
          <a:ln>
            <a:noFill/>
          </a:ln>
        </p:spPr>
        <p:txBody>
          <a:bodyPr lIns="91440" tIns="45720" rIns="91440" bIns="45720" anchor="t" anchorCtr="0">
            <a:noAutofit/>
          </a:bodyPr>
          <a:lstStyle/>
          <a:p>
            <a:pPr lvl="0"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cs typeface="+mn-ea"/>
                <a:sym typeface="+mn-lt"/>
              </a:rPr>
              <a:t>人们对过去的成功与失败，一般会有</a:t>
            </a:r>
            <a:r>
              <a:rPr lang="zh-CN" altLang="en-US" sz="1600" dirty="0">
                <a:solidFill>
                  <a:srgbClr val="FF0000"/>
                </a:solidFill>
                <a:cs typeface="+mn-ea"/>
                <a:sym typeface="+mn-lt"/>
              </a:rPr>
              <a:t>四种归因：努力、能力、任务难度和机遇</a:t>
            </a:r>
            <a:r>
              <a:rPr lang="zh-CN" altLang="en-US" sz="1600" dirty="0">
                <a:cs typeface="+mn-ea"/>
                <a:sym typeface="+mn-lt"/>
              </a:rPr>
              <a:t>。这四种因素可按内外因、稳定性和可控性进一步分类，具体如下。</a:t>
            </a:r>
            <a:endParaRPr lang="zh-CN" altLang="en-US" sz="1600" dirty="0">
              <a:cs typeface="+mn-ea"/>
              <a:sym typeface="+mn-lt"/>
            </a:endParaRPr>
          </a:p>
          <a:p>
            <a:pPr lvl="0"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cs typeface="+mn-ea"/>
                <a:sym typeface="+mn-lt"/>
              </a:rPr>
              <a:t>（1）从内外因方面看：努力和能力属于内因，任务难度和机遇属于外因。</a:t>
            </a:r>
            <a:endParaRPr lang="zh-CN" altLang="en-US" sz="1600" dirty="0">
              <a:cs typeface="+mn-ea"/>
              <a:sym typeface="+mn-lt"/>
            </a:endParaRPr>
          </a:p>
          <a:p>
            <a:pPr lvl="0"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cs typeface="+mn-ea"/>
                <a:sym typeface="+mn-lt"/>
              </a:rPr>
              <a:t>（2）从稳定性方面看：能力和任务难度属于稳定性因素，努力和机遇属于不稳定因素 。</a:t>
            </a:r>
            <a:endParaRPr lang="zh-CN" altLang="en-US" sz="1600" dirty="0">
              <a:cs typeface="+mn-ea"/>
              <a:sym typeface="+mn-lt"/>
            </a:endParaRPr>
          </a:p>
          <a:p>
            <a:pPr lvl="0"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cs typeface="+mn-ea"/>
                <a:sym typeface="+mn-lt"/>
              </a:rPr>
              <a:t>（3）从可控性方面看：努力是可控因素，任务难度和机遇是个人不能控制的，能力属于部分可控因素 。</a:t>
            </a:r>
            <a:endParaRPr lang="zh-CN" altLang="en-US" sz="1600" dirty="0">
              <a:cs typeface="+mn-ea"/>
              <a:sym typeface="+mn-lt"/>
            </a:endParaRPr>
          </a:p>
          <a:p>
            <a:pPr lvl="0" indent="406400" algn="just" fontAlgn="auto">
              <a:lnSpc>
                <a:spcPct val="100000"/>
              </a:lnSpc>
              <a:extLst>
                <a:ext uri="{35155182-B16C-46BC-9424-99874614C6A1}">
                  <wpsdc:indentchars xmlns:wpsdc="http://www.wps.cn/officeDocument/2017/drawingmlCustomData" val="200" checksum="1740828767"/>
                </a:ext>
              </a:extLst>
            </a:pPr>
            <a:endParaRPr lang="zh-CN" altLang="en-US" sz="1600" dirty="0">
              <a:cs typeface="+mn-ea"/>
              <a:sym typeface="+mn-lt"/>
            </a:endParaRPr>
          </a:p>
          <a:p>
            <a:pPr lvl="0"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对管理实践的启示：</a:t>
            </a:r>
            <a:r>
              <a:rPr lang="zh-CN" altLang="en-US" sz="1600" dirty="0">
                <a:cs typeface="+mn-ea"/>
                <a:sym typeface="+mn-lt"/>
              </a:rPr>
              <a:t>当下属在工作中遭受失败或取得成功后，帮助他们寻找原因（归因），引导他们继续努力以争取下一次行为的成功。</a:t>
            </a:r>
            <a:endParaRPr lang="zh-CN" altLang="en-US" sz="1600" dirty="0">
              <a:cs typeface="+mn-ea"/>
              <a:sym typeface="+mn-lt"/>
            </a:endParaRPr>
          </a:p>
        </p:txBody>
      </p:sp>
      <p:grpSp>
        <p:nvGrpSpPr>
          <p:cNvPr id="4" name="组合 3"/>
          <p:cNvGrpSpPr/>
          <p:nvPr/>
        </p:nvGrpSpPr>
        <p:grpSpPr>
          <a:xfrm>
            <a:off x="1256030" y="1677670"/>
            <a:ext cx="2018030" cy="1880870"/>
            <a:chOff x="9106" y="2495"/>
            <a:chExt cx="3178" cy="2962"/>
          </a:xfrm>
        </p:grpSpPr>
        <p:sp>
          <p:nvSpPr>
            <p:cNvPr id="20" name="îSľîḋè"/>
            <p:cNvSpPr/>
            <p:nvPr>
              <p:custDataLst>
                <p:tags r:id="rId3"/>
              </p:custDataLst>
            </p:nvPr>
          </p:nvSpPr>
          <p:spPr>
            <a:xfrm>
              <a:off x="9106" y="3085"/>
              <a:ext cx="2373" cy="2373"/>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sp>
          <p:nvSpPr>
            <p:cNvPr id="22" name="ïslîḋe"/>
            <p:cNvSpPr/>
            <p:nvPr>
              <p:custDataLst>
                <p:tags r:id="rId4"/>
              </p:custDataLst>
            </p:nvPr>
          </p:nvSpPr>
          <p:spPr>
            <a:xfrm>
              <a:off x="11506" y="2495"/>
              <a:ext cx="779" cy="779"/>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2</a:t>
              </a:r>
              <a:endParaRPr lang="en-US" altLang="zh-CN" b="1" dirty="0">
                <a:solidFill>
                  <a:schemeClr val="lt1"/>
                </a:solidFill>
                <a:cs typeface="+mn-ea"/>
                <a:sym typeface="+mn-lt"/>
              </a:endParaRPr>
            </a:p>
          </p:txBody>
        </p:sp>
        <p:sp>
          <p:nvSpPr>
            <p:cNvPr id="24" name="îsḷïďè"/>
            <p:cNvSpPr/>
            <p:nvPr>
              <p:custDataLst>
                <p:tags r:id="rId5"/>
              </p:custDataLst>
            </p:nvPr>
          </p:nvSpPr>
          <p:spPr>
            <a:xfrm>
              <a:off x="11180" y="2888"/>
              <a:ext cx="544" cy="564"/>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6" name="矩形 5"/>
            <p:cNvSpPr/>
            <p:nvPr>
              <p:custDataLst>
                <p:tags r:id="rId6"/>
              </p:custDataLst>
            </p:nvPr>
          </p:nvSpPr>
          <p:spPr>
            <a:xfrm>
              <a:off x="9708" y="3505"/>
              <a:ext cx="1320" cy="1888"/>
            </a:xfrm>
            <a:prstGeom prst="rect">
              <a:avLst/>
            </a:prstGeom>
            <a:noFill/>
          </p:spPr>
          <p:txBody>
            <a:bodyPr wrap="square">
              <a:spAutoFit/>
            </a:bodyPr>
            <a:lstStyle/>
            <a:p>
              <a:pPr lvl="0">
                <a:lnSpc>
                  <a:spcPct val="120000"/>
                </a:lnSpc>
                <a:spcBef>
                  <a:spcPct val="0"/>
                </a:spcBef>
                <a:buSzPct val="25000"/>
                <a:defRPr/>
              </a:pPr>
              <a:r>
                <a:rPr lang="zh-CN" altLang="en-US" sz="2000" b="1" cap="all" dirty="0">
                  <a:solidFill>
                    <a:schemeClr val="bg1"/>
                  </a:solidFill>
                  <a:cs typeface="+mn-ea"/>
                  <a:sym typeface="+mn-lt"/>
                </a:rPr>
                <a:t>归因理论</a:t>
              </a:r>
              <a:endParaRPr lang="zh-CN" altLang="en-US" sz="2000" b="1" cap="all" dirty="0">
                <a:solidFill>
                  <a:schemeClr val="bg1"/>
                </a:solidFill>
                <a:cs typeface="+mn-ea"/>
                <a:sym typeface="+mn-lt"/>
              </a:endParaRPr>
            </a:p>
            <a:p>
              <a:pPr lvl="0">
                <a:lnSpc>
                  <a:spcPct val="120000"/>
                </a:lnSpc>
                <a:spcBef>
                  <a:spcPct val="0"/>
                </a:spcBef>
                <a:buSzPct val="25000"/>
                <a:defRPr/>
              </a:pPr>
              <a:endParaRPr lang="zh-CN" altLang="en-US" sz="2000" b="1" cap="all" dirty="0">
                <a:solidFill>
                  <a:schemeClr val="bg1"/>
                </a:solidFill>
                <a:cs typeface="+mn-ea"/>
                <a:sym typeface="+mn-lt"/>
              </a:endParaRPr>
            </a:p>
          </p:txBody>
        </p:sp>
      </p:grpSp>
      <p:sp>
        <p:nvSpPr>
          <p:cNvPr id="19" name="01"/>
          <p:cNvSpPr>
            <a:spLocks noChangeAspect="1"/>
          </p:cNvSpPr>
          <p:nvPr>
            <p:custDataLst>
              <p:tags r:id="rId7"/>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575" y="383223"/>
            <a:ext cx="45440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激励理论之行为改造理论</a:t>
            </a:r>
            <a:endParaRPr lang="zh-CN" altLang="en-US" sz="2800" kern="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trips(downLeft)">
                                      <p:cBhvr>
                                        <p:cTn id="10" dur="500"/>
                                        <p:tgtEl>
                                          <p:spTgt spid="12"/>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strips(downLeft)">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down)">
                                      <p:cBhvr>
                                        <p:cTn id="18" dur="500"/>
                                        <p:tgtEl>
                                          <p:spTgt spid="19"/>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down)">
                                      <p:cBhvr>
                                        <p:cTn id="2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9" grpId="0" bldLvl="0" animBg="1"/>
      <p:bldP spid="3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îSľîḋè"/>
          <p:cNvSpPr/>
          <p:nvPr>
            <p:custDataLst>
              <p:tags r:id="rId1"/>
            </p:custDataLst>
          </p:nvPr>
        </p:nvSpPr>
        <p:spPr>
          <a:xfrm>
            <a:off x="5782945" y="2329180"/>
            <a:ext cx="1506855" cy="1506855"/>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sp>
        <p:nvSpPr>
          <p:cNvPr id="21" name="i$ľîďé"/>
          <p:cNvSpPr/>
          <p:nvPr>
            <p:custDataLst>
              <p:tags r:id="rId2"/>
            </p:custDataLst>
          </p:nvPr>
        </p:nvSpPr>
        <p:spPr>
          <a:xfrm>
            <a:off x="4899025" y="3091180"/>
            <a:ext cx="1264920" cy="126492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dirty="0">
              <a:solidFill>
                <a:schemeClr val="lt1"/>
              </a:solidFill>
              <a:cs typeface="+mn-ea"/>
              <a:sym typeface="+mn-lt"/>
            </a:endParaRPr>
          </a:p>
        </p:txBody>
      </p:sp>
      <p:sp>
        <p:nvSpPr>
          <p:cNvPr id="22" name="ïslîḋe"/>
          <p:cNvSpPr/>
          <p:nvPr>
            <p:custDataLst>
              <p:tags r:id="rId3"/>
            </p:custDataLst>
          </p:nvPr>
        </p:nvSpPr>
        <p:spPr>
          <a:xfrm>
            <a:off x="7306310" y="1833880"/>
            <a:ext cx="494665" cy="494665"/>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1</a:t>
            </a:r>
            <a:endParaRPr lang="en-US" altLang="zh-CN" b="1" dirty="0">
              <a:solidFill>
                <a:schemeClr val="lt1"/>
              </a:solidFill>
              <a:cs typeface="+mn-ea"/>
              <a:sym typeface="+mn-lt"/>
            </a:endParaRPr>
          </a:p>
        </p:txBody>
      </p:sp>
      <p:sp>
        <p:nvSpPr>
          <p:cNvPr id="23" name="ïsļíďé"/>
          <p:cNvSpPr/>
          <p:nvPr>
            <p:custDataLst>
              <p:tags r:id="rId4"/>
            </p:custDataLst>
          </p:nvPr>
        </p:nvSpPr>
        <p:spPr>
          <a:xfrm>
            <a:off x="4391025" y="2609850"/>
            <a:ext cx="494665" cy="494665"/>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2</a:t>
            </a:r>
            <a:endParaRPr lang="en-US" altLang="zh-CN" b="1" dirty="0">
              <a:solidFill>
                <a:schemeClr val="lt1"/>
              </a:solidFill>
              <a:cs typeface="+mn-ea"/>
              <a:sym typeface="+mn-lt"/>
            </a:endParaRPr>
          </a:p>
        </p:txBody>
      </p:sp>
      <p:sp>
        <p:nvSpPr>
          <p:cNvPr id="24" name="îsḷïďè"/>
          <p:cNvSpPr/>
          <p:nvPr>
            <p:custDataLst>
              <p:tags r:id="rId5"/>
            </p:custDataLst>
          </p:nvPr>
        </p:nvSpPr>
        <p:spPr>
          <a:xfrm>
            <a:off x="7099300" y="2176780"/>
            <a:ext cx="345440" cy="358140"/>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5" name="íṩḻîdè"/>
          <p:cNvSpPr/>
          <p:nvPr>
            <p:custDataLst>
              <p:tags r:id="rId6"/>
            </p:custDataLst>
          </p:nvPr>
        </p:nvSpPr>
        <p:spPr>
          <a:xfrm>
            <a:off x="6028690" y="3814445"/>
            <a:ext cx="1070610" cy="107061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dirty="0">
              <a:solidFill>
                <a:schemeClr val="lt1"/>
              </a:solidFill>
              <a:cs typeface="+mn-ea"/>
              <a:sym typeface="+mn-lt"/>
            </a:endParaRPr>
          </a:p>
        </p:txBody>
      </p:sp>
      <p:sp>
        <p:nvSpPr>
          <p:cNvPr id="26" name="iṩlîḋè"/>
          <p:cNvSpPr/>
          <p:nvPr>
            <p:custDataLst>
              <p:tags r:id="rId7"/>
            </p:custDataLst>
          </p:nvPr>
        </p:nvSpPr>
        <p:spPr>
          <a:xfrm>
            <a:off x="5716270" y="4940300"/>
            <a:ext cx="502920" cy="50292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3</a:t>
            </a:r>
            <a:endParaRPr lang="en-US" altLang="zh-CN" b="1" dirty="0">
              <a:solidFill>
                <a:schemeClr val="lt1"/>
              </a:solidFill>
              <a:cs typeface="+mn-ea"/>
              <a:sym typeface="+mn-lt"/>
            </a:endParaRPr>
          </a:p>
        </p:txBody>
      </p:sp>
      <p:sp>
        <p:nvSpPr>
          <p:cNvPr id="27" name="îSḷiḑè"/>
          <p:cNvSpPr/>
          <p:nvPr>
            <p:custDataLst>
              <p:tags r:id="rId8"/>
            </p:custDataLst>
          </p:nvPr>
        </p:nvSpPr>
        <p:spPr>
          <a:xfrm flipH="1" flipV="1">
            <a:off x="6144895" y="4829175"/>
            <a:ext cx="186690" cy="193675"/>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8" name="islíḋe"/>
          <p:cNvSpPr/>
          <p:nvPr>
            <p:custDataLst>
              <p:tags r:id="rId9"/>
            </p:custDataLst>
          </p:nvPr>
        </p:nvSpPr>
        <p:spPr>
          <a:xfrm flipH="1">
            <a:off x="4782185" y="2972435"/>
            <a:ext cx="262890" cy="273050"/>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cxnSp>
        <p:nvCxnSpPr>
          <p:cNvPr id="9" name="直接连接符 8"/>
          <p:cNvCxnSpPr/>
          <p:nvPr/>
        </p:nvCxnSpPr>
        <p:spPr>
          <a:xfrm>
            <a:off x="7896000" y="2328931"/>
            <a:ext cx="3624488" cy="0"/>
          </a:xfrm>
          <a:prstGeom prst="line">
            <a:avLst/>
          </a:prstGeom>
          <a:ln w="3175" cap="rnd">
            <a:solidFill>
              <a:srgbClr val="ED7D3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10"/>
            </p:custDataLst>
          </p:nvPr>
        </p:nvCxnSpPr>
        <p:spPr>
          <a:xfrm>
            <a:off x="765810" y="1951271"/>
            <a:ext cx="3625215" cy="0"/>
          </a:xfrm>
          <a:prstGeom prst="line">
            <a:avLst/>
          </a:prstGeom>
          <a:ln w="3175" cap="rnd">
            <a:solidFill>
              <a:schemeClr val="accent6">
                <a:lumMod val="60000"/>
                <a:lumOff val="4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1"/>
            </p:custDataLst>
          </p:nvPr>
        </p:nvCxnSpPr>
        <p:spPr>
          <a:xfrm flipV="1">
            <a:off x="1687068" y="4504376"/>
            <a:ext cx="4267835" cy="5715"/>
          </a:xfrm>
          <a:prstGeom prst="line">
            <a:avLst/>
          </a:prstGeom>
          <a:ln w="3175" cap="rnd">
            <a:solidFill>
              <a:schemeClr val="accent6">
                <a:lumMod val="60000"/>
                <a:lumOff val="4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 name="îsliḋé"/>
          <p:cNvSpPr txBox="1"/>
          <p:nvPr/>
        </p:nvSpPr>
        <p:spPr>
          <a:xfrm>
            <a:off x="6237605" y="2534920"/>
            <a:ext cx="861695" cy="867410"/>
          </a:xfrm>
          <a:prstGeom prst="rect">
            <a:avLst/>
          </a:prstGeom>
          <a:noFill/>
          <a:ln>
            <a:noFill/>
          </a:ln>
        </p:spPr>
        <p:txBody>
          <a:bodyPr wrap="none" lIns="91440" tIns="45720" rIns="91440" bIns="45720" anchor="ctr" anchorCtr="0">
            <a:normAutofit/>
          </a:bodyPr>
          <a:lstStyle/>
          <a:p>
            <a:pPr lvl="0" algn="l">
              <a:defRPr/>
            </a:pPr>
            <a:r>
              <a:rPr lang="zh-CN" altLang="en-US" sz="2000" b="1" cap="all" dirty="0">
                <a:solidFill>
                  <a:srgbClr val="000000"/>
                </a:solidFill>
                <a:cs typeface="+mn-ea"/>
                <a:sym typeface="+mn-lt"/>
              </a:rPr>
              <a:t>工作</a:t>
            </a:r>
            <a:endParaRPr lang="zh-CN" altLang="en-US" sz="2000" b="1" cap="all" dirty="0">
              <a:solidFill>
                <a:srgbClr val="000000"/>
              </a:solidFill>
              <a:cs typeface="+mn-ea"/>
              <a:sym typeface="+mn-lt"/>
            </a:endParaRPr>
          </a:p>
          <a:p>
            <a:pPr lvl="0" algn="l">
              <a:defRPr/>
            </a:pPr>
            <a:r>
              <a:rPr lang="zh-CN" altLang="en-US" sz="2000" b="1" cap="all" dirty="0">
                <a:solidFill>
                  <a:srgbClr val="000000"/>
                </a:solidFill>
                <a:cs typeface="+mn-ea"/>
                <a:sym typeface="+mn-lt"/>
              </a:rPr>
              <a:t>激励</a:t>
            </a:r>
            <a:endParaRPr lang="zh-CN" altLang="en-US" sz="2000" b="1" cap="all" dirty="0">
              <a:solidFill>
                <a:srgbClr val="000000"/>
              </a:solidFill>
              <a:cs typeface="+mn-ea"/>
              <a:sym typeface="+mn-lt"/>
            </a:endParaRPr>
          </a:p>
        </p:txBody>
      </p:sp>
      <p:sp>
        <p:nvSpPr>
          <p:cNvPr id="13" name="î$ḻïḑê"/>
          <p:cNvSpPr txBox="1"/>
          <p:nvPr/>
        </p:nvSpPr>
        <p:spPr>
          <a:xfrm>
            <a:off x="7818120" y="2329180"/>
            <a:ext cx="3702685" cy="1583690"/>
          </a:xfrm>
          <a:prstGeom prst="rect">
            <a:avLst/>
          </a:prstGeom>
          <a:noFill/>
          <a:ln>
            <a:noFill/>
          </a:ln>
        </p:spPr>
        <p:txBody>
          <a:bodyPr lIns="91440" tIns="45720" rIns="91440" bIns="45720" anchor="t" anchorCtr="0">
            <a:noAutofit/>
          </a:bodyPr>
          <a:lstStyle/>
          <a:p>
            <a:pPr lvl="0" indent="406400" fontAlgn="auto">
              <a:lnSpc>
                <a:spcPct val="13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关键</a:t>
            </a:r>
            <a:r>
              <a:rPr lang="zh-CN" altLang="en-US" sz="1600" dirty="0">
                <a:solidFill>
                  <a:srgbClr val="000000"/>
                </a:solidFill>
                <a:cs typeface="+mn-ea"/>
                <a:sym typeface="+mn-lt"/>
              </a:rPr>
              <a:t>在于如何巧妙地设计工作任务和内容，以此点燃员工内心的工作激情 。</a:t>
            </a:r>
            <a:endParaRPr lang="zh-CN" altLang="en-US" sz="1600" dirty="0">
              <a:solidFill>
                <a:srgbClr val="000000"/>
              </a:solidFill>
              <a:cs typeface="+mn-ea"/>
              <a:sym typeface="+mn-lt"/>
            </a:endParaRPr>
          </a:p>
          <a:p>
            <a:pPr lvl="0" indent="406400" fontAlgn="auto">
              <a:lnSpc>
                <a:spcPct val="13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方式</a:t>
            </a:r>
            <a:r>
              <a:rPr lang="zh-CN" altLang="en-US" sz="1600" dirty="0">
                <a:solidFill>
                  <a:srgbClr val="000000"/>
                </a:solidFill>
                <a:cs typeface="+mn-ea"/>
                <a:sym typeface="+mn-lt"/>
              </a:rPr>
              <a:t>：</a:t>
            </a:r>
            <a:r>
              <a:rPr lang="zh-CN" altLang="en-US" sz="1600" dirty="0">
                <a:solidFill>
                  <a:srgbClr val="000000"/>
                </a:solidFill>
                <a:cs typeface="+mn-ea"/>
                <a:sym typeface="+mn-lt"/>
              </a:rPr>
              <a:t>如定期轮换工作岗位，提高工作难度，引入弹性工作时间制度。</a:t>
            </a:r>
            <a:endParaRPr lang="zh-CN" altLang="en-US" sz="1600" dirty="0">
              <a:solidFill>
                <a:srgbClr val="000000"/>
              </a:solidFill>
              <a:cs typeface="+mn-ea"/>
              <a:sym typeface="+mn-lt"/>
            </a:endParaRPr>
          </a:p>
          <a:p>
            <a:pPr lvl="0" indent="406400" fontAlgn="auto">
              <a:lnSpc>
                <a:spcPct val="130000"/>
              </a:lnSpc>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 </a:t>
            </a:r>
            <a:endParaRPr lang="zh-CN" altLang="en-US" sz="1600" dirty="0">
              <a:solidFill>
                <a:srgbClr val="000000"/>
              </a:solidFill>
              <a:cs typeface="+mn-ea"/>
              <a:sym typeface="+mn-lt"/>
            </a:endParaRPr>
          </a:p>
        </p:txBody>
      </p:sp>
      <p:sp>
        <p:nvSpPr>
          <p:cNvPr id="14" name="ïśḻiďê"/>
          <p:cNvSpPr txBox="1"/>
          <p:nvPr/>
        </p:nvSpPr>
        <p:spPr>
          <a:xfrm>
            <a:off x="6206490" y="3985895"/>
            <a:ext cx="712470" cy="804545"/>
          </a:xfrm>
          <a:prstGeom prst="rect">
            <a:avLst/>
          </a:prstGeom>
          <a:noFill/>
          <a:ln>
            <a:noFill/>
          </a:ln>
        </p:spPr>
        <p:txBody>
          <a:bodyPr wrap="none" lIns="91440" tIns="45720" rIns="91440" bIns="45720" anchor="ctr" anchorCtr="0">
            <a:normAutofit/>
          </a:bodyPr>
          <a:lstStyle/>
          <a:p>
            <a:pPr lvl="0" algn="l">
              <a:defRPr/>
            </a:pPr>
            <a:r>
              <a:rPr lang="zh-CN" altLang="en-US" sz="2000" b="1" cap="all" dirty="0">
                <a:solidFill>
                  <a:srgbClr val="000000"/>
                </a:solidFill>
                <a:cs typeface="+mn-ea"/>
                <a:sym typeface="+mn-lt"/>
              </a:rPr>
              <a:t>综合</a:t>
            </a:r>
            <a:endParaRPr lang="zh-CN" altLang="en-US" sz="2000" b="1" cap="all" dirty="0">
              <a:solidFill>
                <a:srgbClr val="000000"/>
              </a:solidFill>
              <a:cs typeface="+mn-ea"/>
              <a:sym typeface="+mn-lt"/>
            </a:endParaRPr>
          </a:p>
          <a:p>
            <a:pPr lvl="0" algn="l">
              <a:defRPr/>
            </a:pPr>
            <a:r>
              <a:rPr lang="zh-CN" altLang="en-US" sz="2000" b="1" cap="all" dirty="0">
                <a:solidFill>
                  <a:srgbClr val="000000"/>
                </a:solidFill>
                <a:cs typeface="+mn-ea"/>
                <a:sym typeface="+mn-lt"/>
              </a:rPr>
              <a:t>激励</a:t>
            </a:r>
            <a:endParaRPr lang="zh-CN" altLang="en-US" sz="2000" b="1" cap="all" dirty="0">
              <a:solidFill>
                <a:srgbClr val="000000"/>
              </a:solidFill>
              <a:cs typeface="+mn-ea"/>
              <a:sym typeface="+mn-lt"/>
            </a:endParaRPr>
          </a:p>
        </p:txBody>
      </p:sp>
      <p:sp>
        <p:nvSpPr>
          <p:cNvPr id="15" name="ïṩľîďê"/>
          <p:cNvSpPr txBox="1"/>
          <p:nvPr/>
        </p:nvSpPr>
        <p:spPr>
          <a:xfrm>
            <a:off x="1858010" y="4653280"/>
            <a:ext cx="3530600" cy="1534795"/>
          </a:xfrm>
          <a:prstGeom prst="rect">
            <a:avLst/>
          </a:prstGeom>
          <a:noFill/>
          <a:ln>
            <a:noFill/>
          </a:ln>
        </p:spPr>
        <p:txBody>
          <a:bodyPr lIns="91440" tIns="45720" rIns="91440" bIns="45720" anchor="t" anchorCtr="0">
            <a:noAutofit/>
          </a:bodyPr>
          <a:lstStyle/>
          <a:p>
            <a:pPr lvl="0" indent="406400" algn="l">
              <a:lnSpc>
                <a:spcPct val="130000"/>
              </a:lnSpc>
              <a:buClrTx/>
              <a:buSzTx/>
              <a:buFontTx/>
              <a:extLst>
                <a:ext uri="{35155182-B16C-46BC-9424-99874614C6A1}">
                  <wpsdc:indentchars xmlns:wpsdc="http://www.wps.cn/officeDocument/2017/drawingmlCustomData" val="200" checksum="1740828767"/>
                </a:ext>
              </a:extLst>
            </a:pPr>
            <a:r>
              <a:rPr lang="zh-CN" altLang="en-US" sz="1600" dirty="0">
                <a:solidFill>
                  <a:schemeClr val="tx1"/>
                </a:solidFill>
                <a:cs typeface="+mn-ea"/>
                <a:sym typeface="+mn-lt"/>
              </a:rPr>
              <a:t>榜样激励、危机激励、培训激励、环境激励</a:t>
            </a:r>
            <a:r>
              <a:rPr lang="zh-CN" altLang="en-US" sz="1600" dirty="0">
                <a:solidFill>
                  <a:schemeClr val="tx1"/>
                </a:solidFill>
                <a:cs typeface="+mn-ea"/>
                <a:sym typeface="+mn-lt"/>
              </a:rPr>
              <a:t>等</a:t>
            </a:r>
            <a:r>
              <a:rPr lang="zh-CN" altLang="en-US" sz="1600" dirty="0">
                <a:solidFill>
                  <a:schemeClr val="tx1"/>
                </a:solidFill>
                <a:cs typeface="+mn-ea"/>
                <a:sym typeface="+mn-lt"/>
              </a:rPr>
              <a:t>。</a:t>
            </a:r>
            <a:endParaRPr lang="zh-CN" altLang="en-US" sz="1600" dirty="0">
              <a:solidFill>
                <a:schemeClr val="tx1"/>
              </a:solidFill>
              <a:cs typeface="+mn-ea"/>
              <a:sym typeface="+mn-lt"/>
            </a:endParaRPr>
          </a:p>
        </p:txBody>
      </p:sp>
      <p:sp>
        <p:nvSpPr>
          <p:cNvPr id="16" name="iṧlïďe"/>
          <p:cNvSpPr txBox="1"/>
          <p:nvPr/>
        </p:nvSpPr>
        <p:spPr>
          <a:xfrm>
            <a:off x="5132705" y="3378200"/>
            <a:ext cx="1079500" cy="690245"/>
          </a:xfrm>
          <a:prstGeom prst="rect">
            <a:avLst/>
          </a:prstGeom>
          <a:noFill/>
          <a:ln>
            <a:noFill/>
          </a:ln>
        </p:spPr>
        <p:txBody>
          <a:bodyPr wrap="none" lIns="91440" tIns="45720" rIns="91440" bIns="45720" anchor="ctr" anchorCtr="0">
            <a:normAutofit fontScale="87500"/>
          </a:bodyPr>
          <a:lstStyle/>
          <a:p>
            <a:pPr lvl="0" algn="l">
              <a:defRPr/>
            </a:pPr>
            <a:r>
              <a:rPr lang="zh-CN" altLang="en-US" sz="2000" b="1" cap="all" dirty="0">
                <a:solidFill>
                  <a:srgbClr val="000000"/>
                </a:solidFill>
                <a:cs typeface="+mn-ea"/>
                <a:sym typeface="+mn-lt"/>
              </a:rPr>
              <a:t>成果</a:t>
            </a:r>
            <a:endParaRPr lang="zh-CN" altLang="en-US" sz="2000" b="1" cap="all" dirty="0">
              <a:solidFill>
                <a:srgbClr val="000000"/>
              </a:solidFill>
              <a:cs typeface="+mn-ea"/>
              <a:sym typeface="+mn-lt"/>
            </a:endParaRPr>
          </a:p>
          <a:p>
            <a:pPr lvl="0" algn="l">
              <a:defRPr/>
            </a:pPr>
            <a:r>
              <a:rPr lang="zh-CN" altLang="en-US" sz="2000" b="1" cap="all" dirty="0">
                <a:solidFill>
                  <a:srgbClr val="000000"/>
                </a:solidFill>
                <a:cs typeface="+mn-ea"/>
                <a:sym typeface="+mn-lt"/>
              </a:rPr>
              <a:t>激励</a:t>
            </a:r>
            <a:endParaRPr lang="zh-CN" altLang="en-US" sz="2000" b="1" cap="all" dirty="0">
              <a:solidFill>
                <a:srgbClr val="000000"/>
              </a:solidFill>
              <a:cs typeface="+mn-ea"/>
              <a:sym typeface="+mn-lt"/>
            </a:endParaRPr>
          </a:p>
        </p:txBody>
      </p:sp>
      <p:sp>
        <p:nvSpPr>
          <p:cNvPr id="17" name="iśľide"/>
          <p:cNvSpPr txBox="1"/>
          <p:nvPr/>
        </p:nvSpPr>
        <p:spPr>
          <a:xfrm>
            <a:off x="766445" y="2176780"/>
            <a:ext cx="3624580" cy="1968500"/>
          </a:xfrm>
          <a:prstGeom prst="rect">
            <a:avLst/>
          </a:prstGeom>
          <a:noFill/>
          <a:ln>
            <a:noFill/>
          </a:ln>
        </p:spPr>
        <p:txBody>
          <a:bodyPr lIns="91440" tIns="45720" rIns="91440" bIns="45720" anchor="t" anchorCtr="0">
            <a:noAutofit/>
          </a:bodyPr>
          <a:lstStyle/>
          <a:p>
            <a:pPr lvl="0" indent="406400" algn="l">
              <a:lnSpc>
                <a:spcPct val="130000"/>
              </a:lnSpc>
              <a:buClrTx/>
              <a:buSzTx/>
              <a:buFontTx/>
              <a:extLst>
                <a:ext uri="{35155182-B16C-46BC-9424-99874614C6A1}">
                  <wpsdc:indentchars xmlns:wpsdc="http://www.wps.cn/officeDocument/2017/drawingmlCustomData" val="200" checksum="1740828767"/>
                </a:ext>
              </a:extLst>
            </a:pPr>
            <a:r>
              <a:rPr lang="zh-CN" altLang="en-US" sz="1600" dirty="0">
                <a:solidFill>
                  <a:schemeClr val="tx1"/>
                </a:solidFill>
                <a:cs typeface="+mn-ea"/>
                <a:sym typeface="+mn-lt"/>
              </a:rPr>
              <a:t>合理运用</a:t>
            </a:r>
            <a:r>
              <a:rPr lang="zh-CN" altLang="en-US" sz="1600" dirty="0">
                <a:solidFill>
                  <a:srgbClr val="FF0000"/>
                </a:solidFill>
                <a:cs typeface="+mn-ea"/>
                <a:sym typeface="+mn-lt"/>
              </a:rPr>
              <a:t>奖励与惩罚</a:t>
            </a:r>
            <a:r>
              <a:rPr lang="zh-CN" altLang="en-US" sz="1600" dirty="0">
                <a:solidFill>
                  <a:schemeClr val="tx1"/>
                </a:solidFill>
                <a:cs typeface="+mn-ea"/>
                <a:sym typeface="+mn-lt"/>
              </a:rPr>
              <a:t>两种手段至关重要，要确保奖励明确、惩罚合理。</a:t>
            </a:r>
            <a:endParaRPr lang="zh-CN" altLang="en-US" sz="1600" dirty="0">
              <a:solidFill>
                <a:schemeClr val="tx1"/>
              </a:solidFill>
              <a:cs typeface="+mn-ea"/>
              <a:sym typeface="+mn-lt"/>
            </a:endParaRPr>
          </a:p>
        </p:txBody>
      </p:sp>
      <p:sp>
        <p:nvSpPr>
          <p:cNvPr id="19" name="01"/>
          <p:cNvSpPr>
            <a:spLocks noChangeAspect="1"/>
          </p:cNvSpPr>
          <p:nvPr>
            <p:custDataLst>
              <p:tags r:id="rId1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激励方法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5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strips(downLeft)">
                                      <p:cBhvr>
                                        <p:cTn id="13" dur="500"/>
                                        <p:tgtEl>
                                          <p:spTgt spid="11"/>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downLeft)">
                                      <p:cBhvr>
                                        <p:cTn id="16" dur="500"/>
                                        <p:tgtEl>
                                          <p:spTgt spid="12"/>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trips(downLeft)">
                                      <p:cBhvr>
                                        <p:cTn id="19" dur="500"/>
                                        <p:tgtEl>
                                          <p:spTgt spid="13"/>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trips(downLeft)">
                                      <p:cBhvr>
                                        <p:cTn id="25" dur="500"/>
                                        <p:tgtEl>
                                          <p:spTgt spid="15"/>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strips(downLeft)">
                                      <p:cBhvr>
                                        <p:cTn id="28" dur="500"/>
                                        <p:tgtEl>
                                          <p:spTgt spid="16"/>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strips(downLeft)">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500"/>
                                        <p:tgtEl>
                                          <p:spTgt spid="19"/>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down)">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9" grpId="0" bldLvl="0" animBg="1"/>
      <p:bldP spid="32"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4679116" y="3184894"/>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沟</a:t>
            </a:r>
            <a:r>
              <a:rPr lang="en-US" altLang="zh-CN" sz="66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通</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5086966" y="2245683"/>
            <a:ext cx="1554480" cy="645160"/>
          </a:xfrm>
          <a:prstGeom prst="rect">
            <a:avLst/>
          </a:prstGeom>
        </p:spPr>
        <p:txBody>
          <a:bodyPr wrap="none">
            <a:spAutoFit/>
          </a:bodyPr>
          <a:lstStyle/>
          <a:p>
            <a:r>
              <a:rPr lang="zh-CN" altLang="en-US" sz="3600" dirty="0">
                <a:solidFill>
                  <a:srgbClr val="000000"/>
                </a:solidFill>
                <a:cs typeface="+mn-ea"/>
                <a:sym typeface="+mn-lt"/>
              </a:rPr>
              <a:t>第三</a:t>
            </a:r>
            <a:r>
              <a:rPr lang="zh-CN" altLang="en-US" sz="3600" dirty="0">
                <a:solidFill>
                  <a:srgbClr val="000000"/>
                </a:solidFill>
                <a:cs typeface="+mn-ea"/>
                <a:sym typeface="+mn-lt"/>
              </a:rPr>
              <a:t>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沟通的概念</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6241415" y="2289810"/>
            <a:ext cx="4393565" cy="2553335"/>
          </a:xfrm>
          <a:prstGeom prst="rect">
            <a:avLst/>
          </a:prstGeom>
        </p:spPr>
        <p:txBody>
          <a:bodyPr wrap="square">
            <a:spAutoFit/>
          </a:bodyPr>
          <a:lstStyle/>
          <a:p>
            <a:pPr lvl="0" indent="406400" algn="just" fontAlgn="auto">
              <a:lnSpc>
                <a:spcPct val="20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沟通</a:t>
            </a:r>
            <a:r>
              <a:rPr lang="zh-CN" altLang="en-US" sz="1600" dirty="0">
                <a:solidFill>
                  <a:srgbClr val="000000"/>
                </a:solidFill>
                <a:cs typeface="+mn-ea"/>
                <a:sym typeface="+mn-lt"/>
              </a:rPr>
              <a:t>是指为了达到某种目的，借助一定的手段和方式，将信息、思想和情感在两个或两个以上的个体或群体中传递或交流的过程。</a:t>
            </a:r>
            <a:endParaRPr lang="zh-CN" altLang="en-US" sz="1600" dirty="0">
              <a:solidFill>
                <a:srgbClr val="000000"/>
              </a:solidFill>
              <a:cs typeface="+mn-ea"/>
              <a:sym typeface="+mn-lt"/>
            </a:endParaRPr>
          </a:p>
          <a:p>
            <a:pPr lvl="0" indent="406400" algn="just" fontAlgn="auto">
              <a:lnSpc>
                <a:spcPct val="200000"/>
              </a:lnSpc>
              <a:extLst>
                <a:ext uri="{35155182-B16C-46BC-9424-99874614C6A1}">
                  <wpsdc:indentchars xmlns:wpsdc="http://www.wps.cn/officeDocument/2017/drawingmlCustomData" val="200" checksum="1740828767"/>
                </a:ext>
              </a:extLst>
            </a:pPr>
            <a:endParaRPr lang="zh-CN" altLang="en-US" sz="1600" dirty="0">
              <a:solidFill>
                <a:srgbClr val="000000"/>
              </a:solidFill>
              <a:cs typeface="+mn-ea"/>
              <a:sym typeface="+mn-lt"/>
            </a:endParaRPr>
          </a:p>
          <a:p>
            <a:pPr lvl="0" indent="406400" algn="just" fontAlgn="auto">
              <a:lnSpc>
                <a:spcPct val="200000"/>
              </a:lnSpc>
              <a:extLst>
                <a:ext uri="{35155182-B16C-46BC-9424-99874614C6A1}">
                  <wpsdc:indentchars xmlns:wpsdc="http://www.wps.cn/officeDocument/2017/drawingmlCustomData" val="200" checksum="1740828767"/>
                </a:ext>
              </a:extLst>
            </a:pPr>
            <a:r>
              <a:rPr lang="zh-CN" altLang="en-US" sz="1600" dirty="0">
                <a:solidFill>
                  <a:schemeClr val="tx1"/>
                </a:solidFill>
                <a:cs typeface="+mn-ea"/>
                <a:sym typeface="+mn-lt"/>
              </a:rPr>
              <a:t>管理领域</a:t>
            </a:r>
            <a:r>
              <a:rPr lang="zh-CN" altLang="en-US" sz="1600" dirty="0">
                <a:solidFill>
                  <a:srgbClr val="000000"/>
                </a:solidFill>
                <a:cs typeface="+mn-ea"/>
                <a:sym typeface="+mn-lt"/>
              </a:rPr>
              <a:t>存在所谓的</a:t>
            </a:r>
            <a:r>
              <a:rPr lang="zh-CN" altLang="en-US" sz="1600" dirty="0">
                <a:solidFill>
                  <a:srgbClr val="FF0000"/>
                </a:solidFill>
                <a:cs typeface="+mn-ea"/>
                <a:sym typeface="+mn-lt"/>
              </a:rPr>
              <a:t>“双70定律”。</a:t>
            </a:r>
            <a:endParaRPr lang="zh-CN" altLang="en-US" sz="1600" dirty="0">
              <a:solidFill>
                <a:srgbClr val="FF0000"/>
              </a:solidFill>
              <a:cs typeface="+mn-ea"/>
              <a:sym typeface="+mn-lt"/>
            </a:endParaRPr>
          </a:p>
        </p:txBody>
      </p:sp>
      <p:pic>
        <p:nvPicPr>
          <p:cNvPr id="3" name="图片 2" descr="51miz-P1316423-2W3HIE98-1920x1080"/>
          <p:cNvPicPr>
            <a:picLocks noChangeAspect="1"/>
          </p:cNvPicPr>
          <p:nvPr/>
        </p:nvPicPr>
        <p:blipFill>
          <a:blip r:embed="rId2"/>
          <a:stretch>
            <a:fillRect/>
          </a:stretch>
        </p:blipFill>
        <p:spPr>
          <a:xfrm>
            <a:off x="946785" y="1999615"/>
            <a:ext cx="4804410" cy="329184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4677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73099" y="2013946"/>
            <a:ext cx="10845800" cy="4271645"/>
            <a:chOff x="673099" y="2013946"/>
            <a:chExt cx="10845800" cy="4271645"/>
          </a:xfrm>
        </p:grpSpPr>
        <p:grpSp>
          <p:nvGrpSpPr>
            <p:cNvPr id="7" name="ïś1iḋé"/>
            <p:cNvGrpSpPr/>
            <p:nvPr/>
          </p:nvGrpSpPr>
          <p:grpSpPr>
            <a:xfrm>
              <a:off x="1060729" y="2013946"/>
              <a:ext cx="1885667" cy="1975570"/>
              <a:chOff x="4438238" y="2424332"/>
              <a:chExt cx="2030357" cy="2127157"/>
            </a:xfrm>
          </p:grpSpPr>
          <p:sp>
            <p:nvSpPr>
              <p:cNvPr id="42" name="iṣḻiḓé"/>
              <p:cNvSpPr/>
              <p:nvPr>
                <p:custDataLst>
                  <p:tags r:id="rId2"/>
                </p:custDataLst>
              </p:nvPr>
            </p:nvSpPr>
            <p:spPr>
              <a:xfrm rot="16200000">
                <a:off x="5034875" y="1827695"/>
                <a:ext cx="837084" cy="2030357"/>
              </a:xfrm>
              <a:prstGeom prst="homePlat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dirty="0">
                  <a:solidFill>
                    <a:schemeClr val="lt1"/>
                  </a:solidFill>
                  <a:cs typeface="+mn-ea"/>
                  <a:sym typeface="+mn-lt"/>
                </a:endParaRPr>
              </a:p>
            </p:txBody>
          </p:sp>
          <p:sp>
            <p:nvSpPr>
              <p:cNvPr id="43" name="íşḻîḑé"/>
              <p:cNvSpPr/>
              <p:nvPr>
                <p:custDataLst>
                  <p:tags r:id="rId3"/>
                </p:custDataLst>
              </p:nvPr>
            </p:nvSpPr>
            <p:spPr>
              <a:xfrm rot="5400000" flipV="1">
                <a:off x="4829543" y="2912437"/>
                <a:ext cx="1247747" cy="2030357"/>
              </a:xfrm>
              <a:prstGeom prst="homePlate">
                <a:avLst/>
              </a:prstGeom>
              <a:solidFill>
                <a:srgbClr val="ED7D3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solidFill>
                    <a:schemeClr val="lt1"/>
                  </a:solidFill>
                  <a:cs typeface="+mn-ea"/>
                  <a:sym typeface="+mn-lt"/>
                </a:endParaRPr>
              </a:p>
            </p:txBody>
          </p:sp>
        </p:grpSp>
        <p:grpSp>
          <p:nvGrpSpPr>
            <p:cNvPr id="8" name="îṧľïḋè"/>
            <p:cNvGrpSpPr/>
            <p:nvPr/>
          </p:nvGrpSpPr>
          <p:grpSpPr>
            <a:xfrm>
              <a:off x="3789021" y="2013946"/>
              <a:ext cx="1885667" cy="1975570"/>
              <a:chOff x="4438238" y="2424332"/>
              <a:chExt cx="2030357" cy="2127157"/>
            </a:xfrm>
          </p:grpSpPr>
          <p:sp>
            <p:nvSpPr>
              <p:cNvPr id="40" name="ïŝļïďe"/>
              <p:cNvSpPr/>
              <p:nvPr>
                <p:custDataLst>
                  <p:tags r:id="rId4"/>
                </p:custDataLst>
              </p:nvPr>
            </p:nvSpPr>
            <p:spPr>
              <a:xfrm rot="16200000">
                <a:off x="5034875" y="1827695"/>
                <a:ext cx="837084" cy="2030357"/>
              </a:xfrm>
              <a:prstGeom prst="homePlat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solidFill>
                    <a:schemeClr val="lt1"/>
                  </a:solidFill>
                  <a:cs typeface="+mn-ea"/>
                  <a:sym typeface="+mn-lt"/>
                </a:endParaRPr>
              </a:p>
            </p:txBody>
          </p:sp>
          <p:sp>
            <p:nvSpPr>
              <p:cNvPr id="41" name="iśļiḑé"/>
              <p:cNvSpPr/>
              <p:nvPr>
                <p:custDataLst>
                  <p:tags r:id="rId5"/>
                </p:custDataLst>
              </p:nvPr>
            </p:nvSpPr>
            <p:spPr>
              <a:xfrm rot="5400000" flipV="1">
                <a:off x="4829543" y="2912437"/>
                <a:ext cx="1247747" cy="2030357"/>
              </a:xfrm>
              <a:prstGeom prst="homePlate">
                <a:avLst/>
              </a:prstGeom>
              <a:solidFill>
                <a:schemeClr val="accent6">
                  <a:alpha val="10000"/>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solidFill>
                    <a:schemeClr val="lt1"/>
                  </a:solidFill>
                  <a:cs typeface="+mn-ea"/>
                  <a:sym typeface="+mn-lt"/>
                </a:endParaRPr>
              </a:p>
            </p:txBody>
          </p:sp>
        </p:grpSp>
        <p:grpSp>
          <p:nvGrpSpPr>
            <p:cNvPr id="9" name="îŝḻïḋè"/>
            <p:cNvGrpSpPr/>
            <p:nvPr/>
          </p:nvGrpSpPr>
          <p:grpSpPr>
            <a:xfrm>
              <a:off x="6517312" y="2013946"/>
              <a:ext cx="1885667" cy="1975570"/>
              <a:chOff x="4438238" y="2424332"/>
              <a:chExt cx="2030357" cy="2127157"/>
            </a:xfrm>
          </p:grpSpPr>
          <p:sp>
            <p:nvSpPr>
              <p:cNvPr id="38" name="ïšḷidè"/>
              <p:cNvSpPr/>
              <p:nvPr>
                <p:custDataLst>
                  <p:tags r:id="rId6"/>
                </p:custDataLst>
              </p:nvPr>
            </p:nvSpPr>
            <p:spPr>
              <a:xfrm rot="16200000">
                <a:off x="5034875" y="1827695"/>
                <a:ext cx="837084" cy="2030357"/>
              </a:xfrm>
              <a:prstGeom prst="homePlat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solidFill>
                    <a:schemeClr val="lt1"/>
                  </a:solidFill>
                  <a:cs typeface="+mn-ea"/>
                  <a:sym typeface="+mn-lt"/>
                </a:endParaRPr>
              </a:p>
            </p:txBody>
          </p:sp>
          <p:sp>
            <p:nvSpPr>
              <p:cNvPr id="39" name="ïṩ1îďé"/>
              <p:cNvSpPr/>
              <p:nvPr>
                <p:custDataLst>
                  <p:tags r:id="rId7"/>
                </p:custDataLst>
              </p:nvPr>
            </p:nvSpPr>
            <p:spPr>
              <a:xfrm rot="5400000" flipV="1">
                <a:off x="4829543" y="2912437"/>
                <a:ext cx="1247747" cy="2030357"/>
              </a:xfrm>
              <a:prstGeom prst="homePlate">
                <a:avLst/>
              </a:prstGeom>
              <a:solidFill>
                <a:srgbClr val="ED7D3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solidFill>
                    <a:schemeClr val="lt1"/>
                  </a:solidFill>
                  <a:cs typeface="+mn-ea"/>
                  <a:sym typeface="+mn-lt"/>
                </a:endParaRPr>
              </a:p>
            </p:txBody>
          </p:sp>
        </p:grpSp>
        <p:grpSp>
          <p:nvGrpSpPr>
            <p:cNvPr id="10" name="iŝ1ïḋê"/>
            <p:cNvGrpSpPr/>
            <p:nvPr/>
          </p:nvGrpSpPr>
          <p:grpSpPr>
            <a:xfrm>
              <a:off x="9245603" y="2013946"/>
              <a:ext cx="1885667" cy="1975570"/>
              <a:chOff x="4438238" y="2424332"/>
              <a:chExt cx="2030357" cy="2127157"/>
            </a:xfrm>
          </p:grpSpPr>
          <p:sp>
            <p:nvSpPr>
              <p:cNvPr id="36" name="îś1íde"/>
              <p:cNvSpPr/>
              <p:nvPr>
                <p:custDataLst>
                  <p:tags r:id="rId8"/>
                </p:custDataLst>
              </p:nvPr>
            </p:nvSpPr>
            <p:spPr>
              <a:xfrm rot="16200000">
                <a:off x="5034875" y="1827695"/>
                <a:ext cx="837084" cy="2030357"/>
              </a:xfrm>
              <a:prstGeom prst="homePlat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solidFill>
                    <a:schemeClr val="lt1"/>
                  </a:solidFill>
                  <a:cs typeface="+mn-ea"/>
                  <a:sym typeface="+mn-lt"/>
                </a:endParaRPr>
              </a:p>
            </p:txBody>
          </p:sp>
          <p:sp>
            <p:nvSpPr>
              <p:cNvPr id="37" name="iṩlíḓé"/>
              <p:cNvSpPr/>
              <p:nvPr>
                <p:custDataLst>
                  <p:tags r:id="rId9"/>
                </p:custDataLst>
              </p:nvPr>
            </p:nvSpPr>
            <p:spPr>
              <a:xfrm rot="5400000" flipV="1">
                <a:off x="4829543" y="2912437"/>
                <a:ext cx="1247747" cy="2030357"/>
              </a:xfrm>
              <a:prstGeom prst="homePlate">
                <a:avLst/>
              </a:prstGeom>
              <a:solidFill>
                <a:schemeClr val="accent6">
                  <a:alpha val="10000"/>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solidFill>
                    <a:schemeClr val="lt1"/>
                  </a:solidFill>
                  <a:cs typeface="+mn-ea"/>
                  <a:sym typeface="+mn-lt"/>
                </a:endParaRPr>
              </a:p>
            </p:txBody>
          </p:sp>
        </p:grpSp>
        <p:sp>
          <p:nvSpPr>
            <p:cNvPr id="15" name="ïŝlíde"/>
            <p:cNvSpPr/>
            <p:nvPr>
              <p:custDataLst>
                <p:tags r:id="rId10"/>
              </p:custDataLst>
            </p:nvPr>
          </p:nvSpPr>
          <p:spPr>
            <a:xfrm>
              <a:off x="673099" y="5234892"/>
              <a:ext cx="10845800" cy="142875"/>
            </a:xfrm>
            <a:prstGeom prst="roundRect">
              <a:avLst>
                <a:gd name="adj" fmla="val 5000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p>
              <a:pPr algn="ctr"/>
              <a:endParaRPr lang="zh-CN" altLang="en-US">
                <a:solidFill>
                  <a:schemeClr val="lt1"/>
                </a:solidFill>
                <a:cs typeface="+mn-ea"/>
                <a:sym typeface="+mn-lt"/>
              </a:endParaRPr>
            </a:p>
          </p:txBody>
        </p:sp>
        <p:sp>
          <p:nvSpPr>
            <p:cNvPr id="28" name="îṧ1íḋè"/>
            <p:cNvSpPr txBox="1"/>
            <p:nvPr>
              <p:custDataLst>
                <p:tags r:id="rId11"/>
              </p:custDataLst>
            </p:nvPr>
          </p:nvSpPr>
          <p:spPr bwMode="auto">
            <a:xfrm>
              <a:off x="1044574" y="4195806"/>
              <a:ext cx="2011045" cy="6845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lnSpc>
                  <a:spcPct val="130000"/>
                </a:lnSpc>
                <a:spcBef>
                  <a:spcPts val="0"/>
                </a:spcBef>
                <a:spcAft>
                  <a:spcPts val="0"/>
                </a:spcAft>
              </a:pPr>
              <a:r>
                <a:rPr lang="zh-CN" altLang="en-US" sz="1600" dirty="0">
                  <a:solidFill>
                    <a:srgbClr val="000000"/>
                  </a:solidFill>
                  <a:cs typeface="+mn-ea"/>
                  <a:sym typeface="+mn-lt"/>
                </a:rPr>
                <a:t>信息的传递者和提供者，作为整个交流过程的初始点。</a:t>
              </a:r>
              <a:endParaRPr lang="zh-CN" altLang="en-US" sz="1600" dirty="0">
                <a:solidFill>
                  <a:srgbClr val="000000"/>
                </a:solidFill>
                <a:cs typeface="+mn-ea"/>
                <a:sym typeface="+mn-lt"/>
              </a:endParaRPr>
            </a:p>
          </p:txBody>
        </p:sp>
        <p:sp>
          <p:nvSpPr>
            <p:cNvPr id="29" name="íśḻïḍê"/>
            <p:cNvSpPr txBox="1"/>
            <p:nvPr>
              <p:custDataLst>
                <p:tags r:id="rId12"/>
              </p:custDataLst>
            </p:nvPr>
          </p:nvSpPr>
          <p:spPr bwMode="auto">
            <a:xfrm>
              <a:off x="3757294" y="4273911"/>
              <a:ext cx="1917700" cy="684530"/>
            </a:xfrm>
            <a:prstGeom prst="rect">
              <a:avLst/>
            </a:prstGeom>
            <a:noFill/>
            <a:ln>
              <a:noFill/>
            </a:ln>
          </p:spPr>
          <p:txBody>
            <a:bodyPr wrap="square" lIns="91440" tIns="45720" rIns="91440" bIns="45720" anchor="t">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lnSpc>
                  <a:spcPct val="130000"/>
                </a:lnSpc>
                <a:spcBef>
                  <a:spcPts val="0"/>
                </a:spcBef>
                <a:spcAft>
                  <a:spcPts val="0"/>
                </a:spcAft>
                <a:buClrTx/>
                <a:buSzTx/>
                <a:buFontTx/>
              </a:pPr>
              <a:r>
                <a:rPr lang="zh-CN" altLang="en-US" sz="1600" dirty="0">
                  <a:solidFill>
                    <a:srgbClr val="000000"/>
                  </a:solidFill>
                  <a:cs typeface="+mn-ea"/>
                  <a:sym typeface="+mn-lt"/>
                </a:rPr>
                <a:t>信息是沟通的内容</a:t>
              </a:r>
              <a:r>
                <a:rPr lang="zh-CN" altLang="en-US" sz="1600" dirty="0">
                  <a:solidFill>
                    <a:srgbClr val="000000"/>
                  </a:solidFill>
                  <a:cs typeface="+mn-ea"/>
                  <a:sym typeface="+mn-lt"/>
                </a:rPr>
                <a:t>、</a:t>
              </a:r>
              <a:r>
                <a:rPr lang="zh-CN" altLang="en-US" sz="1600" dirty="0">
                  <a:solidFill>
                    <a:srgbClr val="000000"/>
                  </a:solidFill>
                  <a:cs typeface="+mn-ea"/>
                  <a:sym typeface="+mn-lt"/>
                </a:rPr>
                <a:t>交流中传递的信号。</a:t>
              </a:r>
              <a:endParaRPr lang="zh-CN" altLang="en-US" sz="1600" dirty="0">
                <a:solidFill>
                  <a:srgbClr val="000000"/>
                </a:solidFill>
                <a:cs typeface="+mn-ea"/>
                <a:sym typeface="+mn-lt"/>
              </a:endParaRPr>
            </a:p>
          </p:txBody>
        </p:sp>
        <p:sp>
          <p:nvSpPr>
            <p:cNvPr id="30" name="îşḻíḋè"/>
            <p:cNvSpPr txBox="1"/>
            <p:nvPr>
              <p:custDataLst>
                <p:tags r:id="rId13"/>
              </p:custDataLst>
            </p:nvPr>
          </p:nvSpPr>
          <p:spPr bwMode="auto">
            <a:xfrm>
              <a:off x="6614159" y="4273911"/>
              <a:ext cx="1885950" cy="2011680"/>
            </a:xfrm>
            <a:prstGeom prst="rect">
              <a:avLst/>
            </a:prstGeom>
            <a:noFill/>
            <a:ln>
              <a:noFill/>
            </a:ln>
          </p:spPr>
          <p:txBody>
            <a:bodyPr wrap="square" lIns="91440" tIns="45720" rIns="91440" bIns="45720" anchor="t">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lnSpc>
                  <a:spcPct val="130000"/>
                </a:lnSpc>
                <a:spcBef>
                  <a:spcPts val="0"/>
                </a:spcBef>
                <a:spcAft>
                  <a:spcPts val="0"/>
                </a:spcAft>
                <a:buClrTx/>
                <a:buSzTx/>
                <a:buFontTx/>
              </a:pPr>
              <a:r>
                <a:rPr lang="zh-CN" altLang="en-US" sz="1600" dirty="0">
                  <a:solidFill>
                    <a:srgbClr val="000000"/>
                  </a:solidFill>
                  <a:cs typeface="+mn-ea"/>
                  <a:sym typeface="+mn-lt"/>
                </a:rPr>
                <a:t>是信息交流的媒介，由信息的发送方挑选</a:t>
              </a:r>
              <a:r>
                <a:rPr lang="zh-CN" altLang="en-US" sz="1600" dirty="0">
                  <a:solidFill>
                    <a:srgbClr val="000000"/>
                  </a:solidFill>
                  <a:cs typeface="+mn-ea"/>
                  <a:sym typeface="+mn-lt"/>
                </a:rPr>
                <a:t>。</a:t>
              </a:r>
              <a:r>
                <a:rPr lang="zh-CN" altLang="en-US" sz="1600" dirty="0">
                  <a:solidFill>
                    <a:srgbClr val="000000"/>
                  </a:solidFill>
                  <a:cs typeface="+mn-ea"/>
                  <a:sym typeface="+mn-lt"/>
                </a:rPr>
                <a:t>分为语言和非语言符号两种。</a:t>
              </a:r>
              <a:endParaRPr lang="zh-CN" altLang="en-US" sz="1600" dirty="0">
                <a:solidFill>
                  <a:srgbClr val="000000"/>
                </a:solidFill>
                <a:cs typeface="+mn-ea"/>
                <a:sym typeface="+mn-lt"/>
              </a:endParaRPr>
            </a:p>
          </p:txBody>
        </p:sp>
        <p:sp>
          <p:nvSpPr>
            <p:cNvPr id="31" name="îṣľîḍe"/>
            <p:cNvSpPr txBox="1"/>
            <p:nvPr>
              <p:custDataLst>
                <p:tags r:id="rId14"/>
              </p:custDataLst>
            </p:nvPr>
          </p:nvSpPr>
          <p:spPr bwMode="auto">
            <a:xfrm>
              <a:off x="9246869" y="4195806"/>
              <a:ext cx="1885950" cy="1391285"/>
            </a:xfrm>
            <a:prstGeom prst="rect">
              <a:avLst/>
            </a:prstGeom>
            <a:noFill/>
            <a:ln>
              <a:noFill/>
            </a:ln>
          </p:spPr>
          <p:txBody>
            <a:bodyPr wrap="square" lIns="91440" tIns="45720" rIns="91440" bIns="45720" anchor="t">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lnSpc>
                  <a:spcPct val="130000"/>
                </a:lnSpc>
                <a:spcBef>
                  <a:spcPts val="0"/>
                </a:spcBef>
                <a:spcAft>
                  <a:spcPts val="0"/>
                </a:spcAft>
                <a:buClrTx/>
                <a:buSzTx/>
                <a:buFontTx/>
              </a:pPr>
              <a:r>
                <a:rPr lang="zh-CN" altLang="en-US" sz="1600" dirty="0">
                  <a:solidFill>
                    <a:srgbClr val="000000"/>
                  </a:solidFill>
                  <a:cs typeface="+mn-ea"/>
                  <a:sym typeface="+mn-lt"/>
                </a:rPr>
                <a:t>是沟通中接受和被告知信息的一方，处于被动地位。</a:t>
              </a:r>
              <a:endParaRPr lang="zh-CN" altLang="en-US" sz="1600" dirty="0">
                <a:solidFill>
                  <a:srgbClr val="000000"/>
                </a:solidFill>
                <a:cs typeface="+mn-ea"/>
                <a:sym typeface="+mn-lt"/>
              </a:endParaRPr>
            </a:p>
          </p:txBody>
        </p:sp>
        <p:sp>
          <p:nvSpPr>
            <p:cNvPr id="32" name="işļîḍe"/>
            <p:cNvSpPr txBox="1"/>
            <p:nvPr>
              <p:custDataLst>
                <p:tags r:id="rId15"/>
              </p:custDataLst>
            </p:nvPr>
          </p:nvSpPr>
          <p:spPr bwMode="auto">
            <a:xfrm>
              <a:off x="1061365" y="2956815"/>
              <a:ext cx="1885667" cy="432598"/>
            </a:xfrm>
            <a:prstGeom prst="rect">
              <a:avLst/>
            </a:prstGeom>
            <a:solidFill>
              <a:schemeClr val="lt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defRPr/>
              </a:pPr>
              <a:r>
                <a:rPr lang="zh-CN" altLang="en-US" sz="2000" b="1" cap="all" dirty="0">
                  <a:solidFill>
                    <a:srgbClr val="000000"/>
                  </a:solidFill>
                  <a:cs typeface="+mn-ea"/>
                  <a:sym typeface="+mn-lt"/>
                </a:rPr>
                <a:t>信息发送者</a:t>
              </a:r>
              <a:endParaRPr lang="zh-CN" altLang="en-US" sz="2000" b="1" cap="all" dirty="0">
                <a:solidFill>
                  <a:srgbClr val="000000"/>
                </a:solidFill>
                <a:cs typeface="+mn-ea"/>
                <a:sym typeface="+mn-lt"/>
              </a:endParaRPr>
            </a:p>
          </p:txBody>
        </p:sp>
        <p:sp>
          <p:nvSpPr>
            <p:cNvPr id="33" name="îşļiďe"/>
            <p:cNvSpPr txBox="1"/>
            <p:nvPr>
              <p:custDataLst>
                <p:tags r:id="rId16"/>
              </p:custDataLst>
            </p:nvPr>
          </p:nvSpPr>
          <p:spPr bwMode="auto">
            <a:xfrm>
              <a:off x="3788384" y="2956815"/>
              <a:ext cx="1885667" cy="432598"/>
            </a:xfrm>
            <a:prstGeom prst="rect">
              <a:avLst/>
            </a:prstGeom>
            <a:solidFill>
              <a:schemeClr val="lt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defRPr/>
              </a:pPr>
              <a:r>
                <a:rPr lang="zh-CN" altLang="en-US" sz="2000" b="1" cap="all" dirty="0">
                  <a:solidFill>
                    <a:srgbClr val="000000"/>
                  </a:solidFill>
                  <a:cs typeface="+mn-ea"/>
                  <a:sym typeface="+mn-lt"/>
                </a:rPr>
                <a:t>信息</a:t>
              </a:r>
              <a:endParaRPr lang="zh-CN" altLang="en-US" sz="2000" b="1" cap="all" dirty="0">
                <a:solidFill>
                  <a:srgbClr val="000000"/>
                </a:solidFill>
                <a:cs typeface="+mn-ea"/>
                <a:sym typeface="+mn-lt"/>
              </a:endParaRPr>
            </a:p>
          </p:txBody>
        </p:sp>
        <p:sp>
          <p:nvSpPr>
            <p:cNvPr id="34" name="iṡ1ïḑé"/>
            <p:cNvSpPr txBox="1"/>
            <p:nvPr>
              <p:custDataLst>
                <p:tags r:id="rId17"/>
              </p:custDataLst>
            </p:nvPr>
          </p:nvSpPr>
          <p:spPr bwMode="auto">
            <a:xfrm>
              <a:off x="6517943" y="2957450"/>
              <a:ext cx="1885667" cy="432598"/>
            </a:xfrm>
            <a:prstGeom prst="rect">
              <a:avLst/>
            </a:prstGeom>
            <a:solidFill>
              <a:schemeClr val="lt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defRPr/>
              </a:pPr>
              <a:r>
                <a:rPr lang="zh-CN" altLang="en-US" sz="2000" b="1" cap="all" dirty="0">
                  <a:solidFill>
                    <a:srgbClr val="000000"/>
                  </a:solidFill>
                  <a:cs typeface="+mn-ea"/>
                  <a:sym typeface="+mn-lt"/>
                </a:rPr>
                <a:t>通道</a:t>
              </a:r>
              <a:endParaRPr lang="zh-CN" altLang="en-US" sz="2000" b="1" cap="all" dirty="0">
                <a:solidFill>
                  <a:srgbClr val="000000"/>
                </a:solidFill>
                <a:cs typeface="+mn-ea"/>
                <a:sym typeface="+mn-lt"/>
              </a:endParaRPr>
            </a:p>
          </p:txBody>
        </p:sp>
        <p:sp>
          <p:nvSpPr>
            <p:cNvPr id="35" name="îṧ1ïḑe"/>
            <p:cNvSpPr txBox="1"/>
            <p:nvPr>
              <p:custDataLst>
                <p:tags r:id="rId18"/>
              </p:custDataLst>
            </p:nvPr>
          </p:nvSpPr>
          <p:spPr bwMode="auto">
            <a:xfrm>
              <a:off x="9246867" y="2897760"/>
              <a:ext cx="1885667" cy="432598"/>
            </a:xfrm>
            <a:prstGeom prst="rect">
              <a:avLst/>
            </a:prstGeom>
            <a:solidFill>
              <a:schemeClr val="lt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defRPr/>
              </a:pPr>
              <a:r>
                <a:rPr lang="zh-CN" altLang="en-US" sz="2000" b="1" cap="all" dirty="0">
                  <a:solidFill>
                    <a:srgbClr val="000000"/>
                  </a:solidFill>
                  <a:cs typeface="+mn-ea"/>
                  <a:sym typeface="+mn-lt"/>
                </a:rPr>
                <a:t>信息接收者</a:t>
              </a:r>
              <a:endParaRPr lang="zh-CN" altLang="en-US" sz="2000" b="1" cap="all" dirty="0">
                <a:solidFill>
                  <a:srgbClr val="000000"/>
                </a:solidFill>
                <a:cs typeface="+mn-ea"/>
                <a:sym typeface="+mn-lt"/>
              </a:endParaRPr>
            </a:p>
          </p:txBody>
        </p:sp>
      </p:grpSp>
      <p:sp>
        <p:nvSpPr>
          <p:cNvPr id="3" name="01"/>
          <p:cNvSpPr>
            <a:spLocks noChangeAspect="1"/>
          </p:cNvSpPr>
          <p:nvPr>
            <p:custDataLst>
              <p:tags r:id="rId19"/>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沟通的过程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a:solidFill>
                <a:schemeClr val="lt1"/>
              </a:solidFill>
              <a:cs typeface="+mn-ea"/>
              <a:sym typeface="+mn-lt"/>
            </a:endParaRPr>
          </a:p>
        </p:txBody>
      </p:sp>
      <p:sp>
        <p:nvSpPr>
          <p:cNvPr id="5" name="íSľïḑe"/>
          <p:cNvSpPr txBox="1"/>
          <p:nvPr/>
        </p:nvSpPr>
        <p:spPr>
          <a:xfrm>
            <a:off x="1044575" y="446405"/>
            <a:ext cx="4351655" cy="4997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just"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沟通的方式</a:t>
            </a:r>
            <a:endParaRPr lang="zh-CN" altLang="en-US" sz="2800" kern="0" noProof="0" dirty="0">
              <a:ln>
                <a:noFill/>
              </a:ln>
              <a:solidFill>
                <a:schemeClr val="accent1"/>
              </a:solidFill>
              <a:effectLst/>
              <a:uLnTx/>
              <a:uFillTx/>
              <a:cs typeface="+mn-ea"/>
              <a:sym typeface="+mn-lt"/>
            </a:endParaRPr>
          </a:p>
        </p:txBody>
      </p:sp>
      <p:sp>
        <p:nvSpPr>
          <p:cNvPr id="23" name="矩形 22"/>
          <p:cNvSpPr/>
          <p:nvPr/>
        </p:nvSpPr>
        <p:spPr>
          <a:xfrm>
            <a:off x="5014595" y="1828800"/>
            <a:ext cx="6543675" cy="4352925"/>
          </a:xfrm>
          <a:prstGeom prst="rect">
            <a:avLst/>
          </a:prstGeom>
        </p:spPr>
        <p:txBody>
          <a:bodyPr wrap="square">
            <a:noAutofit/>
          </a:bodyPr>
          <a:lstStyle/>
          <a:p>
            <a:pPr lvl="0"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chemeClr val="tx1"/>
                </a:solidFill>
                <a:cs typeface="+mn-ea"/>
                <a:sym typeface="+mn-lt"/>
              </a:rPr>
              <a:t>沟通方式</a:t>
            </a:r>
            <a:r>
              <a:rPr lang="zh-CN" altLang="en-US" dirty="0">
                <a:solidFill>
                  <a:schemeClr val="tx1"/>
                </a:solidFill>
                <a:cs typeface="+mn-ea"/>
                <a:sym typeface="+mn-lt"/>
              </a:rPr>
              <a:t>是</a:t>
            </a:r>
            <a:r>
              <a:rPr lang="zh-CN" altLang="en-US" dirty="0">
                <a:solidFill>
                  <a:srgbClr val="000000"/>
                </a:solidFill>
                <a:cs typeface="+mn-ea"/>
                <a:sym typeface="+mn-lt"/>
              </a:rPr>
              <a:t>指沟通所采用的</a:t>
            </a:r>
            <a:r>
              <a:rPr lang="zh-CN" altLang="en-US" dirty="0">
                <a:solidFill>
                  <a:srgbClr val="FF0000"/>
                </a:solidFill>
                <a:cs typeface="+mn-ea"/>
                <a:sym typeface="+mn-lt"/>
              </a:rPr>
              <a:t>具体方法和手段</a:t>
            </a:r>
            <a:r>
              <a:rPr lang="zh-CN" altLang="en-US" dirty="0">
                <a:solidFill>
                  <a:srgbClr val="000000"/>
                </a:solidFill>
                <a:cs typeface="+mn-ea"/>
                <a:sym typeface="+mn-lt"/>
              </a:rPr>
              <a:t>。</a:t>
            </a:r>
            <a:endParaRPr lang="zh-CN" altLang="en-US" dirty="0">
              <a:solidFill>
                <a:srgbClr val="000000"/>
              </a:solidFill>
              <a:cs typeface="+mn-ea"/>
              <a:sym typeface="+mn-lt"/>
            </a:endParaRPr>
          </a:p>
          <a:p>
            <a:pPr lvl="0"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rgbClr val="000000"/>
                </a:solidFill>
                <a:cs typeface="+mn-ea"/>
                <a:sym typeface="+mn-lt"/>
              </a:rPr>
              <a:t>根据沟通符号：语言沟通和非语言沟通。</a:t>
            </a:r>
            <a:endParaRPr lang="zh-CN" altLang="en-US" dirty="0">
              <a:solidFill>
                <a:srgbClr val="000000"/>
              </a:solidFill>
              <a:cs typeface="+mn-ea"/>
              <a:sym typeface="+mn-lt"/>
            </a:endParaRPr>
          </a:p>
          <a:p>
            <a:pPr lvl="0"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rgbClr val="000000"/>
                </a:solidFill>
                <a:cs typeface="+mn-ea"/>
                <a:sym typeface="+mn-lt"/>
              </a:rPr>
              <a:t>根据沟通在群体或组织中的传递方向：</a:t>
            </a:r>
            <a:r>
              <a:rPr lang="zh-CN" altLang="en-US" dirty="0">
                <a:solidFill>
                  <a:schemeClr val="tx1"/>
                </a:solidFill>
                <a:cs typeface="+mn-ea"/>
                <a:sym typeface="+mn-lt"/>
              </a:rPr>
              <a:t>自上而下（下行）沟通、自下而上（上行）沟通、横向（平行）沟通和斜向沟通。</a:t>
            </a:r>
            <a:endParaRPr lang="zh-CN" altLang="en-US" dirty="0">
              <a:solidFill>
                <a:schemeClr val="tx1"/>
              </a:solidFill>
              <a:cs typeface="+mn-ea"/>
              <a:sym typeface="+mn-lt"/>
            </a:endParaRPr>
          </a:p>
          <a:p>
            <a:pPr lvl="0"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rgbClr val="000000"/>
                </a:solidFill>
                <a:cs typeface="+mn-ea"/>
                <a:sym typeface="+mn-lt"/>
              </a:rPr>
              <a:t>根据沟通中的互动</a:t>
            </a:r>
            <a:r>
              <a:rPr lang="en-US" altLang="zh-CN" dirty="0">
                <a:solidFill>
                  <a:srgbClr val="000000"/>
                </a:solidFill>
                <a:cs typeface="+mn-ea"/>
                <a:sym typeface="+mn-lt"/>
              </a:rPr>
              <a:t>:</a:t>
            </a:r>
            <a:r>
              <a:rPr lang="zh-CN" altLang="en-US" dirty="0">
                <a:solidFill>
                  <a:schemeClr val="tx1"/>
                </a:solidFill>
                <a:cs typeface="+mn-ea"/>
                <a:sym typeface="+mn-lt"/>
              </a:rPr>
              <a:t>单向沟通和双向沟通。</a:t>
            </a:r>
            <a:endParaRPr lang="zh-CN" altLang="en-US" dirty="0">
              <a:solidFill>
                <a:srgbClr val="000000"/>
              </a:solidFill>
              <a:cs typeface="+mn-ea"/>
              <a:sym typeface="+mn-lt"/>
            </a:endParaRPr>
          </a:p>
          <a:p>
            <a:pPr lvl="0"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rgbClr val="000000"/>
                </a:solidFill>
                <a:cs typeface="+mn-ea"/>
                <a:sym typeface="+mn-lt"/>
              </a:rPr>
              <a:t>根据沟通的结构性和系统性</a:t>
            </a:r>
            <a:r>
              <a:rPr lang="en-US" altLang="zh-CN" dirty="0">
                <a:solidFill>
                  <a:schemeClr val="tx1"/>
                </a:solidFill>
                <a:cs typeface="+mn-ea"/>
                <a:sym typeface="+mn-lt"/>
              </a:rPr>
              <a:t>:</a:t>
            </a:r>
            <a:r>
              <a:rPr lang="zh-CN" altLang="en-US" dirty="0">
                <a:solidFill>
                  <a:schemeClr val="tx1"/>
                </a:solidFill>
                <a:cs typeface="+mn-ea"/>
                <a:sym typeface="+mn-lt"/>
              </a:rPr>
              <a:t>正式沟通和非正式沟通。</a:t>
            </a:r>
            <a:endParaRPr lang="zh-CN" altLang="en-US" dirty="0">
              <a:solidFill>
                <a:srgbClr val="FF0000"/>
              </a:solidFill>
              <a:cs typeface="+mn-ea"/>
              <a:sym typeface="+mn-lt"/>
            </a:endParaRPr>
          </a:p>
          <a:p>
            <a:pPr lvl="0"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rgbClr val="000000"/>
                </a:solidFill>
                <a:cs typeface="+mn-ea"/>
                <a:sym typeface="+mn-lt"/>
              </a:rPr>
              <a:t>主要介绍正式沟通和非正式沟通。</a:t>
            </a:r>
            <a:endParaRPr lang="zh-CN" altLang="en-US" dirty="0">
              <a:solidFill>
                <a:srgbClr val="000000"/>
              </a:solidFill>
              <a:cs typeface="+mn-ea"/>
              <a:sym typeface="+mn-lt"/>
            </a:endParaRPr>
          </a:p>
          <a:p>
            <a:pPr lvl="0" indent="457200" algn="just" fontAlgn="auto">
              <a:lnSpc>
                <a:spcPct val="150000"/>
              </a:lnSpc>
              <a:extLst>
                <a:ext uri="{35155182-B16C-46BC-9424-99874614C6A1}">
                  <wpsdc:indentchars xmlns:wpsdc="http://www.wps.cn/officeDocument/2017/drawingmlCustomData" val="200" checksum="59296752"/>
                </a:ext>
              </a:extLst>
            </a:pPr>
            <a:endParaRPr lang="zh-CN" altLang="en-US" dirty="0">
              <a:solidFill>
                <a:srgbClr val="000000"/>
              </a:solidFill>
              <a:cs typeface="+mn-ea"/>
              <a:sym typeface="+mn-lt"/>
            </a:endParaRPr>
          </a:p>
          <a:p>
            <a:pPr lvl="0" indent="457200" algn="just" fontAlgn="auto">
              <a:lnSpc>
                <a:spcPct val="150000"/>
              </a:lnSpc>
              <a:extLst>
                <a:ext uri="{35155182-B16C-46BC-9424-99874614C6A1}">
                  <wpsdc:indentchars xmlns:wpsdc="http://www.wps.cn/officeDocument/2017/drawingmlCustomData" val="200" checksum="59296752"/>
                </a:ext>
              </a:extLst>
            </a:pPr>
            <a:endParaRPr lang="zh-CN" altLang="en-US" dirty="0">
              <a:solidFill>
                <a:srgbClr val="000000"/>
              </a:solidFill>
              <a:cs typeface="+mn-ea"/>
              <a:sym typeface="+mn-lt"/>
            </a:endParaRPr>
          </a:p>
          <a:p>
            <a:pPr lvl="0" algn="just">
              <a:lnSpc>
                <a:spcPct val="130000"/>
              </a:lnSpc>
            </a:pPr>
            <a:endParaRPr lang="zh-CN" altLang="en-US" dirty="0">
              <a:solidFill>
                <a:srgbClr val="000000"/>
              </a:solidFill>
              <a:cs typeface="+mn-ea"/>
              <a:sym typeface="+mn-lt"/>
            </a:endParaRPr>
          </a:p>
        </p:txBody>
      </p:sp>
      <p:pic>
        <p:nvPicPr>
          <p:cNvPr id="2" name="图片 1" descr="C:/Users/Administrator/Desktop/P-10224627-10212058-3840x2389.jpgP-10224627-10212058-3840x2389"/>
          <p:cNvPicPr>
            <a:picLocks noChangeAspect="1"/>
          </p:cNvPicPr>
          <p:nvPr/>
        </p:nvPicPr>
        <p:blipFill>
          <a:blip r:embed="rId2"/>
          <a:srcRect l="9563" r="9563"/>
          <a:stretch>
            <a:fillRect/>
          </a:stretch>
        </p:blipFill>
        <p:spPr>
          <a:xfrm>
            <a:off x="490220" y="1939290"/>
            <a:ext cx="4460240" cy="3430905"/>
          </a:xfrm>
          <a:custGeom>
            <a:avLst/>
            <a:gdLst>
              <a:gd name="connsiteX0" fmla="*/ 1168400 w 2336800"/>
              <a:gd name="connsiteY0" fmla="*/ 0 h 2336800"/>
              <a:gd name="connsiteX1" fmla="*/ 2336800 w 2336800"/>
              <a:gd name="connsiteY1" fmla="*/ 1168400 h 2336800"/>
              <a:gd name="connsiteX2" fmla="*/ 1168400 w 2336800"/>
              <a:gd name="connsiteY2" fmla="*/ 2336800 h 2336800"/>
              <a:gd name="connsiteX3" fmla="*/ 0 w 2336800"/>
              <a:gd name="connsiteY3" fmla="*/ 1168400 h 2336800"/>
              <a:gd name="connsiteX4" fmla="*/ 1168400 w 2336800"/>
              <a:gd name="connsiteY4" fmla="*/ 0 h 233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6800" h="2336800">
                <a:moveTo>
                  <a:pt x="1168400" y="0"/>
                </a:moveTo>
                <a:cubicBezTo>
                  <a:pt x="1813690" y="0"/>
                  <a:pt x="2336800" y="523110"/>
                  <a:pt x="2336800" y="1168400"/>
                </a:cubicBezTo>
                <a:cubicBezTo>
                  <a:pt x="2336800" y="1813690"/>
                  <a:pt x="1813690" y="2336800"/>
                  <a:pt x="1168400" y="2336800"/>
                </a:cubicBezTo>
                <a:cubicBezTo>
                  <a:pt x="523110" y="2336800"/>
                  <a:pt x="0" y="1813690"/>
                  <a:pt x="0" y="1168400"/>
                </a:cubicBezTo>
                <a:cubicBezTo>
                  <a:pt x="0" y="523110"/>
                  <a:pt x="523110" y="0"/>
                  <a:pt x="1168400" y="0"/>
                </a:cubicBezTo>
                <a:close/>
              </a:path>
            </a:pathLst>
          </a:cu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par>
                          <p:cTn id="14" fill="hold">
                            <p:stCondLst>
                              <p:cond delay="500"/>
                            </p:stCondLst>
                            <p:childTnLst>
                              <p:par>
                                <p:cTn id="15" presetID="21"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heel(1)">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77900" y="1146810"/>
            <a:ext cx="1521460" cy="530860"/>
          </a:xfrm>
          <a:prstGeom prst="rect">
            <a:avLst/>
          </a:prstGeom>
          <a:solidFill>
            <a:schemeClr val="accent4">
              <a:lumMod val="20000"/>
              <a:lumOff val="80000"/>
              <a:alpha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13460" y="1181735"/>
            <a:ext cx="1884045"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tx1"/>
                </a:solidFill>
                <a:effectLst/>
                <a:uLnTx/>
                <a:uFillTx/>
                <a:cs typeface="+mn-ea"/>
                <a:sym typeface="+mn-lt"/>
              </a:rPr>
              <a:t>正式沟通</a:t>
            </a:r>
            <a:endParaRPr lang="zh-CN" altLang="en-US" sz="2400" kern="0" noProof="0" dirty="0">
              <a:ln>
                <a:noFill/>
              </a:ln>
              <a:solidFill>
                <a:schemeClr val="tx1"/>
              </a:solidFill>
              <a:effectLst/>
              <a:uLnTx/>
              <a:uFillTx/>
              <a:cs typeface="+mn-ea"/>
              <a:sym typeface="+mn-lt"/>
            </a:endParaRPr>
          </a:p>
        </p:txBody>
      </p:sp>
      <p:sp>
        <p:nvSpPr>
          <p:cNvPr id="9" name="矩形 8"/>
          <p:cNvSpPr/>
          <p:nvPr>
            <p:custDataLst>
              <p:tags r:id="rId2"/>
            </p:custDataLst>
          </p:nvPr>
        </p:nvSpPr>
        <p:spPr>
          <a:xfrm flipV="1">
            <a:off x="6640830" y="4429125"/>
            <a:ext cx="4810760" cy="1979930"/>
          </a:xfrm>
          <a:prstGeom prst="rect">
            <a:avLst/>
          </a:prstGeom>
          <a:solidFill>
            <a:schemeClr val="bg1">
              <a:alpha val="0"/>
            </a:schemeClr>
          </a:solidFill>
          <a:ln w="12700" cap="flat" cmpd="sng" algn="ctr">
            <a:gradFill>
              <a:gsLst>
                <a:gs pos="0">
                  <a:schemeClr val="accent5">
                    <a:alpha val="100000"/>
                  </a:schemeClr>
                </a:gs>
                <a:gs pos="80000">
                  <a:schemeClr val="accent5">
                    <a:alpha val="0"/>
                  </a:schemeClr>
                </a:gs>
              </a:gsLst>
              <a:lin ang="16200000" scaled="0"/>
            </a:gra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mj-ea"/>
              <a:ea typeface="+mj-ea"/>
              <a:sym typeface="Arial" panose="020B0604020202020204" pitchFamily="34" charset="0"/>
            </a:endParaRPr>
          </a:p>
        </p:txBody>
      </p:sp>
      <p:sp>
        <p:nvSpPr>
          <p:cNvPr id="10" name="矩形 9"/>
          <p:cNvSpPr/>
          <p:nvPr>
            <p:custDataLst>
              <p:tags r:id="rId3"/>
            </p:custDataLst>
          </p:nvPr>
        </p:nvSpPr>
        <p:spPr>
          <a:xfrm flipV="1">
            <a:off x="716915" y="4427855"/>
            <a:ext cx="5273040" cy="1979930"/>
          </a:xfrm>
          <a:prstGeom prst="rect">
            <a:avLst/>
          </a:prstGeom>
          <a:solidFill>
            <a:schemeClr val="bg1">
              <a:alpha val="0"/>
            </a:schemeClr>
          </a:solidFill>
          <a:ln w="12700" cap="flat" cmpd="sng" algn="ctr">
            <a:gradFill>
              <a:gsLst>
                <a:gs pos="0">
                  <a:schemeClr val="accent5">
                    <a:alpha val="100000"/>
                  </a:schemeClr>
                </a:gs>
                <a:gs pos="80000">
                  <a:schemeClr val="accent5">
                    <a:alpha val="0"/>
                  </a:schemeClr>
                </a:gs>
              </a:gsLst>
              <a:lin ang="16200000" scaled="0"/>
            </a:gra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mj-ea"/>
              <a:ea typeface="+mj-ea"/>
              <a:sym typeface="Arial" panose="020B0604020202020204" pitchFamily="34" charset="0"/>
            </a:endParaRPr>
          </a:p>
        </p:txBody>
      </p:sp>
      <p:sp>
        <p:nvSpPr>
          <p:cNvPr id="11" name="椭圆 10"/>
          <p:cNvSpPr/>
          <p:nvPr>
            <p:custDataLst>
              <p:tags r:id="rId4"/>
            </p:custDataLst>
          </p:nvPr>
        </p:nvSpPr>
        <p:spPr>
          <a:xfrm>
            <a:off x="2026603" y="3871278"/>
            <a:ext cx="249555" cy="249555"/>
          </a:xfrm>
          <a:prstGeom prst="ellipse">
            <a:avLst/>
          </a:prstGeom>
          <a:solidFill>
            <a:schemeClr val="accent4">
              <a:alpha val="30000"/>
            </a:schemeClr>
          </a:solidFill>
          <a:ln w="635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mj-ea"/>
              <a:ea typeface="+mj-ea"/>
              <a:sym typeface="Arial" panose="020B0604020202020204" pitchFamily="34" charset="0"/>
            </a:endParaRPr>
          </a:p>
        </p:txBody>
      </p:sp>
      <p:sp>
        <p:nvSpPr>
          <p:cNvPr id="12" name="椭圆 11"/>
          <p:cNvSpPr/>
          <p:nvPr>
            <p:custDataLst>
              <p:tags r:id="rId5"/>
            </p:custDataLst>
          </p:nvPr>
        </p:nvSpPr>
        <p:spPr>
          <a:xfrm>
            <a:off x="2088198" y="3932238"/>
            <a:ext cx="127000" cy="127000"/>
          </a:xfrm>
          <a:prstGeom prst="ellipse">
            <a:avLst/>
          </a:prstGeom>
          <a:solidFill>
            <a:schemeClr val="accent4"/>
          </a:solidFill>
          <a:ln w="63500" cap="flat" cmpd="sng" algn="ctr">
            <a:solidFill>
              <a:schemeClr val="accent4">
                <a:alpha val="40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sp>
        <p:nvSpPr>
          <p:cNvPr id="13" name="矩形 12"/>
          <p:cNvSpPr/>
          <p:nvPr>
            <p:custDataLst>
              <p:tags r:id="rId6"/>
            </p:custDataLst>
          </p:nvPr>
        </p:nvSpPr>
        <p:spPr>
          <a:xfrm>
            <a:off x="715963" y="1597343"/>
            <a:ext cx="2870385" cy="1979930"/>
          </a:xfrm>
          <a:prstGeom prst="rect">
            <a:avLst/>
          </a:prstGeom>
          <a:solidFill>
            <a:schemeClr val="bg1">
              <a:alpha val="0"/>
            </a:schemeClr>
          </a:solidFill>
          <a:ln w="12700" cap="flat" cmpd="sng" algn="ctr">
            <a:gradFill>
              <a:gsLst>
                <a:gs pos="0">
                  <a:schemeClr val="accent4">
                    <a:alpha val="100000"/>
                  </a:schemeClr>
                </a:gs>
                <a:gs pos="80000">
                  <a:schemeClr val="accent4">
                    <a:alpha val="0"/>
                  </a:schemeClr>
                </a:gs>
              </a:gsLst>
              <a:lin ang="16200000" scaled="0"/>
            </a:gra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mj-ea"/>
              <a:ea typeface="+mj-ea"/>
              <a:sym typeface="Arial" panose="020B0604020202020204" pitchFamily="34" charset="0"/>
            </a:endParaRPr>
          </a:p>
        </p:txBody>
      </p:sp>
      <p:cxnSp>
        <p:nvCxnSpPr>
          <p:cNvPr id="14" name="直接连接符 13"/>
          <p:cNvCxnSpPr/>
          <p:nvPr>
            <p:custDataLst>
              <p:tags r:id="rId7"/>
            </p:custDataLst>
          </p:nvPr>
        </p:nvCxnSpPr>
        <p:spPr>
          <a:xfrm flipH="1" flipV="1">
            <a:off x="2151698" y="3577273"/>
            <a:ext cx="1" cy="293585"/>
          </a:xfrm>
          <a:prstGeom prst="line">
            <a:avLst/>
          </a:prstGeom>
          <a:noFill/>
          <a:ln w="12700" cap="flat" cmpd="sng" algn="ctr">
            <a:gradFill>
              <a:gsLst>
                <a:gs pos="0">
                  <a:schemeClr val="accent4">
                    <a:alpha val="0"/>
                  </a:schemeClr>
                </a:gs>
                <a:gs pos="100000">
                  <a:schemeClr val="accent4">
                    <a:alpha val="100000"/>
                  </a:schemeClr>
                </a:gs>
              </a:gsLst>
              <a:lin ang="5400000" scaled="1"/>
            </a:gradFill>
            <a:prstDash val="solid"/>
            <a:miter lim="800000"/>
          </a:ln>
          <a:effectLst/>
        </p:spPr>
      </p:cxnSp>
      <p:sp>
        <p:nvSpPr>
          <p:cNvPr id="15" name="矩形 14"/>
          <p:cNvSpPr/>
          <p:nvPr>
            <p:custDataLst>
              <p:tags r:id="rId8"/>
            </p:custDataLst>
          </p:nvPr>
        </p:nvSpPr>
        <p:spPr>
          <a:xfrm>
            <a:off x="784860" y="2210435"/>
            <a:ext cx="2801620" cy="1330325"/>
          </a:xfrm>
          <a:prstGeom prst="rect">
            <a:avLst/>
          </a:prstGeom>
          <a:noFill/>
        </p:spPr>
        <p:txBody>
          <a:bodyPr wrap="square" lIns="0" tIns="0" rIns="0" bIns="0" rtlCol="0" anchor="t" anchorCtr="0">
            <a:noAutofit/>
          </a:bodyPr>
          <a:p>
            <a:pPr lvl="0" algn="just">
              <a:lnSpc>
                <a:spcPct val="150000"/>
              </a:lnSpc>
              <a:buClrTx/>
              <a:buSzTx/>
              <a:buFontTx/>
            </a:pPr>
            <a:r>
              <a:rPr lang="zh-CN" altLang="en-US" sz="1600">
                <a:solidFill>
                  <a:schemeClr val="tx1">
                    <a:lumMod val="85000"/>
                    <a:lumOff val="15000"/>
                  </a:schemeClr>
                </a:solidFill>
                <a:latin typeface="+mn-ea"/>
                <a:cs typeface="+mn-ea"/>
                <a:sym typeface="+mn-ea"/>
              </a:rPr>
              <a:t>优点：速度快，时效</a:t>
            </a:r>
            <a:r>
              <a:rPr lang="zh-CN" altLang="en-US" sz="1600">
                <a:solidFill>
                  <a:schemeClr val="tx1">
                    <a:lumMod val="85000"/>
                    <a:lumOff val="15000"/>
                  </a:schemeClr>
                </a:solidFill>
                <a:latin typeface="+mn-ea"/>
                <a:cs typeface="+mn-ea"/>
                <a:sym typeface="+mn-ea"/>
              </a:rPr>
              <a:t>高。</a:t>
            </a:r>
            <a:endParaRPr lang="zh-CN" altLang="en-US" sz="1600">
              <a:solidFill>
                <a:schemeClr val="tx1">
                  <a:lumMod val="85000"/>
                  <a:lumOff val="15000"/>
                </a:schemeClr>
              </a:solidFill>
              <a:latin typeface="+mn-ea"/>
              <a:cs typeface="+mn-ea"/>
              <a:sym typeface="+mn-ea"/>
            </a:endParaRPr>
          </a:p>
          <a:p>
            <a:pPr lvl="0" algn="just">
              <a:lnSpc>
                <a:spcPct val="150000"/>
              </a:lnSpc>
              <a:buClrTx/>
              <a:buSzTx/>
              <a:buFontTx/>
            </a:pPr>
            <a:r>
              <a:rPr lang="zh-CN" altLang="en-US" sz="1600">
                <a:solidFill>
                  <a:schemeClr val="tx1">
                    <a:lumMod val="85000"/>
                    <a:lumOff val="15000"/>
                  </a:schemeClr>
                </a:solidFill>
                <a:latin typeface="+mn-ea"/>
                <a:cs typeface="+mn-ea"/>
                <a:sym typeface="+mn-ea"/>
              </a:rPr>
              <a:t>缺点：信息失真，沟通面窄，内容分散，</a:t>
            </a:r>
            <a:r>
              <a:rPr lang="zh-CN" altLang="en-US" sz="1600">
                <a:solidFill>
                  <a:schemeClr val="tx1">
                    <a:lumMod val="85000"/>
                    <a:lumOff val="15000"/>
                  </a:schemeClr>
                </a:solidFill>
                <a:latin typeface="+mn-ea"/>
                <a:cs typeface="+mn-ea"/>
                <a:sym typeface="+mn-ea"/>
              </a:rPr>
              <a:t>满意度低。</a:t>
            </a:r>
            <a:endParaRPr lang="zh-CN" altLang="en-US" sz="1600">
              <a:solidFill>
                <a:schemeClr val="tx1">
                  <a:lumMod val="85000"/>
                  <a:lumOff val="15000"/>
                </a:schemeClr>
              </a:solidFill>
              <a:latin typeface="+mn-ea"/>
              <a:cs typeface="+mn-ea"/>
              <a:sym typeface="+mn-ea"/>
            </a:endParaRPr>
          </a:p>
        </p:txBody>
      </p:sp>
      <p:sp>
        <p:nvSpPr>
          <p:cNvPr id="22" name="矩形 21"/>
          <p:cNvSpPr/>
          <p:nvPr>
            <p:custDataLst>
              <p:tags r:id="rId9"/>
            </p:custDataLst>
          </p:nvPr>
        </p:nvSpPr>
        <p:spPr>
          <a:xfrm>
            <a:off x="1013143" y="1677353"/>
            <a:ext cx="2277110" cy="530225"/>
          </a:xfrm>
          <a:prstGeom prst="rect">
            <a:avLst/>
          </a:prstGeom>
          <a:noFill/>
        </p:spPr>
        <p:txBody>
          <a:bodyPr wrap="square" lIns="0" tIns="0" rIns="0" bIns="0" rtlCol="0" anchor="b">
            <a:noAutofit/>
          </a:bodyPr>
          <a:p>
            <a:pPr algn="ctr">
              <a:spcBef>
                <a:spcPct val="0"/>
              </a:spcBef>
              <a:spcAft>
                <a:spcPct val="0"/>
              </a:spcAft>
            </a:pPr>
            <a:r>
              <a:rPr lang="zh-CN" altLang="en-US" sz="2000" b="1">
                <a:solidFill>
                  <a:schemeClr val="accent4"/>
                </a:solidFill>
                <a:latin typeface="+mn-ea"/>
                <a:cs typeface="+mn-ea"/>
              </a:rPr>
              <a:t>链式沟通</a:t>
            </a:r>
            <a:endParaRPr lang="zh-CN" altLang="en-US" sz="2000" b="1">
              <a:solidFill>
                <a:schemeClr val="accent4"/>
              </a:solidFill>
              <a:latin typeface="+mn-ea"/>
              <a:cs typeface="+mn-ea"/>
            </a:endParaRPr>
          </a:p>
        </p:txBody>
      </p:sp>
      <p:sp>
        <p:nvSpPr>
          <p:cNvPr id="23" name="椭圆 22"/>
          <p:cNvSpPr/>
          <p:nvPr>
            <p:custDataLst>
              <p:tags r:id="rId10"/>
            </p:custDataLst>
          </p:nvPr>
        </p:nvSpPr>
        <p:spPr>
          <a:xfrm flipV="1">
            <a:off x="3998913" y="3871278"/>
            <a:ext cx="249555" cy="249555"/>
          </a:xfrm>
          <a:prstGeom prst="ellipse">
            <a:avLst/>
          </a:prstGeom>
          <a:solidFill>
            <a:schemeClr val="accent5">
              <a:alpha val="30000"/>
            </a:schemeClr>
          </a:solidFill>
          <a:ln w="635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mj-ea"/>
              <a:ea typeface="+mj-ea"/>
              <a:sym typeface="Arial" panose="020B0604020202020204" pitchFamily="34" charset="0"/>
            </a:endParaRPr>
          </a:p>
        </p:txBody>
      </p:sp>
      <p:sp>
        <p:nvSpPr>
          <p:cNvPr id="36" name="椭圆 35"/>
          <p:cNvSpPr/>
          <p:nvPr>
            <p:custDataLst>
              <p:tags r:id="rId11"/>
            </p:custDataLst>
          </p:nvPr>
        </p:nvSpPr>
        <p:spPr>
          <a:xfrm flipV="1">
            <a:off x="4060508" y="3932238"/>
            <a:ext cx="127000" cy="127000"/>
          </a:xfrm>
          <a:prstGeom prst="ellipse">
            <a:avLst/>
          </a:prstGeom>
          <a:solidFill>
            <a:schemeClr val="accent5"/>
          </a:solidFill>
          <a:ln w="63500" cap="flat" cmpd="sng" algn="ctr">
            <a:solidFill>
              <a:schemeClr val="accent5">
                <a:alpha val="40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cxnSp>
        <p:nvCxnSpPr>
          <p:cNvPr id="37" name="直接连接符 36"/>
          <p:cNvCxnSpPr/>
          <p:nvPr>
            <p:custDataLst>
              <p:tags r:id="rId12"/>
            </p:custDataLst>
          </p:nvPr>
        </p:nvCxnSpPr>
        <p:spPr>
          <a:xfrm flipH="1">
            <a:off x="4124008" y="4141788"/>
            <a:ext cx="1" cy="293585"/>
          </a:xfrm>
          <a:prstGeom prst="line">
            <a:avLst/>
          </a:prstGeom>
          <a:noFill/>
          <a:ln w="12700" cap="flat" cmpd="sng" algn="ctr">
            <a:gradFill>
              <a:gsLst>
                <a:gs pos="0">
                  <a:schemeClr val="accent5">
                    <a:alpha val="0"/>
                  </a:schemeClr>
                </a:gs>
                <a:gs pos="100000">
                  <a:schemeClr val="accent5">
                    <a:alpha val="100000"/>
                  </a:schemeClr>
                </a:gs>
              </a:gsLst>
              <a:lin ang="5400000" scaled="1"/>
            </a:gradFill>
            <a:prstDash val="solid"/>
            <a:miter lim="800000"/>
          </a:ln>
          <a:effectLst/>
        </p:spPr>
      </p:cxnSp>
      <p:sp>
        <p:nvSpPr>
          <p:cNvPr id="38" name="矩形 37"/>
          <p:cNvSpPr/>
          <p:nvPr>
            <p:custDataLst>
              <p:tags r:id="rId13"/>
            </p:custDataLst>
          </p:nvPr>
        </p:nvSpPr>
        <p:spPr>
          <a:xfrm>
            <a:off x="848360" y="4805045"/>
            <a:ext cx="5010785" cy="2053590"/>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600">
                <a:solidFill>
                  <a:schemeClr val="tx1">
                    <a:lumMod val="85000"/>
                    <a:lumOff val="15000"/>
                  </a:schemeClr>
                </a:solidFill>
                <a:latin typeface="+mn-ea"/>
                <a:cs typeface="+mn-ea"/>
              </a:rPr>
              <a:t>优点：集中化程度高，解决问题的速度快；解决问题的精确度高；处于中心地位的领导者的满足程度较高。</a:t>
            </a:r>
            <a:endParaRPr lang="zh-CN" altLang="en-US" sz="1600">
              <a:solidFill>
                <a:schemeClr val="tx1">
                  <a:lumMod val="85000"/>
                  <a:lumOff val="15000"/>
                </a:schemeClr>
              </a:solidFill>
              <a:latin typeface="+mn-ea"/>
              <a:cs typeface="+mn-ea"/>
            </a:endParaRPr>
          </a:p>
          <a:p>
            <a:pPr indent="0" algn="just" fontAlgn="auto">
              <a:lnSpc>
                <a:spcPct val="150000"/>
              </a:lnSpc>
              <a:spcBef>
                <a:spcPct val="0"/>
              </a:spcBef>
              <a:spcAft>
                <a:spcPct val="0"/>
              </a:spcAft>
            </a:pPr>
            <a:r>
              <a:rPr lang="zh-CN" altLang="en-US" sz="1600">
                <a:solidFill>
                  <a:schemeClr val="tx1">
                    <a:lumMod val="85000"/>
                    <a:lumOff val="15000"/>
                  </a:schemeClr>
                </a:solidFill>
                <a:latin typeface="+mn-ea"/>
                <a:cs typeface="+mn-ea"/>
              </a:rPr>
              <a:t>缺点：沟通渠道少；平行沟通不足；平均满意度低，易形成专制型交流网络。</a:t>
            </a:r>
            <a:endParaRPr lang="zh-CN" altLang="en-US" sz="1600">
              <a:solidFill>
                <a:schemeClr val="tx1">
                  <a:lumMod val="85000"/>
                  <a:lumOff val="15000"/>
                </a:schemeClr>
              </a:solidFill>
              <a:latin typeface="+mn-ea"/>
              <a:cs typeface="+mn-ea"/>
            </a:endParaRPr>
          </a:p>
        </p:txBody>
      </p:sp>
      <p:sp>
        <p:nvSpPr>
          <p:cNvPr id="39" name="矩形 38"/>
          <p:cNvSpPr/>
          <p:nvPr>
            <p:custDataLst>
              <p:tags r:id="rId14"/>
            </p:custDataLst>
          </p:nvPr>
        </p:nvSpPr>
        <p:spPr>
          <a:xfrm>
            <a:off x="2985453" y="4294188"/>
            <a:ext cx="2277110" cy="530225"/>
          </a:xfrm>
          <a:prstGeom prst="rect">
            <a:avLst/>
          </a:prstGeom>
          <a:noFill/>
        </p:spPr>
        <p:txBody>
          <a:bodyPr wrap="square" lIns="0" tIns="0" rIns="0" bIns="0" rtlCol="0" anchor="b">
            <a:noAutofit/>
          </a:bodyPr>
          <a:p>
            <a:pPr algn="ctr">
              <a:spcBef>
                <a:spcPct val="0"/>
              </a:spcBef>
              <a:spcAft>
                <a:spcPct val="0"/>
              </a:spcAft>
            </a:pPr>
            <a:r>
              <a:rPr lang="zh-CN" altLang="en-US" sz="2000" b="1">
                <a:solidFill>
                  <a:schemeClr val="accent5"/>
                </a:solidFill>
                <a:latin typeface="+mn-ea"/>
                <a:cs typeface="+mn-ea"/>
              </a:rPr>
              <a:t>轮式沟通</a:t>
            </a:r>
            <a:endParaRPr lang="zh-CN" altLang="en-US" sz="2000" b="1">
              <a:solidFill>
                <a:schemeClr val="accent5"/>
              </a:solidFill>
              <a:latin typeface="+mn-ea"/>
              <a:cs typeface="+mn-ea"/>
            </a:endParaRPr>
          </a:p>
        </p:txBody>
      </p:sp>
      <p:cxnSp>
        <p:nvCxnSpPr>
          <p:cNvPr id="40" name="直接连接符 39"/>
          <p:cNvCxnSpPr/>
          <p:nvPr>
            <p:custDataLst>
              <p:tags r:id="rId15"/>
            </p:custDataLst>
          </p:nvPr>
        </p:nvCxnSpPr>
        <p:spPr>
          <a:xfrm>
            <a:off x="706438" y="3995738"/>
            <a:ext cx="10800000" cy="0"/>
          </a:xfrm>
          <a:prstGeom prst="line">
            <a:avLst/>
          </a:prstGeom>
          <a:noFill/>
          <a:ln w="25400" cap="flat" cmpd="sng" algn="ctr">
            <a:gradFill>
              <a:gsLst>
                <a:gs pos="0">
                  <a:schemeClr val="accent4">
                    <a:alpha val="0"/>
                  </a:schemeClr>
                </a:gs>
                <a:gs pos="54000">
                  <a:schemeClr val="accent4">
                    <a:alpha val="100000"/>
                  </a:schemeClr>
                </a:gs>
                <a:gs pos="100000">
                  <a:schemeClr val="accent4">
                    <a:alpha val="0"/>
                  </a:schemeClr>
                </a:gs>
              </a:gsLst>
              <a:lin ang="0" scaled="0"/>
            </a:gradFill>
            <a:prstDash val="solid"/>
            <a:miter lim="800000"/>
          </a:ln>
          <a:effectLst/>
        </p:spPr>
      </p:cxnSp>
      <p:sp>
        <p:nvSpPr>
          <p:cNvPr id="41" name="椭圆 40"/>
          <p:cNvSpPr/>
          <p:nvPr>
            <p:custDataLst>
              <p:tags r:id="rId16"/>
            </p:custDataLst>
          </p:nvPr>
        </p:nvSpPr>
        <p:spPr>
          <a:xfrm>
            <a:off x="5989003" y="3867468"/>
            <a:ext cx="249555" cy="249555"/>
          </a:xfrm>
          <a:prstGeom prst="ellipse">
            <a:avLst/>
          </a:prstGeom>
          <a:solidFill>
            <a:schemeClr val="accent4">
              <a:alpha val="30000"/>
            </a:schemeClr>
          </a:solidFill>
          <a:ln w="635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mj-ea"/>
              <a:ea typeface="+mj-ea"/>
              <a:sym typeface="Arial" panose="020B0604020202020204" pitchFamily="34" charset="0"/>
            </a:endParaRPr>
          </a:p>
        </p:txBody>
      </p:sp>
      <p:sp>
        <p:nvSpPr>
          <p:cNvPr id="42" name="椭圆 41"/>
          <p:cNvSpPr/>
          <p:nvPr>
            <p:custDataLst>
              <p:tags r:id="rId17"/>
            </p:custDataLst>
          </p:nvPr>
        </p:nvSpPr>
        <p:spPr>
          <a:xfrm>
            <a:off x="6050598" y="3928428"/>
            <a:ext cx="127000" cy="127000"/>
          </a:xfrm>
          <a:prstGeom prst="ellipse">
            <a:avLst/>
          </a:prstGeom>
          <a:solidFill>
            <a:schemeClr val="accent4"/>
          </a:solidFill>
          <a:ln w="63500" cap="flat" cmpd="sng" algn="ctr">
            <a:solidFill>
              <a:schemeClr val="accent4">
                <a:alpha val="40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sp>
        <p:nvSpPr>
          <p:cNvPr id="43" name="矩形 42"/>
          <p:cNvSpPr/>
          <p:nvPr>
            <p:custDataLst>
              <p:tags r:id="rId18"/>
            </p:custDataLst>
          </p:nvPr>
        </p:nvSpPr>
        <p:spPr>
          <a:xfrm>
            <a:off x="4419600" y="1594485"/>
            <a:ext cx="3383915" cy="1979930"/>
          </a:xfrm>
          <a:prstGeom prst="rect">
            <a:avLst/>
          </a:prstGeom>
          <a:solidFill>
            <a:schemeClr val="bg1">
              <a:alpha val="0"/>
            </a:schemeClr>
          </a:solidFill>
          <a:ln w="12700" cap="flat" cmpd="sng" algn="ctr">
            <a:gradFill>
              <a:gsLst>
                <a:gs pos="0">
                  <a:schemeClr val="accent4">
                    <a:alpha val="100000"/>
                  </a:schemeClr>
                </a:gs>
                <a:gs pos="80000">
                  <a:schemeClr val="accent4">
                    <a:alpha val="0"/>
                  </a:schemeClr>
                </a:gs>
              </a:gsLst>
              <a:lin ang="16200000" scaled="0"/>
            </a:gra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mj-ea"/>
              <a:ea typeface="+mj-ea"/>
              <a:sym typeface="Arial" panose="020B0604020202020204" pitchFamily="34" charset="0"/>
            </a:endParaRPr>
          </a:p>
        </p:txBody>
      </p:sp>
      <p:cxnSp>
        <p:nvCxnSpPr>
          <p:cNvPr id="44" name="直接连接符 43"/>
          <p:cNvCxnSpPr/>
          <p:nvPr>
            <p:custDataLst>
              <p:tags r:id="rId19"/>
            </p:custDataLst>
          </p:nvPr>
        </p:nvCxnSpPr>
        <p:spPr>
          <a:xfrm flipH="1" flipV="1">
            <a:off x="6114098" y="3574098"/>
            <a:ext cx="1" cy="293585"/>
          </a:xfrm>
          <a:prstGeom prst="line">
            <a:avLst/>
          </a:prstGeom>
          <a:noFill/>
          <a:ln w="12700" cap="flat" cmpd="sng" algn="ctr">
            <a:gradFill>
              <a:gsLst>
                <a:gs pos="0">
                  <a:schemeClr val="accent4">
                    <a:alpha val="0"/>
                  </a:schemeClr>
                </a:gs>
                <a:gs pos="100000">
                  <a:schemeClr val="accent4">
                    <a:alpha val="100000"/>
                  </a:schemeClr>
                </a:gs>
              </a:gsLst>
              <a:lin ang="5400000" scaled="1"/>
            </a:gradFill>
            <a:prstDash val="solid"/>
            <a:miter lim="800000"/>
          </a:ln>
          <a:effectLst/>
        </p:spPr>
      </p:cxnSp>
      <p:sp>
        <p:nvSpPr>
          <p:cNvPr id="45" name="矩形 44"/>
          <p:cNvSpPr/>
          <p:nvPr>
            <p:custDataLst>
              <p:tags r:id="rId20"/>
            </p:custDataLst>
          </p:nvPr>
        </p:nvSpPr>
        <p:spPr>
          <a:xfrm>
            <a:off x="4478020" y="2244090"/>
            <a:ext cx="3284220" cy="1330325"/>
          </a:xfrm>
          <a:prstGeom prst="rect">
            <a:avLst/>
          </a:prstGeom>
          <a:noFill/>
        </p:spPr>
        <p:txBody>
          <a:bodyPr wrap="square" lIns="0" tIns="0" rIns="0" bIns="0" rtlCol="0" anchor="t" anchorCtr="0">
            <a:noAutofit/>
          </a:bodyPr>
          <a:p>
            <a:pPr lvl="0" algn="just">
              <a:lnSpc>
                <a:spcPct val="150000"/>
              </a:lnSpc>
              <a:buClrTx/>
              <a:buSzTx/>
              <a:buFontTx/>
            </a:pPr>
            <a:r>
              <a:rPr lang="zh-CN" altLang="en-US" sz="1600">
                <a:solidFill>
                  <a:schemeClr val="tx1">
                    <a:lumMod val="85000"/>
                    <a:lumOff val="15000"/>
                  </a:schemeClr>
                </a:solidFill>
                <a:latin typeface="+mn-ea"/>
                <a:cs typeface="+mn-ea"/>
                <a:sym typeface="+mn-ea"/>
              </a:rPr>
              <a:t>优点：民主气氛较浓。</a:t>
            </a:r>
            <a:endParaRPr lang="zh-CN" altLang="en-US" sz="1600">
              <a:solidFill>
                <a:schemeClr val="tx1">
                  <a:lumMod val="85000"/>
                  <a:lumOff val="15000"/>
                </a:schemeClr>
              </a:solidFill>
              <a:latin typeface="+mn-ea"/>
              <a:cs typeface="+mn-ea"/>
              <a:sym typeface="+mn-ea"/>
            </a:endParaRPr>
          </a:p>
          <a:p>
            <a:pPr lvl="0" algn="just">
              <a:lnSpc>
                <a:spcPct val="150000"/>
              </a:lnSpc>
              <a:buClrTx/>
              <a:buSzTx/>
              <a:buFontTx/>
            </a:pPr>
            <a:r>
              <a:rPr lang="zh-CN" altLang="en-US" sz="1600">
                <a:solidFill>
                  <a:schemeClr val="tx1">
                    <a:lumMod val="85000"/>
                    <a:lumOff val="15000"/>
                  </a:schemeClr>
                </a:solidFill>
                <a:latin typeface="+mn-ea"/>
                <a:cs typeface="+mn-ea"/>
                <a:sym typeface="+mn-ea"/>
              </a:rPr>
              <a:t>缺点：集中化程度和领导人的预测程度较低，沟通速度较慢，信息分散。</a:t>
            </a:r>
            <a:endParaRPr lang="zh-CN" altLang="en-US" sz="1600">
              <a:solidFill>
                <a:schemeClr val="tx1">
                  <a:lumMod val="85000"/>
                  <a:lumOff val="15000"/>
                </a:schemeClr>
              </a:solidFill>
              <a:latin typeface="+mn-ea"/>
              <a:cs typeface="+mn-ea"/>
              <a:sym typeface="+mn-ea"/>
            </a:endParaRPr>
          </a:p>
        </p:txBody>
      </p:sp>
      <p:sp>
        <p:nvSpPr>
          <p:cNvPr id="46" name="矩形 45"/>
          <p:cNvSpPr/>
          <p:nvPr>
            <p:custDataLst>
              <p:tags r:id="rId21"/>
            </p:custDataLst>
          </p:nvPr>
        </p:nvSpPr>
        <p:spPr>
          <a:xfrm>
            <a:off x="4975543" y="1673543"/>
            <a:ext cx="2277110" cy="530225"/>
          </a:xfrm>
          <a:prstGeom prst="rect">
            <a:avLst/>
          </a:prstGeom>
          <a:noFill/>
        </p:spPr>
        <p:txBody>
          <a:bodyPr wrap="square" lIns="0" tIns="0" rIns="0" bIns="0" rtlCol="0" anchor="b">
            <a:noAutofit/>
          </a:bodyPr>
          <a:p>
            <a:pPr algn="ctr">
              <a:spcBef>
                <a:spcPct val="0"/>
              </a:spcBef>
              <a:spcAft>
                <a:spcPct val="0"/>
              </a:spcAft>
            </a:pPr>
            <a:r>
              <a:rPr lang="zh-CN" altLang="en-US" sz="2000" b="1">
                <a:solidFill>
                  <a:schemeClr val="accent4"/>
                </a:solidFill>
                <a:latin typeface="+mn-ea"/>
                <a:cs typeface="+mn-ea"/>
              </a:rPr>
              <a:t>环式沟通</a:t>
            </a:r>
            <a:endParaRPr lang="zh-CN" altLang="en-US" sz="2000" b="1">
              <a:solidFill>
                <a:schemeClr val="accent4"/>
              </a:solidFill>
              <a:latin typeface="+mn-ea"/>
              <a:cs typeface="+mn-ea"/>
            </a:endParaRPr>
          </a:p>
        </p:txBody>
      </p:sp>
      <p:sp>
        <p:nvSpPr>
          <p:cNvPr id="47" name="椭圆 46"/>
          <p:cNvSpPr/>
          <p:nvPr>
            <p:custDataLst>
              <p:tags r:id="rId22"/>
            </p:custDataLst>
          </p:nvPr>
        </p:nvSpPr>
        <p:spPr>
          <a:xfrm>
            <a:off x="9941878" y="3867468"/>
            <a:ext cx="249555" cy="249555"/>
          </a:xfrm>
          <a:prstGeom prst="ellipse">
            <a:avLst/>
          </a:prstGeom>
          <a:solidFill>
            <a:schemeClr val="accent4">
              <a:alpha val="30000"/>
            </a:schemeClr>
          </a:solidFill>
          <a:ln w="635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mj-ea"/>
              <a:ea typeface="+mj-ea"/>
              <a:sym typeface="Arial" panose="020B0604020202020204" pitchFamily="34" charset="0"/>
            </a:endParaRPr>
          </a:p>
        </p:txBody>
      </p:sp>
      <p:sp>
        <p:nvSpPr>
          <p:cNvPr id="48" name="椭圆 47"/>
          <p:cNvSpPr/>
          <p:nvPr>
            <p:custDataLst>
              <p:tags r:id="rId23"/>
            </p:custDataLst>
          </p:nvPr>
        </p:nvSpPr>
        <p:spPr>
          <a:xfrm>
            <a:off x="10002838" y="3928428"/>
            <a:ext cx="127000" cy="127000"/>
          </a:xfrm>
          <a:prstGeom prst="ellipse">
            <a:avLst/>
          </a:prstGeom>
          <a:solidFill>
            <a:schemeClr val="accent4"/>
          </a:solidFill>
          <a:ln w="63500" cap="flat" cmpd="sng" algn="ctr">
            <a:solidFill>
              <a:schemeClr val="accent4">
                <a:alpha val="40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sp>
        <p:nvSpPr>
          <p:cNvPr id="49" name="矩形 48"/>
          <p:cNvSpPr/>
          <p:nvPr>
            <p:custDataLst>
              <p:tags r:id="rId24"/>
            </p:custDataLst>
          </p:nvPr>
        </p:nvSpPr>
        <p:spPr>
          <a:xfrm>
            <a:off x="8263890" y="1594485"/>
            <a:ext cx="3237865" cy="1979930"/>
          </a:xfrm>
          <a:prstGeom prst="rect">
            <a:avLst/>
          </a:prstGeom>
          <a:solidFill>
            <a:schemeClr val="bg1">
              <a:alpha val="0"/>
            </a:schemeClr>
          </a:solidFill>
          <a:ln w="12700" cap="flat" cmpd="sng" algn="ctr">
            <a:gradFill>
              <a:gsLst>
                <a:gs pos="0">
                  <a:schemeClr val="accent4">
                    <a:alpha val="100000"/>
                  </a:schemeClr>
                </a:gs>
                <a:gs pos="80000">
                  <a:schemeClr val="accent4">
                    <a:alpha val="0"/>
                  </a:schemeClr>
                </a:gs>
              </a:gsLst>
              <a:lin ang="16200000" scaled="0"/>
            </a:gra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mj-ea"/>
              <a:ea typeface="+mj-ea"/>
              <a:sym typeface="Arial" panose="020B0604020202020204" pitchFamily="34" charset="0"/>
            </a:endParaRPr>
          </a:p>
        </p:txBody>
      </p:sp>
      <p:cxnSp>
        <p:nvCxnSpPr>
          <p:cNvPr id="50" name="直接连接符 49"/>
          <p:cNvCxnSpPr/>
          <p:nvPr>
            <p:custDataLst>
              <p:tags r:id="rId25"/>
            </p:custDataLst>
          </p:nvPr>
        </p:nvCxnSpPr>
        <p:spPr>
          <a:xfrm flipH="1" flipV="1">
            <a:off x="10066338" y="3574098"/>
            <a:ext cx="1" cy="293585"/>
          </a:xfrm>
          <a:prstGeom prst="line">
            <a:avLst/>
          </a:prstGeom>
          <a:noFill/>
          <a:ln w="12700" cap="flat" cmpd="sng" algn="ctr">
            <a:gradFill>
              <a:gsLst>
                <a:gs pos="0">
                  <a:schemeClr val="accent4">
                    <a:alpha val="0"/>
                  </a:schemeClr>
                </a:gs>
                <a:gs pos="100000">
                  <a:schemeClr val="accent4">
                    <a:alpha val="100000"/>
                  </a:schemeClr>
                </a:gs>
              </a:gsLst>
              <a:lin ang="5400000" scaled="1"/>
            </a:gradFill>
            <a:prstDash val="solid"/>
            <a:miter lim="800000"/>
          </a:ln>
          <a:effectLst/>
        </p:spPr>
      </p:cxnSp>
      <p:sp>
        <p:nvSpPr>
          <p:cNvPr id="51" name="矩形 50"/>
          <p:cNvSpPr/>
          <p:nvPr>
            <p:custDataLst>
              <p:tags r:id="rId26"/>
            </p:custDataLst>
          </p:nvPr>
        </p:nvSpPr>
        <p:spPr>
          <a:xfrm>
            <a:off x="8380095" y="2115820"/>
            <a:ext cx="3072130" cy="1330325"/>
          </a:xfrm>
          <a:prstGeom prst="rect">
            <a:avLst/>
          </a:prstGeom>
          <a:noFill/>
        </p:spPr>
        <p:txBody>
          <a:bodyPr wrap="square" lIns="0" tIns="0" rIns="0" bIns="0" rtlCol="0" anchor="t" anchorCtr="0">
            <a:noAutofit/>
          </a:bodyPr>
          <a:p>
            <a:pPr lvl="0" algn="just">
              <a:lnSpc>
                <a:spcPct val="150000"/>
              </a:lnSpc>
              <a:buClrTx/>
              <a:buSzTx/>
              <a:buFontTx/>
            </a:pPr>
            <a:r>
              <a:rPr lang="zh-CN" altLang="en-US" sz="1600">
                <a:solidFill>
                  <a:schemeClr val="tx1">
                    <a:lumMod val="85000"/>
                    <a:lumOff val="15000"/>
                  </a:schemeClr>
                </a:solidFill>
                <a:latin typeface="+mn-ea"/>
                <a:cs typeface="+mn-ea"/>
                <a:sym typeface="+mn-ea"/>
              </a:rPr>
              <a:t>优点：集中化程度高，较有组织性，信息传递和解决问题的速度较快。</a:t>
            </a:r>
            <a:endParaRPr lang="zh-CN" altLang="en-US" sz="1600">
              <a:solidFill>
                <a:schemeClr val="tx1">
                  <a:lumMod val="85000"/>
                  <a:lumOff val="15000"/>
                </a:schemeClr>
              </a:solidFill>
              <a:latin typeface="+mn-ea"/>
              <a:cs typeface="+mn-ea"/>
              <a:sym typeface="+mn-ea"/>
            </a:endParaRPr>
          </a:p>
          <a:p>
            <a:pPr lvl="0" algn="just">
              <a:lnSpc>
                <a:spcPct val="150000"/>
              </a:lnSpc>
              <a:buClrTx/>
              <a:buSzTx/>
              <a:buFontTx/>
            </a:pPr>
            <a:r>
              <a:rPr lang="zh-CN" altLang="en-US" sz="1600">
                <a:solidFill>
                  <a:schemeClr val="tx1">
                    <a:lumMod val="85000"/>
                    <a:lumOff val="15000"/>
                  </a:schemeClr>
                </a:solidFill>
                <a:latin typeface="+mn-ea"/>
                <a:cs typeface="+mn-ea"/>
                <a:sym typeface="+mn-ea"/>
              </a:rPr>
              <a:t>缺点：满意度低，中间环节多，信息易</a:t>
            </a:r>
            <a:r>
              <a:rPr lang="zh-CN" altLang="en-US" sz="1600">
                <a:solidFill>
                  <a:schemeClr val="tx1">
                    <a:lumMod val="85000"/>
                    <a:lumOff val="15000"/>
                  </a:schemeClr>
                </a:solidFill>
                <a:latin typeface="+mn-ea"/>
                <a:cs typeface="+mn-ea"/>
                <a:sym typeface="+mn-ea"/>
              </a:rPr>
              <a:t>失真。</a:t>
            </a:r>
            <a:endParaRPr lang="zh-CN" altLang="en-US" sz="1600">
              <a:solidFill>
                <a:schemeClr val="tx1">
                  <a:lumMod val="85000"/>
                  <a:lumOff val="15000"/>
                </a:schemeClr>
              </a:solidFill>
              <a:latin typeface="+mn-ea"/>
              <a:cs typeface="+mn-ea"/>
              <a:sym typeface="+mn-ea"/>
            </a:endParaRPr>
          </a:p>
          <a:p>
            <a:pPr lvl="0" algn="just">
              <a:lnSpc>
                <a:spcPct val="150000"/>
              </a:lnSpc>
              <a:buClrTx/>
              <a:buSzTx/>
              <a:buFontTx/>
            </a:pPr>
            <a:endParaRPr lang="zh-CN" altLang="en-US" sz="1600">
              <a:solidFill>
                <a:schemeClr val="tx1">
                  <a:lumMod val="85000"/>
                  <a:lumOff val="15000"/>
                </a:schemeClr>
              </a:solidFill>
              <a:latin typeface="+mn-ea"/>
              <a:cs typeface="+mn-ea"/>
              <a:sym typeface="+mn-ea"/>
            </a:endParaRPr>
          </a:p>
        </p:txBody>
      </p:sp>
      <p:sp>
        <p:nvSpPr>
          <p:cNvPr id="64" name="矩形 63"/>
          <p:cNvSpPr/>
          <p:nvPr>
            <p:custDataLst>
              <p:tags r:id="rId27"/>
            </p:custDataLst>
          </p:nvPr>
        </p:nvSpPr>
        <p:spPr>
          <a:xfrm>
            <a:off x="8777288" y="1585278"/>
            <a:ext cx="2277110" cy="530225"/>
          </a:xfrm>
          <a:prstGeom prst="rect">
            <a:avLst/>
          </a:prstGeom>
          <a:noFill/>
        </p:spPr>
        <p:txBody>
          <a:bodyPr wrap="square" lIns="0" tIns="0" rIns="0" bIns="0" rtlCol="0" anchor="b">
            <a:noAutofit/>
          </a:bodyPr>
          <a:p>
            <a:pPr algn="ctr">
              <a:spcBef>
                <a:spcPct val="0"/>
              </a:spcBef>
              <a:spcAft>
                <a:spcPct val="0"/>
              </a:spcAft>
            </a:pPr>
            <a:r>
              <a:rPr lang="zh-CN" altLang="en-US" sz="2000" b="1">
                <a:solidFill>
                  <a:schemeClr val="accent4"/>
                </a:solidFill>
                <a:latin typeface="+mn-ea"/>
                <a:cs typeface="+mn-ea"/>
              </a:rPr>
              <a:t>Y式沟通</a:t>
            </a:r>
            <a:endParaRPr lang="zh-CN" altLang="en-US" sz="2000" b="1">
              <a:solidFill>
                <a:schemeClr val="accent4"/>
              </a:solidFill>
              <a:latin typeface="+mn-ea"/>
              <a:cs typeface="+mn-ea"/>
            </a:endParaRPr>
          </a:p>
        </p:txBody>
      </p:sp>
      <p:sp>
        <p:nvSpPr>
          <p:cNvPr id="65" name="椭圆 64"/>
          <p:cNvSpPr/>
          <p:nvPr>
            <p:custDataLst>
              <p:tags r:id="rId28"/>
            </p:custDataLst>
          </p:nvPr>
        </p:nvSpPr>
        <p:spPr>
          <a:xfrm flipV="1">
            <a:off x="7951153" y="3871913"/>
            <a:ext cx="249555" cy="249555"/>
          </a:xfrm>
          <a:prstGeom prst="ellipse">
            <a:avLst/>
          </a:prstGeom>
          <a:solidFill>
            <a:schemeClr val="accent5">
              <a:alpha val="30000"/>
            </a:schemeClr>
          </a:solidFill>
          <a:ln w="635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mj-ea"/>
              <a:ea typeface="+mj-ea"/>
              <a:sym typeface="Arial" panose="020B0604020202020204" pitchFamily="34" charset="0"/>
            </a:endParaRPr>
          </a:p>
        </p:txBody>
      </p:sp>
      <p:sp>
        <p:nvSpPr>
          <p:cNvPr id="66" name="椭圆 65"/>
          <p:cNvSpPr/>
          <p:nvPr>
            <p:custDataLst>
              <p:tags r:id="rId29"/>
            </p:custDataLst>
          </p:nvPr>
        </p:nvSpPr>
        <p:spPr>
          <a:xfrm flipV="1">
            <a:off x="8012113" y="3933508"/>
            <a:ext cx="127000" cy="127000"/>
          </a:xfrm>
          <a:prstGeom prst="ellipse">
            <a:avLst/>
          </a:prstGeom>
          <a:solidFill>
            <a:schemeClr val="accent5"/>
          </a:solidFill>
          <a:ln w="63500" cap="flat" cmpd="sng" algn="ctr">
            <a:solidFill>
              <a:schemeClr val="accent5">
                <a:alpha val="40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cxnSp>
        <p:nvCxnSpPr>
          <p:cNvPr id="67" name="直接连接符 66"/>
          <p:cNvCxnSpPr/>
          <p:nvPr>
            <p:custDataLst>
              <p:tags r:id="rId30"/>
            </p:custDataLst>
          </p:nvPr>
        </p:nvCxnSpPr>
        <p:spPr>
          <a:xfrm flipH="1">
            <a:off x="8075613" y="4143058"/>
            <a:ext cx="1" cy="293585"/>
          </a:xfrm>
          <a:prstGeom prst="line">
            <a:avLst/>
          </a:prstGeom>
          <a:noFill/>
          <a:ln w="12700" cap="flat" cmpd="sng" algn="ctr">
            <a:gradFill>
              <a:gsLst>
                <a:gs pos="0">
                  <a:schemeClr val="accent5">
                    <a:alpha val="0"/>
                  </a:schemeClr>
                </a:gs>
                <a:gs pos="100000">
                  <a:schemeClr val="accent5">
                    <a:alpha val="100000"/>
                  </a:schemeClr>
                </a:gs>
              </a:gsLst>
              <a:lin ang="5400000" scaled="1"/>
            </a:gradFill>
            <a:prstDash val="solid"/>
            <a:miter lim="800000"/>
          </a:ln>
          <a:effectLst/>
        </p:spPr>
      </p:cxnSp>
      <p:sp>
        <p:nvSpPr>
          <p:cNvPr id="68" name="矩形 67"/>
          <p:cNvSpPr/>
          <p:nvPr>
            <p:custDataLst>
              <p:tags r:id="rId31"/>
            </p:custDataLst>
          </p:nvPr>
        </p:nvSpPr>
        <p:spPr>
          <a:xfrm>
            <a:off x="6793865" y="4872355"/>
            <a:ext cx="4504690" cy="1330325"/>
          </a:xfrm>
          <a:prstGeom prst="rect">
            <a:avLst/>
          </a:prstGeom>
          <a:noFill/>
        </p:spPr>
        <p:txBody>
          <a:bodyPr wrap="square" lIns="0" tIns="0" rIns="0" bIns="0" rtlCol="0" anchor="t" anchorCtr="0">
            <a:noAutofit/>
          </a:bodyPr>
          <a:p>
            <a:pPr lvl="0" algn="just">
              <a:lnSpc>
                <a:spcPct val="150000"/>
              </a:lnSpc>
              <a:buClrTx/>
              <a:buSzTx/>
              <a:buFontTx/>
            </a:pPr>
            <a:r>
              <a:rPr lang="zh-CN" altLang="en-US" sz="1600">
                <a:solidFill>
                  <a:schemeClr val="tx1">
                    <a:lumMod val="85000"/>
                    <a:lumOff val="15000"/>
                  </a:schemeClr>
                </a:solidFill>
                <a:latin typeface="+mn-ea"/>
                <a:cs typeface="+mn-ea"/>
                <a:sym typeface="+mn-ea"/>
              </a:rPr>
              <a:t>优点：成员都能同其他任何人进行直接交流。</a:t>
            </a:r>
            <a:endParaRPr lang="zh-CN" altLang="en-US" sz="1600">
              <a:solidFill>
                <a:schemeClr val="tx1">
                  <a:lumMod val="85000"/>
                  <a:lumOff val="15000"/>
                </a:schemeClr>
              </a:solidFill>
              <a:latin typeface="+mn-ea"/>
              <a:cs typeface="+mn-ea"/>
              <a:sym typeface="+mn-ea"/>
            </a:endParaRPr>
          </a:p>
          <a:p>
            <a:pPr lvl="0" algn="just">
              <a:lnSpc>
                <a:spcPct val="150000"/>
              </a:lnSpc>
              <a:buClrTx/>
              <a:buSzTx/>
              <a:buFontTx/>
            </a:pPr>
            <a:r>
              <a:rPr lang="zh-CN" altLang="en-US" sz="1600">
                <a:solidFill>
                  <a:schemeClr val="tx1">
                    <a:lumMod val="85000"/>
                    <a:lumOff val="15000"/>
                  </a:schemeClr>
                </a:solidFill>
                <a:latin typeface="+mn-ea"/>
                <a:cs typeface="+mn-ea"/>
                <a:sym typeface="+mn-ea"/>
              </a:rPr>
              <a:t>缺点：</a:t>
            </a:r>
            <a:r>
              <a:rPr lang="zh-CN" altLang="en-US" sz="1600">
                <a:solidFill>
                  <a:schemeClr val="tx1">
                    <a:lumMod val="85000"/>
                    <a:lumOff val="15000"/>
                  </a:schemeClr>
                </a:solidFill>
                <a:latin typeface="+mn-ea"/>
                <a:cs typeface="+mn-ea"/>
                <a:sym typeface="+mn-ea"/>
              </a:rPr>
              <a:t>沟通渠道太多，易造成混乱；成员不能都有彼此面对面的接触机会；沟通路线的数目会限制信息的接收和传出的能力；信息传递费时。</a:t>
            </a:r>
            <a:endParaRPr lang="zh-CN" altLang="en-US" sz="1600">
              <a:solidFill>
                <a:schemeClr val="tx1">
                  <a:lumMod val="85000"/>
                  <a:lumOff val="15000"/>
                </a:schemeClr>
              </a:solidFill>
              <a:latin typeface="+mn-ea"/>
              <a:cs typeface="+mn-ea"/>
              <a:sym typeface="+mn-ea"/>
            </a:endParaRPr>
          </a:p>
        </p:txBody>
      </p:sp>
      <p:sp>
        <p:nvSpPr>
          <p:cNvPr id="69" name="矩形 68"/>
          <p:cNvSpPr/>
          <p:nvPr>
            <p:custDataLst>
              <p:tags r:id="rId32"/>
            </p:custDataLst>
          </p:nvPr>
        </p:nvSpPr>
        <p:spPr>
          <a:xfrm>
            <a:off x="6937058" y="4294188"/>
            <a:ext cx="2277110" cy="530225"/>
          </a:xfrm>
          <a:prstGeom prst="rect">
            <a:avLst/>
          </a:prstGeom>
          <a:noFill/>
        </p:spPr>
        <p:txBody>
          <a:bodyPr wrap="square" lIns="0" tIns="0" rIns="0" bIns="0" rtlCol="0" anchor="b">
            <a:noAutofit/>
          </a:bodyPr>
          <a:p>
            <a:pPr algn="ctr">
              <a:spcBef>
                <a:spcPct val="0"/>
              </a:spcBef>
              <a:spcAft>
                <a:spcPct val="0"/>
              </a:spcAft>
            </a:pPr>
            <a:r>
              <a:rPr lang="zh-CN" altLang="en-US" sz="2000" b="1">
                <a:solidFill>
                  <a:schemeClr val="accent5"/>
                </a:solidFill>
                <a:latin typeface="+mn-ea"/>
                <a:cs typeface="+mn-ea"/>
              </a:rPr>
              <a:t>全通道式沟通</a:t>
            </a:r>
            <a:endParaRPr lang="zh-CN" altLang="en-US" sz="2000" b="1">
              <a:solidFill>
                <a:schemeClr val="accent5"/>
              </a:solidFill>
              <a:latin typeface="+mn-ea"/>
              <a:cs typeface="+mn-ea"/>
            </a:endParaRPr>
          </a:p>
        </p:txBody>
      </p:sp>
      <p:sp>
        <p:nvSpPr>
          <p:cNvPr id="5" name="íSľïḑe"/>
          <p:cNvSpPr txBox="1"/>
          <p:nvPr/>
        </p:nvSpPr>
        <p:spPr>
          <a:xfrm>
            <a:off x="1044575" y="446405"/>
            <a:ext cx="4351655" cy="4997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just"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沟通的方式</a:t>
            </a:r>
            <a:endParaRPr lang="zh-CN" altLang="en-US" sz="2800" kern="0" noProof="0" dirty="0">
              <a:ln>
                <a:noFill/>
              </a:ln>
              <a:solidFill>
                <a:schemeClr val="accent1"/>
              </a:solidFill>
              <a:effectLst/>
              <a:uLnTx/>
              <a:uFillTx/>
              <a:cs typeface="+mn-ea"/>
              <a:sym typeface="+mn-lt"/>
            </a:endParaRPr>
          </a:p>
        </p:txBody>
      </p:sp>
    </p:spTree>
    <p:custDataLst>
      <p:tags r:id="rId33"/>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P spid="5"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1304925" y="1073785"/>
            <a:ext cx="1946910" cy="530860"/>
          </a:xfrm>
          <a:prstGeom prst="rect">
            <a:avLst/>
          </a:prstGeom>
          <a:solidFill>
            <a:schemeClr val="accent4">
              <a:lumMod val="20000"/>
              <a:lumOff val="80000"/>
              <a:alpha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1" name="ïṩḷiḓé"/>
          <p:cNvSpPr/>
          <p:nvPr>
            <p:custDataLst>
              <p:tags r:id="rId2"/>
            </p:custDataLst>
          </p:nvPr>
        </p:nvSpPr>
        <p:spPr>
          <a:xfrm>
            <a:off x="1304290" y="2790825"/>
            <a:ext cx="1546225" cy="1546860"/>
          </a:xfrm>
          <a:prstGeom prst="ellipse">
            <a:avLst/>
          </a:prstGeom>
          <a:solidFill>
            <a:srgbClr val="ED7D3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2" name="íṧľíḓe"/>
          <p:cNvSpPr/>
          <p:nvPr>
            <p:custDataLst>
              <p:tags r:id="rId3"/>
            </p:custDataLst>
          </p:nvPr>
        </p:nvSpPr>
        <p:spPr>
          <a:xfrm>
            <a:off x="1134745" y="2655570"/>
            <a:ext cx="1546225" cy="1546860"/>
          </a:xfrm>
          <a:prstGeom prst="ellipse">
            <a:avLst/>
          </a:prstGeom>
          <a:solidFill>
            <a:srgbClr val="ED7D31"/>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3" name="ïŝľîḑè"/>
          <p:cNvSpPr/>
          <p:nvPr>
            <p:custDataLst>
              <p:tags r:id="rId4"/>
            </p:custDataLst>
          </p:nvPr>
        </p:nvSpPr>
        <p:spPr>
          <a:xfrm>
            <a:off x="4089400" y="2790825"/>
            <a:ext cx="1546225" cy="1546860"/>
          </a:xfrm>
          <a:prstGeom prst="ellipse">
            <a:avLst/>
          </a:prstGeom>
          <a:solidFill>
            <a:srgbClr val="002FA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4" name="î$ḻídé"/>
          <p:cNvSpPr/>
          <p:nvPr>
            <p:custDataLst>
              <p:tags r:id="rId5"/>
            </p:custDataLst>
          </p:nvPr>
        </p:nvSpPr>
        <p:spPr>
          <a:xfrm>
            <a:off x="3920490" y="2655570"/>
            <a:ext cx="1546225" cy="1546860"/>
          </a:xfrm>
          <a:prstGeom prst="ellipse">
            <a:avLst/>
          </a:prstGeom>
          <a:solidFill>
            <a:schemeClr val="accent6">
              <a:lumMod val="60000"/>
              <a:lumOff val="40000"/>
            </a:schemeClr>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5" name="îSḷîde"/>
          <p:cNvSpPr/>
          <p:nvPr>
            <p:custDataLst>
              <p:tags r:id="rId6"/>
            </p:custDataLst>
          </p:nvPr>
        </p:nvSpPr>
        <p:spPr>
          <a:xfrm>
            <a:off x="6831330" y="2790825"/>
            <a:ext cx="1546225" cy="1546860"/>
          </a:xfrm>
          <a:prstGeom prst="ellipse">
            <a:avLst/>
          </a:prstGeom>
          <a:solidFill>
            <a:srgbClr val="ED7D3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6" name="ïšļîďé"/>
          <p:cNvSpPr/>
          <p:nvPr>
            <p:custDataLst>
              <p:tags r:id="rId7"/>
            </p:custDataLst>
          </p:nvPr>
        </p:nvSpPr>
        <p:spPr>
          <a:xfrm>
            <a:off x="6661785" y="2655570"/>
            <a:ext cx="1546225" cy="1546860"/>
          </a:xfrm>
          <a:prstGeom prst="ellipse">
            <a:avLst/>
          </a:prstGeom>
          <a:solidFill>
            <a:srgbClr val="ED7D31"/>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7" name="íṣľíḍé"/>
          <p:cNvSpPr/>
          <p:nvPr>
            <p:custDataLst>
              <p:tags r:id="rId8"/>
            </p:custDataLst>
          </p:nvPr>
        </p:nvSpPr>
        <p:spPr>
          <a:xfrm>
            <a:off x="9510395" y="2790825"/>
            <a:ext cx="1546225" cy="1546860"/>
          </a:xfrm>
          <a:prstGeom prst="ellipse">
            <a:avLst/>
          </a:prstGeom>
          <a:solidFill>
            <a:srgbClr val="002FA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8" name="íş1íḓê"/>
          <p:cNvSpPr/>
          <p:nvPr>
            <p:custDataLst>
              <p:tags r:id="rId9"/>
            </p:custDataLst>
          </p:nvPr>
        </p:nvSpPr>
        <p:spPr>
          <a:xfrm>
            <a:off x="9340850" y="2655570"/>
            <a:ext cx="1546225" cy="1546860"/>
          </a:xfrm>
          <a:prstGeom prst="ellipse">
            <a:avLst/>
          </a:prstGeom>
          <a:solidFill>
            <a:schemeClr val="accent6">
              <a:lumMod val="60000"/>
              <a:lumOff val="40000"/>
            </a:schemeClr>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0" name="íṡlïḓè"/>
          <p:cNvSpPr/>
          <p:nvPr>
            <p:custDataLst>
              <p:tags r:id="rId10"/>
            </p:custDataLst>
          </p:nvPr>
        </p:nvSpPr>
        <p:spPr bwMode="auto">
          <a:xfrm>
            <a:off x="998855" y="4520565"/>
            <a:ext cx="1905635" cy="854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lstStyle/>
          <a:p>
            <a:pPr lvl="0" algn="ctr">
              <a:lnSpc>
                <a:spcPct val="130000"/>
              </a:lnSpc>
            </a:pPr>
            <a:endParaRPr lang="zh-CN" altLang="en-US" sz="800" dirty="0">
              <a:solidFill>
                <a:srgbClr val="000000"/>
              </a:solidFill>
              <a:cs typeface="+mn-ea"/>
              <a:sym typeface="+mn-lt"/>
            </a:endParaRPr>
          </a:p>
        </p:txBody>
      </p:sp>
      <p:sp>
        <p:nvSpPr>
          <p:cNvPr id="18" name="iS1ïḍé"/>
          <p:cNvSpPr/>
          <p:nvPr>
            <p:custDataLst>
              <p:tags r:id="rId11"/>
            </p:custDataLst>
          </p:nvPr>
        </p:nvSpPr>
        <p:spPr bwMode="auto">
          <a:xfrm>
            <a:off x="3740785" y="4520565"/>
            <a:ext cx="1905635"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lstStyle/>
          <a:p>
            <a:pPr lvl="0" algn="ctr">
              <a:lnSpc>
                <a:spcPct val="130000"/>
              </a:lnSpc>
            </a:pPr>
            <a:endParaRPr lang="zh-CN" altLang="en-US" sz="1400" dirty="0">
              <a:solidFill>
                <a:srgbClr val="000000"/>
              </a:solidFill>
              <a:cs typeface="+mn-ea"/>
              <a:sym typeface="+mn-lt"/>
            </a:endParaRPr>
          </a:p>
        </p:txBody>
      </p:sp>
      <p:sp>
        <p:nvSpPr>
          <p:cNvPr id="16" name="iSļíḍê"/>
          <p:cNvSpPr txBox="1"/>
          <p:nvPr>
            <p:custDataLst>
              <p:tags r:id="rId12"/>
            </p:custDataLst>
          </p:nvPr>
        </p:nvSpPr>
        <p:spPr bwMode="auto">
          <a:xfrm>
            <a:off x="6432550" y="4520565"/>
            <a:ext cx="1905635" cy="662940"/>
          </a:xfrm>
          <a:prstGeom prst="rect">
            <a:avLst/>
          </a:prstGeom>
          <a:noFill/>
        </p:spPr>
        <p:txBody>
          <a:bodyPr wrap="square" lIns="91440" tIns="45720" rIns="91440" bIns="45720" rtlCol="0" anchor="t" anchorCtr="0">
            <a:noAutofit/>
          </a:bodyPr>
          <a:lstStyle/>
          <a:p>
            <a:pPr lvl="0" algn="l">
              <a:lnSpc>
                <a:spcPct val="150000"/>
              </a:lnSpc>
              <a:buClrTx/>
              <a:buSzTx/>
              <a:buFontTx/>
            </a:pPr>
            <a:r>
              <a:rPr lang="zh-CN" altLang="en-US" sz="1600" dirty="0">
                <a:solidFill>
                  <a:srgbClr val="000000"/>
                </a:solidFill>
                <a:cs typeface="+mn-ea"/>
                <a:sym typeface="+mn-lt"/>
              </a:rPr>
              <a:t>碰到什么人就转告什么人，并无中心任务或选择性。</a:t>
            </a:r>
            <a:endParaRPr lang="zh-CN" altLang="en-US" sz="1600" dirty="0">
              <a:solidFill>
                <a:srgbClr val="000000"/>
              </a:solidFill>
              <a:cs typeface="+mn-ea"/>
              <a:sym typeface="+mn-lt"/>
            </a:endParaRPr>
          </a:p>
        </p:txBody>
      </p:sp>
      <p:sp>
        <p:nvSpPr>
          <p:cNvPr id="14" name="íS1íḓe"/>
          <p:cNvSpPr txBox="1"/>
          <p:nvPr>
            <p:custDataLst>
              <p:tags r:id="rId13"/>
            </p:custDataLst>
          </p:nvPr>
        </p:nvSpPr>
        <p:spPr bwMode="auto">
          <a:xfrm>
            <a:off x="9124315" y="4520565"/>
            <a:ext cx="2106295" cy="1252220"/>
          </a:xfrm>
          <a:prstGeom prst="rect">
            <a:avLst/>
          </a:prstGeom>
          <a:noFill/>
        </p:spPr>
        <p:txBody>
          <a:bodyPr wrap="square" lIns="91440" tIns="45720" rIns="91440" bIns="45720" rtlCol="0" anchor="t" anchorCtr="0">
            <a:noAutofit/>
          </a:bodyPr>
          <a:lstStyle/>
          <a:p>
            <a:pPr lvl="0" algn="l">
              <a:lnSpc>
                <a:spcPct val="150000"/>
              </a:lnSpc>
              <a:buClrTx/>
              <a:buSzTx/>
              <a:buFontTx/>
            </a:pPr>
            <a:r>
              <a:rPr lang="zh-CN" altLang="en-US" sz="1600" dirty="0">
                <a:solidFill>
                  <a:srgbClr val="000000"/>
                </a:solidFill>
                <a:cs typeface="+mn-ea"/>
                <a:sym typeface="+mn-lt"/>
              </a:rPr>
              <a:t>可能有几个中心人物，转告若干人</a:t>
            </a:r>
            <a:r>
              <a:rPr lang="zh-CN" altLang="en-US" sz="1600" dirty="0">
                <a:solidFill>
                  <a:srgbClr val="000000"/>
                </a:solidFill>
                <a:cs typeface="+mn-ea"/>
                <a:sym typeface="+mn-lt"/>
              </a:rPr>
              <a:t>，</a:t>
            </a:r>
            <a:r>
              <a:rPr lang="zh-CN" altLang="en-US" sz="1600" dirty="0">
                <a:solidFill>
                  <a:srgbClr val="000000"/>
                </a:solidFill>
                <a:cs typeface="+mn-ea"/>
                <a:sym typeface="+mn-lt"/>
              </a:rPr>
              <a:t>具有某种程度的弹性，传播效率最高。</a:t>
            </a:r>
            <a:endParaRPr lang="zh-CN" altLang="en-US" sz="1600" dirty="0">
              <a:solidFill>
                <a:srgbClr val="000000"/>
              </a:solidFill>
              <a:cs typeface="+mn-ea"/>
              <a:sym typeface="+mn-lt"/>
            </a:endParaRPr>
          </a:p>
        </p:txBody>
      </p:sp>
      <p:sp>
        <p:nvSpPr>
          <p:cNvPr id="12" name="işļîḓe"/>
          <p:cNvSpPr txBox="1"/>
          <p:nvPr/>
        </p:nvSpPr>
        <p:spPr>
          <a:xfrm>
            <a:off x="1304925" y="1604645"/>
            <a:ext cx="9751695" cy="761365"/>
          </a:xfrm>
          <a:prstGeom prst="rect">
            <a:avLst/>
          </a:prstGeom>
          <a:noFill/>
          <a:ln>
            <a:noFill/>
          </a:ln>
        </p:spPr>
        <p:txBody>
          <a:bodyPr wrap="square" lIns="91440" tIns="45720" rIns="91440" bIns="45720" anchor="ctr" anchorCtr="0"/>
          <a:lstStyle/>
          <a:p>
            <a:pPr lvl="0" indent="406400" algn="l" fontAlgn="auto">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指组织中在正式沟通渠道之外进行的各种沟通活动，通常是以组织成员间的交往为基础，通过组织成员的交往而产生的沟通。美国管理学家</a:t>
            </a:r>
            <a:r>
              <a:rPr lang="zh-CN" altLang="en-US" sz="1600" dirty="0">
                <a:solidFill>
                  <a:srgbClr val="FF0000"/>
                </a:solidFill>
                <a:cs typeface="+mn-ea"/>
                <a:sym typeface="+mn-lt"/>
              </a:rPr>
              <a:t>拉尔夫·戴维斯</a:t>
            </a:r>
            <a:r>
              <a:rPr lang="zh-CN" altLang="en-US" sz="1600" dirty="0">
                <a:solidFill>
                  <a:srgbClr val="000000"/>
                </a:solidFill>
                <a:cs typeface="+mn-ea"/>
                <a:sym typeface="+mn-lt"/>
              </a:rPr>
              <a:t>将非正式沟通分为以下四种形式。</a:t>
            </a:r>
            <a:endParaRPr lang="zh-CN" altLang="en-US" sz="1600" dirty="0">
              <a:solidFill>
                <a:srgbClr val="000000"/>
              </a:solidFill>
              <a:cs typeface="+mn-ea"/>
              <a:sym typeface="+mn-lt"/>
            </a:endParaRPr>
          </a:p>
        </p:txBody>
      </p:sp>
      <p:sp>
        <p:nvSpPr>
          <p:cNvPr id="2" name="矩形 1"/>
          <p:cNvSpPr/>
          <p:nvPr>
            <p:custDataLst>
              <p:tags r:id="rId14"/>
            </p:custDataLst>
          </p:nvPr>
        </p:nvSpPr>
        <p:spPr>
          <a:xfrm>
            <a:off x="1172245" y="3188589"/>
            <a:ext cx="1459230" cy="460375"/>
          </a:xfrm>
          <a:prstGeom prst="rect">
            <a:avLst/>
          </a:prstGeom>
          <a:noFill/>
        </p:spPr>
        <p:txBody>
          <a:bodyPr wrap="none">
            <a:spAutoFit/>
          </a:bodyPr>
          <a:lstStyle/>
          <a:p>
            <a:pPr lvl="0" algn="l">
              <a:lnSpc>
                <a:spcPct val="120000"/>
              </a:lnSpc>
              <a:spcBef>
                <a:spcPct val="0"/>
              </a:spcBef>
              <a:buSzPct val="25000"/>
              <a:defRPr/>
            </a:pPr>
            <a:r>
              <a:rPr lang="zh-CN" altLang="en-US" sz="2000" b="1" dirty="0">
                <a:solidFill>
                  <a:schemeClr val="lt1"/>
                </a:solidFill>
                <a:cs typeface="+mn-ea"/>
                <a:sym typeface="+mn-lt"/>
              </a:rPr>
              <a:t>单线式沟通</a:t>
            </a:r>
            <a:endParaRPr lang="zh-CN" altLang="en-US" sz="2000" b="1" dirty="0">
              <a:solidFill>
                <a:schemeClr val="lt1"/>
              </a:solidFill>
              <a:cs typeface="+mn-ea"/>
              <a:sym typeface="+mn-lt"/>
            </a:endParaRPr>
          </a:p>
        </p:txBody>
      </p:sp>
      <p:sp>
        <p:nvSpPr>
          <p:cNvPr id="3" name="矩形 2"/>
          <p:cNvSpPr/>
          <p:nvPr>
            <p:custDataLst>
              <p:tags r:id="rId15"/>
            </p:custDataLst>
          </p:nvPr>
        </p:nvSpPr>
        <p:spPr>
          <a:xfrm>
            <a:off x="4008155" y="3213354"/>
            <a:ext cx="1459230" cy="460375"/>
          </a:xfrm>
          <a:prstGeom prst="rect">
            <a:avLst/>
          </a:prstGeom>
          <a:noFill/>
        </p:spPr>
        <p:txBody>
          <a:bodyPr wrap="none">
            <a:spAutoFit/>
          </a:bodyPr>
          <a:lstStyle/>
          <a:p>
            <a:pPr lvl="0" algn="l">
              <a:lnSpc>
                <a:spcPct val="120000"/>
              </a:lnSpc>
              <a:spcBef>
                <a:spcPct val="0"/>
              </a:spcBef>
              <a:buSzPct val="25000"/>
              <a:defRPr/>
            </a:pPr>
            <a:r>
              <a:rPr lang="zh-CN" altLang="en-US" sz="2000" b="1" dirty="0">
                <a:solidFill>
                  <a:schemeClr val="lt1"/>
                </a:solidFill>
                <a:cs typeface="+mn-ea"/>
                <a:sym typeface="+mn-lt"/>
              </a:rPr>
              <a:t>密语式沟通</a:t>
            </a:r>
            <a:endParaRPr lang="zh-CN" altLang="en-US" sz="2000" b="1" dirty="0">
              <a:solidFill>
                <a:schemeClr val="lt1"/>
              </a:solidFill>
              <a:cs typeface="+mn-ea"/>
              <a:sym typeface="+mn-lt"/>
            </a:endParaRPr>
          </a:p>
        </p:txBody>
      </p:sp>
      <p:sp>
        <p:nvSpPr>
          <p:cNvPr id="32" name="矩形 31"/>
          <p:cNvSpPr/>
          <p:nvPr>
            <p:custDataLst>
              <p:tags r:id="rId16"/>
            </p:custDataLst>
          </p:nvPr>
        </p:nvSpPr>
        <p:spPr>
          <a:xfrm>
            <a:off x="6745005" y="3213354"/>
            <a:ext cx="1459230" cy="460375"/>
          </a:xfrm>
          <a:prstGeom prst="rect">
            <a:avLst/>
          </a:prstGeom>
          <a:noFill/>
        </p:spPr>
        <p:txBody>
          <a:bodyPr wrap="none">
            <a:spAutoFit/>
          </a:bodyPr>
          <a:lstStyle/>
          <a:p>
            <a:pPr lvl="0" algn="l">
              <a:lnSpc>
                <a:spcPct val="120000"/>
              </a:lnSpc>
              <a:spcBef>
                <a:spcPct val="0"/>
              </a:spcBef>
              <a:buSzPct val="25000"/>
              <a:defRPr/>
            </a:pPr>
            <a:r>
              <a:rPr lang="zh-CN" altLang="en-US" sz="2000" b="1" dirty="0">
                <a:solidFill>
                  <a:schemeClr val="lt1"/>
                </a:solidFill>
                <a:cs typeface="+mn-ea"/>
                <a:sym typeface="+mn-lt"/>
              </a:rPr>
              <a:t>随机式沟通</a:t>
            </a:r>
            <a:endParaRPr lang="zh-CN" altLang="en-US" sz="2000" b="1" dirty="0">
              <a:solidFill>
                <a:schemeClr val="lt1"/>
              </a:solidFill>
              <a:cs typeface="+mn-ea"/>
              <a:sym typeface="+mn-lt"/>
            </a:endParaRPr>
          </a:p>
        </p:txBody>
      </p:sp>
      <p:sp>
        <p:nvSpPr>
          <p:cNvPr id="33" name="矩形 32"/>
          <p:cNvSpPr/>
          <p:nvPr>
            <p:custDataLst>
              <p:tags r:id="rId17"/>
            </p:custDataLst>
          </p:nvPr>
        </p:nvSpPr>
        <p:spPr>
          <a:xfrm>
            <a:off x="9408830" y="3213354"/>
            <a:ext cx="1459230" cy="460375"/>
          </a:xfrm>
          <a:prstGeom prst="rect">
            <a:avLst/>
          </a:prstGeom>
          <a:noFill/>
        </p:spPr>
        <p:txBody>
          <a:bodyPr wrap="none">
            <a:spAutoFit/>
          </a:bodyPr>
          <a:lstStyle/>
          <a:p>
            <a:pPr lvl="0" algn="l">
              <a:lnSpc>
                <a:spcPct val="120000"/>
              </a:lnSpc>
              <a:spcBef>
                <a:spcPct val="0"/>
              </a:spcBef>
              <a:buSzPct val="25000"/>
              <a:defRPr/>
            </a:pPr>
            <a:r>
              <a:rPr lang="zh-CN" altLang="en-US" sz="2000" b="1" dirty="0">
                <a:solidFill>
                  <a:schemeClr val="lt1"/>
                </a:solidFill>
                <a:cs typeface="+mn-ea"/>
                <a:sym typeface="+mn-lt"/>
              </a:rPr>
              <a:t>集群式沟通</a:t>
            </a:r>
            <a:endParaRPr lang="zh-CN" altLang="en-US" sz="2000" b="1" dirty="0">
              <a:solidFill>
                <a:schemeClr val="lt1"/>
              </a:solidFill>
              <a:cs typeface="+mn-ea"/>
              <a:sym typeface="+mn-lt"/>
            </a:endParaRPr>
          </a:p>
        </p:txBody>
      </p:sp>
      <p:sp>
        <p:nvSpPr>
          <p:cNvPr id="34" name="01"/>
          <p:cNvSpPr>
            <a:spLocks noChangeAspect="1"/>
          </p:cNvSpPr>
          <p:nvPr>
            <p:custDataLst>
              <p:tags r:id="rId18"/>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304925" y="1144271"/>
            <a:ext cx="2876550"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1"/>
                </a:solidFill>
                <a:effectLst/>
                <a:uLnTx/>
                <a:uFillTx/>
                <a:cs typeface="+mn-ea"/>
                <a:sym typeface="+mn-lt"/>
              </a:rPr>
              <a:t>非正式沟通</a:t>
            </a:r>
            <a:endParaRPr kumimoji="0" lang="zh-CN" altLang="en-US" sz="2400" b="1" i="0" u="none" strike="noStrike" kern="0" cap="none" spc="0" normalizeH="0" baseline="0" noProof="0" dirty="0">
              <a:ln>
                <a:noFill/>
              </a:ln>
              <a:solidFill>
                <a:schemeClr val="accent1"/>
              </a:solidFill>
              <a:effectLst/>
              <a:uLnTx/>
              <a:uFillTx/>
              <a:cs typeface="+mn-ea"/>
              <a:sym typeface="+mn-lt"/>
            </a:endParaRPr>
          </a:p>
        </p:txBody>
      </p:sp>
      <p:sp>
        <p:nvSpPr>
          <p:cNvPr id="4" name="文本框 3"/>
          <p:cNvSpPr txBox="1"/>
          <p:nvPr/>
        </p:nvSpPr>
        <p:spPr>
          <a:xfrm>
            <a:off x="3740785" y="4520565"/>
            <a:ext cx="2372360" cy="737235"/>
          </a:xfrm>
          <a:prstGeom prst="rect">
            <a:avLst/>
          </a:prstGeom>
          <a:noFill/>
        </p:spPr>
        <p:txBody>
          <a:bodyPr wrap="square" rtlCol="0">
            <a:noAutofit/>
          </a:bodyPr>
          <a:p>
            <a:pPr lvl="0" algn="l">
              <a:lnSpc>
                <a:spcPct val="150000"/>
              </a:lnSpc>
              <a:buClrTx/>
              <a:buSzTx/>
              <a:buFontTx/>
            </a:pPr>
            <a:r>
              <a:rPr lang="zh-CN" altLang="en-US" sz="1600" dirty="0">
                <a:solidFill>
                  <a:srgbClr val="000000"/>
                </a:solidFill>
                <a:cs typeface="+mn-ea"/>
                <a:sym typeface="+mn-lt"/>
              </a:rPr>
              <a:t>由一个人告诉其余的人，犹如“独家新闻”。</a:t>
            </a:r>
            <a:endParaRPr lang="zh-CN" altLang="en-US" sz="1600" dirty="0">
              <a:solidFill>
                <a:srgbClr val="000000"/>
              </a:solidFill>
              <a:cs typeface="+mn-ea"/>
              <a:sym typeface="+mn-lt"/>
            </a:endParaRPr>
          </a:p>
        </p:txBody>
      </p:sp>
      <p:sp>
        <p:nvSpPr>
          <p:cNvPr id="5" name="文本框 4"/>
          <p:cNvSpPr txBox="1"/>
          <p:nvPr/>
        </p:nvSpPr>
        <p:spPr>
          <a:xfrm>
            <a:off x="995680" y="4520565"/>
            <a:ext cx="2479675" cy="897890"/>
          </a:xfrm>
          <a:prstGeom prst="rect">
            <a:avLst/>
          </a:prstGeom>
          <a:noFill/>
        </p:spPr>
        <p:txBody>
          <a:bodyPr wrap="square" rtlCol="0">
            <a:noAutofit/>
          </a:bodyPr>
          <a:p>
            <a:pPr>
              <a:lnSpc>
                <a:spcPct val="150000"/>
              </a:lnSpc>
            </a:pPr>
            <a:r>
              <a:rPr lang="zh-CN" altLang="en-US" sz="1600" dirty="0">
                <a:solidFill>
                  <a:srgbClr val="000000"/>
                </a:solidFill>
                <a:cs typeface="+mn-ea"/>
              </a:rPr>
              <a:t>信息在个人之间相互转告。</a:t>
            </a:r>
            <a:endParaRPr lang="zh-CN" altLang="en-US" sz="1600" dirty="0">
              <a:solidFill>
                <a:srgbClr val="000000"/>
              </a:solidFill>
              <a:cs typeface="+mn-ea"/>
            </a:endParaRPr>
          </a:p>
        </p:txBody>
      </p:sp>
      <p:sp>
        <p:nvSpPr>
          <p:cNvPr id="6" name="íSľïḑe"/>
          <p:cNvSpPr txBox="1"/>
          <p:nvPr/>
        </p:nvSpPr>
        <p:spPr>
          <a:xfrm>
            <a:off x="1044575" y="446405"/>
            <a:ext cx="4351655" cy="4997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just"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沟通的方式</a:t>
            </a:r>
            <a:endParaRPr lang="zh-CN" altLang="en-US" sz="2800" kern="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1000" fill="hold"/>
                                        <p:tgtEl>
                                          <p:spTgt spid="33"/>
                                        </p:tgtEl>
                                        <p:attrNameLst>
                                          <p:attrName>ppt_w</p:attrName>
                                        </p:attrNameLst>
                                      </p:cBhvr>
                                      <p:tavLst>
                                        <p:tav tm="0">
                                          <p:val>
                                            <p:fltVal val="0"/>
                                          </p:val>
                                        </p:tav>
                                        <p:tav tm="100000">
                                          <p:val>
                                            <p:strVal val="#ppt_w"/>
                                          </p:val>
                                        </p:tav>
                                      </p:tavLst>
                                    </p:anim>
                                    <p:anim calcmode="lin" valueType="num">
                                      <p:cBhvr>
                                        <p:cTn id="26" dur="1000" fill="hold"/>
                                        <p:tgtEl>
                                          <p:spTgt spid="33"/>
                                        </p:tgtEl>
                                        <p:attrNameLst>
                                          <p:attrName>ppt_h</p:attrName>
                                        </p:attrNameLst>
                                      </p:cBhvr>
                                      <p:tavLst>
                                        <p:tav tm="0">
                                          <p:val>
                                            <p:fltVal val="0"/>
                                          </p:val>
                                        </p:tav>
                                        <p:tav tm="100000">
                                          <p:val>
                                            <p:strVal val="#ppt_h"/>
                                          </p:val>
                                        </p:tav>
                                      </p:tavLst>
                                    </p:anim>
                                    <p:anim calcmode="lin" valueType="num">
                                      <p:cBhvr>
                                        <p:cTn id="27" dur="1000" fill="hold"/>
                                        <p:tgtEl>
                                          <p:spTgt spid="33"/>
                                        </p:tgtEl>
                                        <p:attrNameLst>
                                          <p:attrName>style.rotation</p:attrName>
                                        </p:attrNameLst>
                                      </p:cBhvr>
                                      <p:tavLst>
                                        <p:tav tm="0">
                                          <p:val>
                                            <p:fltVal val="90"/>
                                          </p:val>
                                        </p:tav>
                                        <p:tav tm="100000">
                                          <p:val>
                                            <p:fltVal val="0"/>
                                          </p:val>
                                        </p:tav>
                                      </p:tavLst>
                                    </p:anim>
                                    <p:animEffect transition="in" filter="fade">
                                      <p:cBhvr>
                                        <p:cTn id="28" dur="10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down)">
                                      <p:cBhvr>
                                        <p:cTn id="33" dur="500"/>
                                        <p:tgtEl>
                                          <p:spTgt spid="34"/>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down)">
                                      <p:cBhvr>
                                        <p:cTn id="36" dur="500"/>
                                        <p:tgtEl>
                                          <p:spTgt spid="35"/>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2" grpId="0"/>
      <p:bldP spid="33" grpId="0"/>
      <p:bldP spid="34" grpId="0" bldLvl="0" animBg="1"/>
      <p:bldP spid="35" grpId="0" bldLvl="0" animBg="1"/>
      <p:bldP spid="6"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20"/>
          <p:cNvGrpSpPr/>
          <p:nvPr>
            <p:custDataLst>
              <p:tags r:id="rId1"/>
            </p:custDataLst>
          </p:nvPr>
        </p:nvGrpSpPr>
        <p:grpSpPr>
          <a:xfrm>
            <a:off x="943347" y="1947241"/>
            <a:ext cx="5073587" cy="1453655"/>
            <a:chOff x="1064741" y="1787830"/>
            <a:chExt cx="4939906" cy="1415427"/>
          </a:xfrm>
        </p:grpSpPr>
        <p:sp>
          <p:nvSpPr>
            <p:cNvPr id="7" name="Oval 68"/>
            <p:cNvSpPr>
              <a:spLocks noChangeArrowheads="1"/>
            </p:cNvSpPr>
            <p:nvPr>
              <p:custDataLst>
                <p:tags r:id="rId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8" name="Rectangle 2"/>
            <p:cNvSpPr/>
            <p:nvPr>
              <p:custDataLst>
                <p:tags r:id="rId3"/>
              </p:custDataLst>
            </p:nvPr>
          </p:nvSpPr>
          <p:spPr bwMode="auto">
            <a:xfrm>
              <a:off x="1215295" y="1877591"/>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id-ID" b="1" dirty="0">
                  <a:solidFill>
                    <a:schemeClr val="lt1"/>
                  </a:solidFill>
                  <a:cs typeface="+mn-ea"/>
                  <a:sym typeface="+mn-lt"/>
                </a:rPr>
                <a:t>1</a:t>
              </a:r>
              <a:endParaRPr lang="id-ID" b="1" dirty="0">
                <a:solidFill>
                  <a:schemeClr val="lt1"/>
                </a:solidFill>
                <a:cs typeface="+mn-ea"/>
                <a:sym typeface="+mn-lt"/>
              </a:endParaRPr>
            </a:p>
          </p:txBody>
        </p:sp>
        <p:grpSp>
          <p:nvGrpSpPr>
            <p:cNvPr id="9" name="组合 23"/>
            <p:cNvGrpSpPr/>
            <p:nvPr/>
          </p:nvGrpSpPr>
          <p:grpSpPr>
            <a:xfrm>
              <a:off x="1818655" y="1787830"/>
              <a:ext cx="4185992" cy="1415427"/>
              <a:chOff x="2699327" y="1039782"/>
              <a:chExt cx="4185992" cy="1415427"/>
            </a:xfrm>
          </p:grpSpPr>
          <p:sp>
            <p:nvSpPr>
              <p:cNvPr id="10" name="TextBox 24"/>
              <p:cNvSpPr txBox="1"/>
              <p:nvPr>
                <p:custDataLst>
                  <p:tags r:id="rId4"/>
                </p:custDataLst>
              </p:nvPr>
            </p:nvSpPr>
            <p:spPr>
              <a:xfrm>
                <a:off x="2827052" y="1575367"/>
                <a:ext cx="4058267" cy="879842"/>
              </a:xfrm>
              <a:prstGeom prst="rect">
                <a:avLst/>
              </a:prstGeom>
              <a:noFill/>
            </p:spPr>
            <p:txBody>
              <a:bodyPr wrap="square" rtlCol="0">
                <a:spAutoFit/>
              </a:bodyPr>
              <a:lstStyle/>
              <a:p>
                <a:pPr>
                  <a:lnSpc>
                    <a:spcPct val="100000"/>
                  </a:lnSpc>
                </a:pPr>
                <a:r>
                  <a:rPr lang="zh-CN" altLang="en-US" sz="1600" dirty="0">
                    <a:solidFill>
                      <a:srgbClr val="000000"/>
                    </a:solidFill>
                    <a:cs typeface="+mn-ea"/>
                    <a:sym typeface="+mn-lt"/>
                  </a:rPr>
                  <a:t>故意操纵信息。</a:t>
                </a:r>
                <a:endParaRPr lang="zh-CN" altLang="en-US" sz="1600" dirty="0">
                  <a:solidFill>
                    <a:srgbClr val="000000"/>
                  </a:solidFill>
                  <a:cs typeface="+mn-ea"/>
                  <a:sym typeface="+mn-lt"/>
                </a:endParaRPr>
              </a:p>
              <a:p>
                <a:pPr>
                  <a:lnSpc>
                    <a:spcPct val="100000"/>
                  </a:lnSpc>
                </a:pPr>
                <a:r>
                  <a:rPr lang="zh-CN" altLang="en-US" sz="1600" dirty="0">
                    <a:solidFill>
                      <a:srgbClr val="000000"/>
                    </a:solidFill>
                    <a:cs typeface="+mn-ea"/>
                    <a:sym typeface="+mn-lt"/>
                  </a:rPr>
                  <a:t>过滤程度与组织的层级数目和组织文化有关。</a:t>
                </a:r>
                <a:endParaRPr lang="zh-CN" altLang="en-US" sz="1600" dirty="0">
                  <a:solidFill>
                    <a:srgbClr val="000000"/>
                  </a:solidFill>
                  <a:cs typeface="+mn-ea"/>
                  <a:sym typeface="+mn-lt"/>
                </a:endParaRPr>
              </a:p>
              <a:p>
                <a:pPr lvl="0">
                  <a:lnSpc>
                    <a:spcPct val="130000"/>
                  </a:lnSpc>
                </a:pPr>
                <a:endParaRPr lang="zh-CN" altLang="en-US" sz="1600" dirty="0">
                  <a:solidFill>
                    <a:srgbClr val="000000"/>
                  </a:solidFill>
                  <a:cs typeface="+mn-ea"/>
                  <a:sym typeface="+mn-lt"/>
                </a:endParaRPr>
              </a:p>
            </p:txBody>
          </p:sp>
          <p:sp>
            <p:nvSpPr>
              <p:cNvPr id="11" name="TextBox 25"/>
              <p:cNvSpPr txBox="1"/>
              <p:nvPr>
                <p:custDataLst>
                  <p:tags r:id="rId5"/>
                </p:custDataLst>
              </p:nvPr>
            </p:nvSpPr>
            <p:spPr>
              <a:xfrm>
                <a:off x="2699327" y="1039782"/>
                <a:ext cx="3035275" cy="535449"/>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FF0000"/>
                    </a:solidFill>
                    <a:cs typeface="+mn-ea"/>
                    <a:sym typeface="+mn-lt"/>
                  </a:rPr>
                  <a:t>过滤</a:t>
                </a:r>
                <a:endParaRPr lang="zh-CN" altLang="en-US" sz="2000" b="1" cap="all" dirty="0">
                  <a:solidFill>
                    <a:srgbClr val="FF0000"/>
                  </a:solidFill>
                  <a:cs typeface="+mn-ea"/>
                  <a:sym typeface="+mn-lt"/>
                </a:endParaRPr>
              </a:p>
            </p:txBody>
          </p:sp>
        </p:grpSp>
      </p:grpSp>
      <p:grpSp>
        <p:nvGrpSpPr>
          <p:cNvPr id="12" name="组合 26"/>
          <p:cNvGrpSpPr/>
          <p:nvPr>
            <p:custDataLst>
              <p:tags r:id="rId6"/>
            </p:custDataLst>
          </p:nvPr>
        </p:nvGrpSpPr>
        <p:grpSpPr>
          <a:xfrm>
            <a:off x="6304496" y="1895214"/>
            <a:ext cx="4897214" cy="1366778"/>
            <a:chOff x="1064741" y="1736376"/>
            <a:chExt cx="4768181" cy="1330835"/>
          </a:xfrm>
        </p:grpSpPr>
        <p:sp>
          <p:nvSpPr>
            <p:cNvPr id="13" name="Oval 68"/>
            <p:cNvSpPr>
              <a:spLocks noChangeArrowheads="1"/>
            </p:cNvSpPr>
            <p:nvPr>
              <p:custDataLst>
                <p:tags r:id="rId7"/>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14" name="Rectangle 2"/>
            <p:cNvSpPr/>
            <p:nvPr>
              <p:custDataLst>
                <p:tags r:id="rId8"/>
              </p:custDataLst>
            </p:nvPr>
          </p:nvSpPr>
          <p:spPr bwMode="auto">
            <a:xfrm>
              <a:off x="1215295" y="1891975"/>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2</a:t>
              </a:r>
              <a:endParaRPr lang="en-US" b="1" dirty="0">
                <a:solidFill>
                  <a:schemeClr val="dk1">
                    <a:lumMod val="75000"/>
                    <a:lumOff val="25000"/>
                  </a:schemeClr>
                </a:solidFill>
                <a:cs typeface="+mn-ea"/>
                <a:sym typeface="+mn-lt"/>
              </a:endParaRPr>
            </a:p>
          </p:txBody>
        </p:sp>
        <p:grpSp>
          <p:nvGrpSpPr>
            <p:cNvPr id="15" name="组合 29"/>
            <p:cNvGrpSpPr/>
            <p:nvPr/>
          </p:nvGrpSpPr>
          <p:grpSpPr>
            <a:xfrm>
              <a:off x="1816749" y="1736376"/>
              <a:ext cx="4016173" cy="1330835"/>
              <a:chOff x="2697421" y="988328"/>
              <a:chExt cx="4016173" cy="1330835"/>
            </a:xfrm>
          </p:grpSpPr>
          <p:sp>
            <p:nvSpPr>
              <p:cNvPr id="16" name="TextBox 30"/>
              <p:cNvSpPr txBox="1"/>
              <p:nvPr>
                <p:custDataLst>
                  <p:tags r:id="rId9"/>
                </p:custDataLst>
              </p:nvPr>
            </p:nvSpPr>
            <p:spPr>
              <a:xfrm>
                <a:off x="2829189" y="1439321"/>
                <a:ext cx="3884405" cy="879842"/>
              </a:xfrm>
              <a:prstGeom prst="rect">
                <a:avLst/>
              </a:prstGeom>
              <a:noFill/>
            </p:spPr>
            <p:txBody>
              <a:bodyPr wrap="square" rtlCol="0">
                <a:spAutoFit/>
              </a:bodyPr>
              <a:lstStyle/>
              <a:p>
                <a:pPr lvl="0">
                  <a:lnSpc>
                    <a:spcPct val="100000"/>
                  </a:lnSpc>
                </a:pPr>
                <a:r>
                  <a:rPr lang="zh-CN" altLang="en-US" sz="1600" dirty="0">
                    <a:solidFill>
                      <a:srgbClr val="000000"/>
                    </a:solidFill>
                    <a:cs typeface="+mn-ea"/>
                    <a:sym typeface="+mn-lt"/>
                  </a:rPr>
                  <a:t>不同的情绪感受会使个体对同一信息的解释不同。</a:t>
                </a:r>
                <a:endParaRPr lang="zh-CN" altLang="en-US" sz="1600" dirty="0">
                  <a:solidFill>
                    <a:srgbClr val="000000"/>
                  </a:solidFill>
                  <a:cs typeface="+mn-ea"/>
                  <a:sym typeface="+mn-lt"/>
                </a:endParaRPr>
              </a:p>
              <a:p>
                <a:pPr lvl="0">
                  <a:lnSpc>
                    <a:spcPct val="130000"/>
                  </a:lnSpc>
                </a:pPr>
                <a:endParaRPr lang="zh-CN" altLang="en-US" sz="1600" dirty="0">
                  <a:solidFill>
                    <a:srgbClr val="000000"/>
                  </a:solidFill>
                  <a:cs typeface="+mn-ea"/>
                  <a:sym typeface="+mn-lt"/>
                </a:endParaRPr>
              </a:p>
            </p:txBody>
          </p:sp>
          <p:sp>
            <p:nvSpPr>
              <p:cNvPr id="17" name="TextBox 31"/>
              <p:cNvSpPr txBox="1"/>
              <p:nvPr>
                <p:custDataLst>
                  <p:tags r:id="rId10"/>
                </p:custDataLst>
              </p:nvPr>
            </p:nvSpPr>
            <p:spPr>
              <a:xfrm>
                <a:off x="2697421" y="988328"/>
                <a:ext cx="3035275" cy="535449"/>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FF0000"/>
                    </a:solidFill>
                    <a:cs typeface="+mn-ea"/>
                    <a:sym typeface="+mn-lt"/>
                  </a:rPr>
                  <a:t>情绪</a:t>
                </a:r>
                <a:endParaRPr lang="zh-CN" altLang="en-US" sz="2000" b="1" cap="all" dirty="0">
                  <a:solidFill>
                    <a:srgbClr val="FF0000"/>
                  </a:solidFill>
                  <a:cs typeface="+mn-ea"/>
                  <a:sym typeface="+mn-lt"/>
                </a:endParaRPr>
              </a:p>
            </p:txBody>
          </p:sp>
        </p:grpSp>
      </p:grpSp>
      <p:grpSp>
        <p:nvGrpSpPr>
          <p:cNvPr id="18" name="组合 32"/>
          <p:cNvGrpSpPr/>
          <p:nvPr>
            <p:custDataLst>
              <p:tags r:id="rId11"/>
            </p:custDataLst>
          </p:nvPr>
        </p:nvGrpSpPr>
        <p:grpSpPr>
          <a:xfrm>
            <a:off x="964142" y="3265279"/>
            <a:ext cx="5207274" cy="880339"/>
            <a:chOff x="1064741" y="1736376"/>
            <a:chExt cx="5070071" cy="857188"/>
          </a:xfrm>
        </p:grpSpPr>
        <p:sp>
          <p:nvSpPr>
            <p:cNvPr id="19" name="Oval 68"/>
            <p:cNvSpPr>
              <a:spLocks noChangeArrowheads="1"/>
            </p:cNvSpPr>
            <p:nvPr>
              <p:custDataLst>
                <p:tags r:id="rId12"/>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20" name="Rectangle 2"/>
            <p:cNvSpPr/>
            <p:nvPr>
              <p:custDataLst>
                <p:tags r:id="rId13"/>
              </p:custDataLst>
            </p:nvPr>
          </p:nvSpPr>
          <p:spPr bwMode="auto">
            <a:xfrm>
              <a:off x="1200777" y="1903830"/>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3</a:t>
              </a:r>
              <a:endParaRPr lang="en-US" b="1" dirty="0">
                <a:solidFill>
                  <a:schemeClr val="dk1">
                    <a:lumMod val="75000"/>
                    <a:lumOff val="25000"/>
                  </a:schemeClr>
                </a:solidFill>
                <a:cs typeface="+mn-ea"/>
                <a:sym typeface="+mn-lt"/>
              </a:endParaRPr>
            </a:p>
          </p:txBody>
        </p:sp>
        <p:grpSp>
          <p:nvGrpSpPr>
            <p:cNvPr id="21" name="组合 35"/>
            <p:cNvGrpSpPr/>
            <p:nvPr/>
          </p:nvGrpSpPr>
          <p:grpSpPr>
            <a:xfrm>
              <a:off x="1816749" y="1736376"/>
              <a:ext cx="4318063" cy="749652"/>
              <a:chOff x="2697421" y="988328"/>
              <a:chExt cx="4318063" cy="749652"/>
            </a:xfrm>
          </p:grpSpPr>
          <p:sp>
            <p:nvSpPr>
              <p:cNvPr id="22" name="TextBox 36"/>
              <p:cNvSpPr txBox="1"/>
              <p:nvPr>
                <p:custDataLst>
                  <p:tags r:id="rId14"/>
                </p:custDataLst>
              </p:nvPr>
            </p:nvSpPr>
            <p:spPr>
              <a:xfrm>
                <a:off x="2828907" y="1439341"/>
                <a:ext cx="4186577" cy="298639"/>
              </a:xfrm>
              <a:prstGeom prst="rect">
                <a:avLst/>
              </a:prstGeom>
              <a:noFill/>
            </p:spPr>
            <p:txBody>
              <a:bodyPr wrap="square" rtlCol="0">
                <a:spAutoFit/>
              </a:bodyPr>
              <a:lstStyle/>
              <a:p>
                <a:pPr lvl="0" algn="l">
                  <a:buClrTx/>
                  <a:buSzTx/>
                  <a:buFontTx/>
                </a:pPr>
                <a:r>
                  <a:rPr lang="zh-CN" altLang="en-US" sz="1600" dirty="0">
                    <a:solidFill>
                      <a:srgbClr val="000000"/>
                    </a:solidFill>
                    <a:cs typeface="+mn-ea"/>
                    <a:sym typeface="+mn-lt"/>
                  </a:rPr>
                  <a:t>指信息超出人们的处理能力 。</a:t>
                </a:r>
                <a:endParaRPr lang="zh-CN" altLang="en-US" sz="1600" dirty="0">
                  <a:solidFill>
                    <a:srgbClr val="000000"/>
                  </a:solidFill>
                  <a:cs typeface="+mn-ea"/>
                  <a:sym typeface="+mn-lt"/>
                </a:endParaRPr>
              </a:p>
            </p:txBody>
          </p:sp>
          <p:sp>
            <p:nvSpPr>
              <p:cNvPr id="23" name="TextBox 37"/>
              <p:cNvSpPr txBox="1"/>
              <p:nvPr>
                <p:custDataLst>
                  <p:tags r:id="rId15"/>
                </p:custDataLst>
              </p:nvPr>
            </p:nvSpPr>
            <p:spPr>
              <a:xfrm>
                <a:off x="2697421" y="988328"/>
                <a:ext cx="3035275" cy="535449"/>
              </a:xfrm>
              <a:prstGeom prst="rect">
                <a:avLst/>
              </a:prstGeom>
              <a:noFill/>
            </p:spPr>
            <p:txBody>
              <a:bodyPr wrap="square" lIns="243684" tIns="121843" rIns="243684" bIns="121843" rtlCol="0">
                <a:spAutoFit/>
              </a:bodyPr>
              <a:lstStyle/>
              <a:p>
                <a:pPr lvl="0" algn="l">
                  <a:buClrTx/>
                  <a:buSzTx/>
                  <a:buFont typeface="Arial" panose="020B0604020202020204" pitchFamily="34" charset="0"/>
                  <a:defRPr/>
                </a:pPr>
                <a:r>
                  <a:rPr lang="zh-CN" altLang="en-US" sz="2000" b="1" cap="all" dirty="0">
                    <a:solidFill>
                      <a:srgbClr val="FF0000"/>
                    </a:solidFill>
                    <a:cs typeface="+mn-ea"/>
                    <a:sym typeface="+mn-lt"/>
                  </a:rPr>
                  <a:t>信息超载</a:t>
                </a:r>
                <a:endParaRPr lang="zh-CN" altLang="en-US" sz="2000" b="1" cap="all" dirty="0">
                  <a:solidFill>
                    <a:srgbClr val="FF0000"/>
                  </a:solidFill>
                  <a:cs typeface="+mn-ea"/>
                  <a:sym typeface="+mn-lt"/>
                </a:endParaRPr>
              </a:p>
            </p:txBody>
          </p:sp>
        </p:grpSp>
      </p:grpSp>
      <p:grpSp>
        <p:nvGrpSpPr>
          <p:cNvPr id="24" name="组合 38"/>
          <p:cNvGrpSpPr/>
          <p:nvPr>
            <p:custDataLst>
              <p:tags r:id="rId16"/>
            </p:custDataLst>
          </p:nvPr>
        </p:nvGrpSpPr>
        <p:grpSpPr>
          <a:xfrm>
            <a:off x="6299255" y="3265461"/>
            <a:ext cx="4999162" cy="1545983"/>
            <a:chOff x="1064741" y="1736376"/>
            <a:chExt cx="4867443" cy="1505327"/>
          </a:xfrm>
        </p:grpSpPr>
        <p:sp>
          <p:nvSpPr>
            <p:cNvPr id="25" name="Oval 68"/>
            <p:cNvSpPr>
              <a:spLocks noChangeArrowheads="1"/>
            </p:cNvSpPr>
            <p:nvPr>
              <p:custDataLst>
                <p:tags r:id="rId17"/>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lt1"/>
                </a:solidFill>
                <a:cs typeface="+mn-ea"/>
                <a:sym typeface="+mn-lt"/>
              </a:endParaRPr>
            </a:p>
          </p:txBody>
        </p:sp>
        <p:sp>
          <p:nvSpPr>
            <p:cNvPr id="26" name="Rectangle 2"/>
            <p:cNvSpPr/>
            <p:nvPr>
              <p:custDataLst>
                <p:tags r:id="rId18"/>
              </p:custDataLst>
            </p:nvPr>
          </p:nvSpPr>
          <p:spPr bwMode="auto">
            <a:xfrm>
              <a:off x="1200777" y="1900583"/>
              <a:ext cx="479934" cy="641350"/>
            </a:xfrm>
            <a:prstGeom prst="rect">
              <a:avLst/>
            </a:prstGeom>
            <a:no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lt1"/>
                  </a:solidFill>
                  <a:cs typeface="+mn-ea"/>
                  <a:sym typeface="+mn-lt"/>
                </a:rPr>
                <a:t>4</a:t>
              </a:r>
              <a:endParaRPr lang="en-US" b="1" dirty="0">
                <a:solidFill>
                  <a:schemeClr val="lt1"/>
                </a:solidFill>
                <a:cs typeface="+mn-ea"/>
                <a:sym typeface="+mn-lt"/>
              </a:endParaRPr>
            </a:p>
          </p:txBody>
        </p:sp>
        <p:grpSp>
          <p:nvGrpSpPr>
            <p:cNvPr id="27" name="组合 41"/>
            <p:cNvGrpSpPr/>
            <p:nvPr/>
          </p:nvGrpSpPr>
          <p:grpSpPr>
            <a:xfrm>
              <a:off x="1816749" y="1736376"/>
              <a:ext cx="4115435" cy="1505327"/>
              <a:chOff x="2697421" y="988328"/>
              <a:chExt cx="4115435" cy="1505327"/>
            </a:xfrm>
          </p:grpSpPr>
          <p:sp>
            <p:nvSpPr>
              <p:cNvPr id="28" name="TextBox 42"/>
              <p:cNvSpPr txBox="1"/>
              <p:nvPr>
                <p:custDataLst>
                  <p:tags r:id="rId19"/>
                </p:custDataLst>
              </p:nvPr>
            </p:nvSpPr>
            <p:spPr>
              <a:xfrm>
                <a:off x="2774280" y="1373912"/>
                <a:ext cx="4038576" cy="1119743"/>
              </a:xfrm>
              <a:prstGeom prst="rect">
                <a:avLst/>
              </a:prstGeom>
              <a:noFill/>
            </p:spPr>
            <p:txBody>
              <a:bodyPr wrap="square" rtlCol="0">
                <a:spAutoFit/>
              </a:bodyPr>
              <a:lstStyle/>
              <a:p>
                <a:pPr>
                  <a:lnSpc>
                    <a:spcPct val="100000"/>
                  </a:lnSpc>
                </a:pPr>
                <a:r>
                  <a:rPr lang="zh-CN" altLang="en-US" sz="1600" dirty="0">
                    <a:solidFill>
                      <a:srgbClr val="000000"/>
                    </a:solidFill>
                    <a:cs typeface="+mn-ea"/>
                    <a:sym typeface="+mn-lt"/>
                  </a:rPr>
                  <a:t>当人感到受到某种威胁时，会以一种防卫的方式作出反应，降低了人们取得相互理解的可能。</a:t>
                </a:r>
                <a:endParaRPr lang="zh-CN" altLang="en-US" sz="1600" dirty="0">
                  <a:solidFill>
                    <a:srgbClr val="000000"/>
                  </a:solidFill>
                  <a:cs typeface="+mn-ea"/>
                  <a:sym typeface="+mn-lt"/>
                </a:endParaRPr>
              </a:p>
              <a:p>
                <a:pPr lvl="0">
                  <a:lnSpc>
                    <a:spcPct val="130000"/>
                  </a:lnSpc>
                </a:pPr>
                <a:endParaRPr lang="en-US" altLang="zh-CN" sz="1600" dirty="0">
                  <a:solidFill>
                    <a:srgbClr val="000000"/>
                  </a:solidFill>
                  <a:cs typeface="+mn-ea"/>
                  <a:sym typeface="+mn-lt"/>
                </a:endParaRPr>
              </a:p>
            </p:txBody>
          </p:sp>
          <p:sp>
            <p:nvSpPr>
              <p:cNvPr id="29" name="TextBox 43"/>
              <p:cNvSpPr txBox="1"/>
              <p:nvPr>
                <p:custDataLst>
                  <p:tags r:id="rId20"/>
                </p:custDataLst>
              </p:nvPr>
            </p:nvSpPr>
            <p:spPr>
              <a:xfrm>
                <a:off x="2697421" y="988328"/>
                <a:ext cx="3035275" cy="535449"/>
              </a:xfrm>
              <a:prstGeom prst="rect">
                <a:avLst/>
              </a:prstGeom>
              <a:noFill/>
            </p:spPr>
            <p:txBody>
              <a:bodyPr wrap="square" lIns="243684" tIns="121843" rIns="243684" bIns="121843" rtlCol="0">
                <a:spAutoFit/>
              </a:bodyPr>
              <a:lstStyle/>
              <a:p>
                <a:pPr lvl="0" algn="l">
                  <a:buClrTx/>
                  <a:buSzTx/>
                  <a:buFont typeface="Arial" panose="020B0604020202020204" pitchFamily="34" charset="0"/>
                  <a:defRPr/>
                </a:pPr>
                <a:r>
                  <a:rPr lang="zh-CN" altLang="en-US" sz="2000" b="1" cap="all" dirty="0">
                    <a:solidFill>
                      <a:srgbClr val="FF0000"/>
                    </a:solidFill>
                    <a:cs typeface="+mn-ea"/>
                    <a:sym typeface="+mn-lt"/>
                  </a:rPr>
                  <a:t>防卫</a:t>
                </a:r>
                <a:endParaRPr lang="zh-CN" altLang="en-US" sz="2000" b="1" cap="all" dirty="0">
                  <a:solidFill>
                    <a:srgbClr val="FF0000"/>
                  </a:solidFill>
                  <a:cs typeface="+mn-ea"/>
                  <a:sym typeface="+mn-lt"/>
                </a:endParaRPr>
              </a:p>
            </p:txBody>
          </p:sp>
        </p:grpSp>
      </p:grpSp>
      <p:grpSp>
        <p:nvGrpSpPr>
          <p:cNvPr id="30" name="组合 44"/>
          <p:cNvGrpSpPr/>
          <p:nvPr>
            <p:custDataLst>
              <p:tags r:id="rId21"/>
            </p:custDataLst>
          </p:nvPr>
        </p:nvGrpSpPr>
        <p:grpSpPr>
          <a:xfrm>
            <a:off x="943635" y="4786395"/>
            <a:ext cx="5073600" cy="1366785"/>
            <a:chOff x="1064741" y="1736376"/>
            <a:chExt cx="4768181" cy="1330822"/>
          </a:xfrm>
        </p:grpSpPr>
        <p:sp>
          <p:nvSpPr>
            <p:cNvPr id="31" name="Oval 68"/>
            <p:cNvSpPr>
              <a:spLocks noChangeArrowheads="1"/>
            </p:cNvSpPr>
            <p:nvPr>
              <p:custDataLst>
                <p:tags r:id="rId2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32" name="Rectangle 2"/>
            <p:cNvSpPr/>
            <p:nvPr>
              <p:custDataLst>
                <p:tags r:id="rId23"/>
              </p:custDataLst>
            </p:nvPr>
          </p:nvSpPr>
          <p:spPr bwMode="auto">
            <a:xfrm>
              <a:off x="1200777" y="1894794"/>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lt1"/>
                  </a:solidFill>
                  <a:cs typeface="+mn-ea"/>
                  <a:sym typeface="+mn-lt"/>
                </a:rPr>
                <a:t>5</a:t>
              </a:r>
              <a:endParaRPr lang="en-US" b="1" dirty="0">
                <a:solidFill>
                  <a:schemeClr val="lt1"/>
                </a:solidFill>
                <a:cs typeface="+mn-ea"/>
                <a:sym typeface="+mn-lt"/>
              </a:endParaRPr>
            </a:p>
          </p:txBody>
        </p:sp>
        <p:grpSp>
          <p:nvGrpSpPr>
            <p:cNvPr id="33" name="组合 47"/>
            <p:cNvGrpSpPr/>
            <p:nvPr/>
          </p:nvGrpSpPr>
          <p:grpSpPr>
            <a:xfrm>
              <a:off x="1816749" y="1736376"/>
              <a:ext cx="4016173" cy="1330822"/>
              <a:chOff x="2697421" y="988328"/>
              <a:chExt cx="4016173" cy="1330822"/>
            </a:xfrm>
          </p:grpSpPr>
          <p:sp>
            <p:nvSpPr>
              <p:cNvPr id="34" name="TextBox 48"/>
              <p:cNvSpPr txBox="1"/>
              <p:nvPr>
                <p:custDataLst>
                  <p:tags r:id="rId24"/>
                </p:custDataLst>
              </p:nvPr>
            </p:nvSpPr>
            <p:spPr>
              <a:xfrm>
                <a:off x="2829189" y="1439321"/>
                <a:ext cx="3884405" cy="879829"/>
              </a:xfrm>
              <a:prstGeom prst="rect">
                <a:avLst/>
              </a:prstGeom>
              <a:noFill/>
            </p:spPr>
            <p:txBody>
              <a:bodyPr wrap="square" rtlCol="0">
                <a:spAutoFit/>
              </a:bodyPr>
              <a:lstStyle/>
              <a:p>
                <a:pPr>
                  <a:lnSpc>
                    <a:spcPct val="100000"/>
                  </a:lnSpc>
                </a:pPr>
                <a:r>
                  <a:rPr lang="zh-CN" altLang="en-US" sz="1600" dirty="0">
                    <a:solidFill>
                      <a:srgbClr val="000000"/>
                    </a:solidFill>
                    <a:cs typeface="+mn-ea"/>
                    <a:sym typeface="+mn-lt"/>
                  </a:rPr>
                  <a:t>年龄、受教育程度和文化背景影响语言风格及对词汇的界定。</a:t>
                </a:r>
                <a:endParaRPr lang="zh-CN" altLang="en-US" sz="1600" dirty="0">
                  <a:solidFill>
                    <a:srgbClr val="000000"/>
                  </a:solidFill>
                  <a:cs typeface="+mn-ea"/>
                  <a:sym typeface="+mn-lt"/>
                </a:endParaRPr>
              </a:p>
              <a:p>
                <a:pPr lvl="0">
                  <a:lnSpc>
                    <a:spcPct val="130000"/>
                  </a:lnSpc>
                </a:pPr>
                <a:endParaRPr lang="zh-CN" altLang="en-US" sz="1600" dirty="0">
                  <a:solidFill>
                    <a:srgbClr val="000000"/>
                  </a:solidFill>
                  <a:cs typeface="+mn-ea"/>
                  <a:sym typeface="+mn-lt"/>
                </a:endParaRPr>
              </a:p>
            </p:txBody>
          </p:sp>
          <p:sp>
            <p:nvSpPr>
              <p:cNvPr id="35" name="TextBox 49"/>
              <p:cNvSpPr txBox="1"/>
              <p:nvPr>
                <p:custDataLst>
                  <p:tags r:id="rId25"/>
                </p:custDataLst>
              </p:nvPr>
            </p:nvSpPr>
            <p:spPr>
              <a:xfrm>
                <a:off x="2697421" y="988328"/>
                <a:ext cx="3035275" cy="535441"/>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FF0000"/>
                    </a:solidFill>
                    <a:cs typeface="+mn-ea"/>
                    <a:sym typeface="+mn-lt"/>
                  </a:rPr>
                  <a:t>语言</a:t>
                </a:r>
                <a:endParaRPr lang="zh-CN" altLang="en-US" sz="2000" b="1" cap="all" dirty="0">
                  <a:solidFill>
                    <a:srgbClr val="FF0000"/>
                  </a:solidFill>
                  <a:cs typeface="+mn-ea"/>
                  <a:sym typeface="+mn-lt"/>
                </a:endParaRPr>
              </a:p>
            </p:txBody>
          </p:sp>
        </p:grpSp>
      </p:grpSp>
      <p:grpSp>
        <p:nvGrpSpPr>
          <p:cNvPr id="36" name="组合 50"/>
          <p:cNvGrpSpPr/>
          <p:nvPr>
            <p:custDataLst>
              <p:tags r:id="rId26"/>
            </p:custDataLst>
          </p:nvPr>
        </p:nvGrpSpPr>
        <p:grpSpPr>
          <a:xfrm>
            <a:off x="6286555" y="4786816"/>
            <a:ext cx="4897214" cy="1366779"/>
            <a:chOff x="1064741" y="1736376"/>
            <a:chExt cx="4768181" cy="1330836"/>
          </a:xfrm>
        </p:grpSpPr>
        <p:sp>
          <p:nvSpPr>
            <p:cNvPr id="37" name="Oval 68"/>
            <p:cNvSpPr>
              <a:spLocks noChangeArrowheads="1"/>
            </p:cNvSpPr>
            <p:nvPr>
              <p:custDataLst>
                <p:tags r:id="rId27"/>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38" name="Rectangle 2"/>
            <p:cNvSpPr/>
            <p:nvPr>
              <p:custDataLst>
                <p:tags r:id="rId28"/>
              </p:custDataLst>
            </p:nvPr>
          </p:nvSpPr>
          <p:spPr bwMode="auto">
            <a:xfrm>
              <a:off x="1203747" y="1896014"/>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6</a:t>
              </a:r>
              <a:endParaRPr lang="en-US" b="1" dirty="0">
                <a:solidFill>
                  <a:schemeClr val="dk1">
                    <a:lumMod val="75000"/>
                    <a:lumOff val="25000"/>
                  </a:schemeClr>
                </a:solidFill>
                <a:cs typeface="+mn-ea"/>
                <a:sym typeface="+mn-lt"/>
              </a:endParaRPr>
            </a:p>
          </p:txBody>
        </p:sp>
        <p:grpSp>
          <p:nvGrpSpPr>
            <p:cNvPr id="39" name="组合 53"/>
            <p:cNvGrpSpPr/>
            <p:nvPr/>
          </p:nvGrpSpPr>
          <p:grpSpPr>
            <a:xfrm>
              <a:off x="1816749" y="1736376"/>
              <a:ext cx="4016173" cy="1330836"/>
              <a:chOff x="2697421" y="988328"/>
              <a:chExt cx="4016173" cy="1330836"/>
            </a:xfrm>
          </p:grpSpPr>
          <p:sp>
            <p:nvSpPr>
              <p:cNvPr id="40" name="TextBox 54"/>
              <p:cNvSpPr txBox="1"/>
              <p:nvPr>
                <p:custDataLst>
                  <p:tags r:id="rId29"/>
                </p:custDataLst>
              </p:nvPr>
            </p:nvSpPr>
            <p:spPr>
              <a:xfrm>
                <a:off x="2829189" y="1439321"/>
                <a:ext cx="3884405" cy="879843"/>
              </a:xfrm>
              <a:prstGeom prst="rect">
                <a:avLst/>
              </a:prstGeom>
              <a:noFill/>
            </p:spPr>
            <p:txBody>
              <a:bodyPr wrap="square" rtlCol="0">
                <a:spAutoFit/>
              </a:bodyPr>
              <a:lstStyle/>
              <a:p>
                <a:pPr lvl="0">
                  <a:lnSpc>
                    <a:spcPct val="100000"/>
                  </a:lnSpc>
                </a:pPr>
                <a:r>
                  <a:rPr lang="zh-CN" altLang="en-US" sz="1600" dirty="0">
                    <a:solidFill>
                      <a:srgbClr val="000000"/>
                    </a:solidFill>
                    <a:cs typeface="+mn-ea"/>
                    <a:sym typeface="+mn-lt"/>
                  </a:rPr>
                  <a:t>指根据自己的兴趣、经验和态度有选择地去解释所看或所听的信息。</a:t>
                </a:r>
                <a:endParaRPr lang="zh-CN" altLang="en-US" sz="1600" dirty="0">
                  <a:solidFill>
                    <a:srgbClr val="000000"/>
                  </a:solidFill>
                  <a:cs typeface="+mn-ea"/>
                  <a:sym typeface="+mn-lt"/>
                </a:endParaRPr>
              </a:p>
              <a:p>
                <a:pPr lvl="0">
                  <a:lnSpc>
                    <a:spcPct val="130000"/>
                  </a:lnSpc>
                </a:pPr>
                <a:endParaRPr lang="en-US" altLang="zh-CN" sz="1600" dirty="0">
                  <a:solidFill>
                    <a:srgbClr val="000000"/>
                  </a:solidFill>
                  <a:cs typeface="+mn-ea"/>
                  <a:sym typeface="+mn-lt"/>
                </a:endParaRPr>
              </a:p>
            </p:txBody>
          </p:sp>
          <p:sp>
            <p:nvSpPr>
              <p:cNvPr id="41" name="TextBox 55"/>
              <p:cNvSpPr txBox="1"/>
              <p:nvPr>
                <p:custDataLst>
                  <p:tags r:id="rId30"/>
                </p:custDataLst>
              </p:nvPr>
            </p:nvSpPr>
            <p:spPr>
              <a:xfrm>
                <a:off x="2697421" y="988328"/>
                <a:ext cx="3035275" cy="535449"/>
              </a:xfrm>
              <a:prstGeom prst="rect">
                <a:avLst/>
              </a:prstGeom>
              <a:noFill/>
            </p:spPr>
            <p:txBody>
              <a:bodyPr wrap="square" lIns="243684" tIns="121843" rIns="243684" bIns="121843" rtlCol="0">
                <a:spAutoFit/>
              </a:bodyPr>
              <a:lstStyle/>
              <a:p>
                <a:pPr lvl="0" algn="l">
                  <a:buClrTx/>
                  <a:buSzTx/>
                  <a:buFont typeface="Arial" panose="020B0604020202020204" pitchFamily="34" charset="0"/>
                  <a:defRPr/>
                </a:pPr>
                <a:r>
                  <a:rPr lang="zh-CN" altLang="en-US" sz="2000" b="1" cap="all" dirty="0">
                    <a:solidFill>
                      <a:srgbClr val="FF0000"/>
                    </a:solidFill>
                    <a:cs typeface="+mn-ea"/>
                    <a:sym typeface="+mn-lt"/>
                  </a:rPr>
                  <a:t>选择性知觉</a:t>
                </a:r>
                <a:endParaRPr lang="zh-CN" altLang="en-US" sz="2000" b="1" cap="all" dirty="0">
                  <a:solidFill>
                    <a:srgbClr val="FF0000"/>
                  </a:solidFill>
                  <a:cs typeface="+mn-ea"/>
                  <a:sym typeface="+mn-lt"/>
                </a:endParaRPr>
              </a:p>
            </p:txBody>
          </p:sp>
        </p:grpSp>
      </p:grpSp>
      <p:sp>
        <p:nvSpPr>
          <p:cNvPr id="3" name="01"/>
          <p:cNvSpPr>
            <a:spLocks noChangeAspect="1"/>
          </p:cNvSpPr>
          <p:nvPr>
            <p:custDataLst>
              <p:tags r:id="rId3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044575" y="383223"/>
            <a:ext cx="390398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有效沟通的障碍与克服</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文本框 1"/>
          <p:cNvSpPr txBox="1"/>
          <p:nvPr/>
        </p:nvSpPr>
        <p:spPr>
          <a:xfrm>
            <a:off x="944245" y="1329055"/>
            <a:ext cx="4934585" cy="460375"/>
          </a:xfrm>
          <a:prstGeom prst="rect">
            <a:avLst/>
          </a:prstGeom>
          <a:noFill/>
        </p:spPr>
        <p:txBody>
          <a:bodyPr wrap="square" rtlCol="0">
            <a:spAutoFit/>
          </a:bodyPr>
          <a:p>
            <a:r>
              <a:rPr lang="zh-CN" altLang="en-US" sz="2400" b="1" kern="0" noProof="0" dirty="0">
                <a:ln>
                  <a:noFill/>
                </a:ln>
                <a:solidFill>
                  <a:schemeClr val="accent1"/>
                </a:solidFill>
                <a:effectLst/>
                <a:uLnTx/>
                <a:uFillTx/>
                <a:cs typeface="+mn-ea"/>
              </a:rPr>
              <a:t>阻碍有效沟通的因素</a:t>
            </a:r>
            <a:endParaRPr lang="zh-CN" altLang="en-US" sz="2400" b="1" kern="0" noProof="0" dirty="0">
              <a:ln>
                <a:noFill/>
              </a:ln>
              <a:solidFill>
                <a:schemeClr val="accent1"/>
              </a:solidFill>
              <a:effectLst/>
              <a:uLnTx/>
              <a:uFillTx/>
              <a:cs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000"/>
                                        <p:tgtEl>
                                          <p:spTgt spid="24"/>
                                        </p:tgtEl>
                                      </p:cBhvr>
                                    </p:animEffec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down)">
                                      <p:cBhvr>
                                        <p:cTn id="44" dur="500"/>
                                        <p:tgtEl>
                                          <p:spTgt spid="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down)">
                                      <p:cBhvr>
                                        <p:cTn id="4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20"/>
          <p:cNvGrpSpPr/>
          <p:nvPr>
            <p:custDataLst>
              <p:tags r:id="rId1"/>
            </p:custDataLst>
          </p:nvPr>
        </p:nvGrpSpPr>
        <p:grpSpPr>
          <a:xfrm>
            <a:off x="2516877" y="2233564"/>
            <a:ext cx="3786115" cy="856879"/>
            <a:chOff x="1064741" y="1736376"/>
            <a:chExt cx="3787283" cy="857188"/>
          </a:xfrm>
        </p:grpSpPr>
        <p:sp>
          <p:nvSpPr>
            <p:cNvPr id="7" name="Oval 68"/>
            <p:cNvSpPr>
              <a:spLocks noChangeArrowheads="1"/>
            </p:cNvSpPr>
            <p:nvPr>
              <p:custDataLst>
                <p:tags r:id="rId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8" name="Rectangle 2"/>
            <p:cNvSpPr/>
            <p:nvPr>
              <p:custDataLst>
                <p:tags r:id="rId3"/>
              </p:custDataLst>
            </p:nvPr>
          </p:nvSpPr>
          <p:spPr bwMode="auto">
            <a:xfrm>
              <a:off x="1215295" y="1877591"/>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id-ID" b="1" dirty="0">
                  <a:solidFill>
                    <a:schemeClr val="lt1"/>
                  </a:solidFill>
                  <a:cs typeface="+mn-ea"/>
                  <a:sym typeface="+mn-lt"/>
                </a:rPr>
                <a:t>1</a:t>
              </a:r>
              <a:endParaRPr lang="id-ID" b="1" dirty="0">
                <a:solidFill>
                  <a:schemeClr val="lt1"/>
                </a:solidFill>
                <a:cs typeface="+mn-ea"/>
                <a:sym typeface="+mn-lt"/>
              </a:endParaRPr>
            </a:p>
          </p:txBody>
        </p:sp>
        <p:sp>
          <p:nvSpPr>
            <p:cNvPr id="11" name="TextBox 25"/>
            <p:cNvSpPr txBox="1"/>
            <p:nvPr>
              <p:custDataLst>
                <p:tags r:id="rId4"/>
              </p:custDataLst>
            </p:nvPr>
          </p:nvSpPr>
          <p:spPr>
            <a:xfrm>
              <a:off x="1816749" y="1736376"/>
              <a:ext cx="3035275" cy="550108"/>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FF0000"/>
                  </a:solidFill>
                  <a:cs typeface="+mn-ea"/>
                  <a:sym typeface="+mn-lt"/>
                </a:rPr>
                <a:t>运用反馈</a:t>
              </a:r>
              <a:endParaRPr lang="zh-CN" altLang="en-US" sz="2000" b="1" cap="all" dirty="0">
                <a:solidFill>
                  <a:srgbClr val="FF0000"/>
                </a:solidFill>
                <a:cs typeface="+mn-ea"/>
                <a:sym typeface="+mn-lt"/>
              </a:endParaRPr>
            </a:p>
          </p:txBody>
        </p:sp>
      </p:grpSp>
      <p:grpSp>
        <p:nvGrpSpPr>
          <p:cNvPr id="12" name="组合 26"/>
          <p:cNvGrpSpPr/>
          <p:nvPr>
            <p:custDataLst>
              <p:tags r:id="rId5"/>
            </p:custDataLst>
          </p:nvPr>
        </p:nvGrpSpPr>
        <p:grpSpPr>
          <a:xfrm>
            <a:off x="7523069" y="2305479"/>
            <a:ext cx="3786115" cy="856879"/>
            <a:chOff x="1064741" y="1736376"/>
            <a:chExt cx="3787283" cy="857188"/>
          </a:xfrm>
        </p:grpSpPr>
        <p:sp>
          <p:nvSpPr>
            <p:cNvPr id="13" name="Oval 68"/>
            <p:cNvSpPr>
              <a:spLocks noChangeArrowheads="1"/>
            </p:cNvSpPr>
            <p:nvPr>
              <p:custDataLst>
                <p:tags r:id="rId6"/>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14" name="Rectangle 2"/>
            <p:cNvSpPr/>
            <p:nvPr>
              <p:custDataLst>
                <p:tags r:id="rId7"/>
              </p:custDataLst>
            </p:nvPr>
          </p:nvSpPr>
          <p:spPr bwMode="auto">
            <a:xfrm>
              <a:off x="1215295" y="1891975"/>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2</a:t>
              </a:r>
              <a:endParaRPr lang="en-US" b="1" dirty="0">
                <a:solidFill>
                  <a:schemeClr val="dk1">
                    <a:lumMod val="75000"/>
                    <a:lumOff val="25000"/>
                  </a:schemeClr>
                </a:solidFill>
                <a:cs typeface="+mn-ea"/>
                <a:sym typeface="+mn-lt"/>
              </a:endParaRPr>
            </a:p>
          </p:txBody>
        </p:sp>
        <p:sp>
          <p:nvSpPr>
            <p:cNvPr id="17" name="TextBox 31"/>
            <p:cNvSpPr txBox="1"/>
            <p:nvPr>
              <p:custDataLst>
                <p:tags r:id="rId8"/>
              </p:custDataLst>
            </p:nvPr>
          </p:nvSpPr>
          <p:spPr>
            <a:xfrm>
              <a:off x="1816749" y="1736376"/>
              <a:ext cx="3035275" cy="550108"/>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FF0000"/>
                  </a:solidFill>
                  <a:cs typeface="+mn-ea"/>
                  <a:sym typeface="+mn-lt"/>
                </a:rPr>
                <a:t>简化用语</a:t>
              </a:r>
              <a:endParaRPr lang="zh-CN" altLang="en-US" sz="2000" b="1" cap="all" dirty="0">
                <a:solidFill>
                  <a:srgbClr val="FF0000"/>
                </a:solidFill>
                <a:cs typeface="+mn-ea"/>
                <a:sym typeface="+mn-lt"/>
              </a:endParaRPr>
            </a:p>
          </p:txBody>
        </p:sp>
      </p:grpSp>
      <p:grpSp>
        <p:nvGrpSpPr>
          <p:cNvPr id="18" name="组合 32"/>
          <p:cNvGrpSpPr/>
          <p:nvPr>
            <p:custDataLst>
              <p:tags r:id="rId9"/>
            </p:custDataLst>
          </p:nvPr>
        </p:nvGrpSpPr>
        <p:grpSpPr>
          <a:xfrm>
            <a:off x="4821737" y="3322505"/>
            <a:ext cx="3786115" cy="856879"/>
            <a:chOff x="1064741" y="1736376"/>
            <a:chExt cx="3787283" cy="857188"/>
          </a:xfrm>
        </p:grpSpPr>
        <p:sp>
          <p:nvSpPr>
            <p:cNvPr id="19" name="Oval 68"/>
            <p:cNvSpPr>
              <a:spLocks noChangeArrowheads="1"/>
            </p:cNvSpPr>
            <p:nvPr>
              <p:custDataLst>
                <p:tags r:id="rId10"/>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20" name="Rectangle 2"/>
            <p:cNvSpPr/>
            <p:nvPr>
              <p:custDataLst>
                <p:tags r:id="rId11"/>
              </p:custDataLst>
            </p:nvPr>
          </p:nvSpPr>
          <p:spPr bwMode="auto">
            <a:xfrm>
              <a:off x="1200777" y="1903830"/>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3</a:t>
              </a:r>
              <a:endParaRPr lang="en-US" b="1" dirty="0">
                <a:solidFill>
                  <a:schemeClr val="dk1">
                    <a:lumMod val="75000"/>
                    <a:lumOff val="25000"/>
                  </a:schemeClr>
                </a:solidFill>
                <a:cs typeface="+mn-ea"/>
                <a:sym typeface="+mn-lt"/>
              </a:endParaRPr>
            </a:p>
          </p:txBody>
        </p:sp>
        <p:sp>
          <p:nvSpPr>
            <p:cNvPr id="23" name="TextBox 37"/>
            <p:cNvSpPr txBox="1"/>
            <p:nvPr>
              <p:custDataLst>
                <p:tags r:id="rId12"/>
              </p:custDataLst>
            </p:nvPr>
          </p:nvSpPr>
          <p:spPr>
            <a:xfrm>
              <a:off x="1816749" y="1736376"/>
              <a:ext cx="3035275" cy="550108"/>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dirty="0">
                  <a:solidFill>
                    <a:srgbClr val="FF0000"/>
                  </a:solidFill>
                  <a:cs typeface="+mn-ea"/>
                  <a:sym typeface="+mn-lt"/>
                </a:rPr>
                <a:t>积极倾听</a:t>
              </a:r>
              <a:endParaRPr lang="zh-CN" altLang="en-US" sz="2000" b="1" dirty="0">
                <a:solidFill>
                  <a:srgbClr val="FF0000"/>
                </a:solidFill>
                <a:cs typeface="+mn-ea"/>
                <a:sym typeface="+mn-lt"/>
              </a:endParaRPr>
            </a:p>
          </p:txBody>
        </p:sp>
      </p:grpSp>
      <p:grpSp>
        <p:nvGrpSpPr>
          <p:cNvPr id="24" name="组合 38"/>
          <p:cNvGrpSpPr/>
          <p:nvPr>
            <p:custDataLst>
              <p:tags r:id="rId13"/>
            </p:custDataLst>
          </p:nvPr>
        </p:nvGrpSpPr>
        <p:grpSpPr>
          <a:xfrm>
            <a:off x="2667668" y="4610445"/>
            <a:ext cx="3786115" cy="856879"/>
            <a:chOff x="1064741" y="1736376"/>
            <a:chExt cx="3787283" cy="857188"/>
          </a:xfrm>
        </p:grpSpPr>
        <p:sp>
          <p:nvSpPr>
            <p:cNvPr id="25" name="Oval 68"/>
            <p:cNvSpPr>
              <a:spLocks noChangeArrowheads="1"/>
            </p:cNvSpPr>
            <p:nvPr>
              <p:custDataLst>
                <p:tags r:id="rId14"/>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lt1"/>
                </a:solidFill>
                <a:cs typeface="+mn-ea"/>
                <a:sym typeface="+mn-lt"/>
              </a:endParaRPr>
            </a:p>
          </p:txBody>
        </p:sp>
        <p:sp>
          <p:nvSpPr>
            <p:cNvPr id="26" name="Rectangle 2"/>
            <p:cNvSpPr/>
            <p:nvPr>
              <p:custDataLst>
                <p:tags r:id="rId15"/>
              </p:custDataLst>
            </p:nvPr>
          </p:nvSpPr>
          <p:spPr bwMode="auto">
            <a:xfrm>
              <a:off x="1200777" y="1900583"/>
              <a:ext cx="479934" cy="641350"/>
            </a:xfrm>
            <a:prstGeom prst="rect">
              <a:avLst/>
            </a:prstGeom>
            <a:no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lt1"/>
                  </a:solidFill>
                  <a:cs typeface="+mn-ea"/>
                  <a:sym typeface="+mn-lt"/>
                </a:rPr>
                <a:t>4</a:t>
              </a:r>
              <a:endParaRPr lang="en-US" b="1" dirty="0">
                <a:solidFill>
                  <a:schemeClr val="lt1"/>
                </a:solidFill>
                <a:cs typeface="+mn-ea"/>
                <a:sym typeface="+mn-lt"/>
              </a:endParaRPr>
            </a:p>
          </p:txBody>
        </p:sp>
        <p:sp>
          <p:nvSpPr>
            <p:cNvPr id="29" name="TextBox 43"/>
            <p:cNvSpPr txBox="1"/>
            <p:nvPr>
              <p:custDataLst>
                <p:tags r:id="rId16"/>
              </p:custDataLst>
            </p:nvPr>
          </p:nvSpPr>
          <p:spPr>
            <a:xfrm>
              <a:off x="1816749" y="1736376"/>
              <a:ext cx="3035275" cy="550108"/>
            </a:xfrm>
            <a:prstGeom prst="rect">
              <a:avLst/>
            </a:prstGeom>
            <a:noFill/>
          </p:spPr>
          <p:txBody>
            <a:bodyPr wrap="square" lIns="243684" tIns="121843" rIns="243684" bIns="121843" rtlCol="0">
              <a:spAutoFit/>
            </a:bodyPr>
            <a:lstStyle/>
            <a:p>
              <a:pPr lvl="0" algn="l">
                <a:buClrTx/>
                <a:buSzTx/>
                <a:buFont typeface="Arial" panose="020B0604020202020204" pitchFamily="34" charset="0"/>
                <a:defRPr/>
              </a:pPr>
              <a:r>
                <a:rPr lang="zh-CN" altLang="en-US" sz="2000" b="1" cap="all" dirty="0">
                  <a:solidFill>
                    <a:srgbClr val="FF0000"/>
                  </a:solidFill>
                  <a:cs typeface="+mn-ea"/>
                  <a:sym typeface="+mn-lt"/>
                </a:rPr>
                <a:t>控制情绪</a:t>
              </a:r>
              <a:endParaRPr lang="zh-CN" altLang="en-US" sz="2000" b="1" cap="all" dirty="0">
                <a:solidFill>
                  <a:srgbClr val="FF0000"/>
                </a:solidFill>
                <a:cs typeface="+mn-ea"/>
                <a:sym typeface="+mn-lt"/>
              </a:endParaRPr>
            </a:p>
          </p:txBody>
        </p:sp>
      </p:grpSp>
      <p:grpSp>
        <p:nvGrpSpPr>
          <p:cNvPr id="30" name="组合 44"/>
          <p:cNvGrpSpPr/>
          <p:nvPr>
            <p:custDataLst>
              <p:tags r:id="rId17"/>
            </p:custDataLst>
          </p:nvPr>
        </p:nvGrpSpPr>
        <p:grpSpPr>
          <a:xfrm>
            <a:off x="7455082" y="4411578"/>
            <a:ext cx="3786115" cy="856879"/>
            <a:chOff x="1064741" y="1736376"/>
            <a:chExt cx="3787283" cy="857188"/>
          </a:xfrm>
        </p:grpSpPr>
        <p:sp>
          <p:nvSpPr>
            <p:cNvPr id="31" name="Oval 68"/>
            <p:cNvSpPr>
              <a:spLocks noChangeArrowheads="1"/>
            </p:cNvSpPr>
            <p:nvPr>
              <p:custDataLst>
                <p:tags r:id="rId18"/>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32" name="Rectangle 2"/>
            <p:cNvSpPr/>
            <p:nvPr>
              <p:custDataLst>
                <p:tags r:id="rId19"/>
              </p:custDataLst>
            </p:nvPr>
          </p:nvSpPr>
          <p:spPr bwMode="auto">
            <a:xfrm>
              <a:off x="1200777" y="1894794"/>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lt1"/>
                  </a:solidFill>
                  <a:cs typeface="+mn-ea"/>
                  <a:sym typeface="+mn-lt"/>
                </a:rPr>
                <a:t>5</a:t>
              </a:r>
              <a:endParaRPr lang="en-US" b="1" dirty="0">
                <a:solidFill>
                  <a:schemeClr val="lt1"/>
                </a:solidFill>
                <a:cs typeface="+mn-ea"/>
                <a:sym typeface="+mn-lt"/>
              </a:endParaRPr>
            </a:p>
          </p:txBody>
        </p:sp>
        <p:sp>
          <p:nvSpPr>
            <p:cNvPr id="35" name="TextBox 49"/>
            <p:cNvSpPr txBox="1"/>
            <p:nvPr>
              <p:custDataLst>
                <p:tags r:id="rId20"/>
              </p:custDataLst>
            </p:nvPr>
          </p:nvSpPr>
          <p:spPr>
            <a:xfrm>
              <a:off x="1816749" y="1736376"/>
              <a:ext cx="3035275" cy="550108"/>
            </a:xfrm>
            <a:prstGeom prst="rect">
              <a:avLst/>
            </a:prstGeom>
            <a:noFill/>
          </p:spPr>
          <p:txBody>
            <a:bodyPr wrap="square" lIns="243684" tIns="121843" rIns="243684" bIns="121843" rtlCol="0">
              <a:spAutoFit/>
            </a:bodyPr>
            <a:lstStyle/>
            <a:p>
              <a:pPr lvl="0" algn="l">
                <a:buClrTx/>
                <a:buSzTx/>
                <a:buFont typeface="Arial" panose="020B0604020202020204" pitchFamily="34" charset="0"/>
                <a:defRPr/>
              </a:pPr>
              <a:r>
                <a:rPr lang="zh-CN" altLang="en-US" sz="2000" b="1" cap="all" dirty="0">
                  <a:solidFill>
                    <a:srgbClr val="FF0000"/>
                  </a:solidFill>
                  <a:cs typeface="+mn-ea"/>
                  <a:sym typeface="+mn-lt"/>
                </a:rPr>
                <a:t>注意非语言提示</a:t>
              </a:r>
              <a:endParaRPr lang="zh-CN" altLang="en-US" sz="2000" b="1" cap="all" dirty="0">
                <a:solidFill>
                  <a:srgbClr val="FF0000"/>
                </a:solidFill>
                <a:cs typeface="+mn-ea"/>
                <a:sym typeface="+mn-lt"/>
              </a:endParaRPr>
            </a:p>
          </p:txBody>
        </p:sp>
      </p:grpSp>
      <p:sp>
        <p:nvSpPr>
          <p:cNvPr id="3" name="01"/>
          <p:cNvSpPr>
            <a:spLocks noChangeAspect="1"/>
          </p:cNvSpPr>
          <p:nvPr>
            <p:custDataLst>
              <p:tags r:id="rId2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161415" y="1325880"/>
            <a:ext cx="3563620"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1"/>
                </a:solidFill>
                <a:effectLst/>
                <a:uLnTx/>
                <a:uFillTx/>
                <a:cs typeface="+mn-ea"/>
                <a:sym typeface="+mn-lt"/>
              </a:rPr>
              <a:t>提高沟通效果的方法</a:t>
            </a:r>
            <a:endParaRPr kumimoji="0" lang="zh-CN" altLang="en-US" sz="2400" b="1" i="0" u="none" strike="noStrike" kern="0" cap="none" spc="0" normalizeH="0" baseline="0" noProof="0" dirty="0">
              <a:ln>
                <a:noFill/>
              </a:ln>
              <a:solidFill>
                <a:schemeClr val="accent1"/>
              </a:solidFill>
              <a:effectLst/>
              <a:uLnTx/>
              <a:uFillTx/>
              <a:cs typeface="+mn-ea"/>
              <a:sym typeface="+mn-lt"/>
            </a:endParaRPr>
          </a:p>
        </p:txBody>
      </p:sp>
      <p:sp>
        <p:nvSpPr>
          <p:cNvPr id="2" name="íSľïḑe"/>
          <p:cNvSpPr txBox="1"/>
          <p:nvPr/>
        </p:nvSpPr>
        <p:spPr>
          <a:xfrm>
            <a:off x="1044575" y="383223"/>
            <a:ext cx="390398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有效沟通的障碍与克服</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000"/>
                                        <p:tgtEl>
                                          <p:spTgt spid="24"/>
                                        </p:tgtEl>
                                      </p:cBhvr>
                                    </p:animEffec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down)">
                                      <p:cBhvr>
                                        <p:cTn id="38" dur="500"/>
                                        <p:tgtEl>
                                          <p:spTgt spid="3"/>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down)">
                                      <p:cBhvr>
                                        <p:cTn id="41" dur="500"/>
                                        <p:tgtEl>
                                          <p:spTgt spid="42"/>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down)">
                                      <p:cBhvr>
                                        <p:cTn id="4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P spid="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76145" y="1634490"/>
            <a:ext cx="8498840" cy="3461385"/>
          </a:xfrm>
          <a:prstGeom prst="rect">
            <a:avLst/>
          </a:prstGeom>
          <a:noFill/>
        </p:spPr>
        <p:txBody>
          <a:bodyPr wrap="square" rtlCol="0" anchor="t">
            <a:spAutoFit/>
          </a:bodyPr>
          <a:p>
            <a:pPr indent="0" fontAlgn="auto">
              <a:lnSpc>
                <a:spcPct val="150000"/>
              </a:lnSpc>
            </a:pPr>
            <a:r>
              <a:rPr lang="zh-CN" altLang="en-US">
                <a:solidFill>
                  <a:srgbClr val="FF0000"/>
                </a:solidFill>
              </a:rPr>
              <a:t>课程要求</a:t>
            </a:r>
            <a:endParaRPr lang="zh-CN" altLang="en-US"/>
          </a:p>
          <a:p>
            <a:pPr indent="406400" fontAlgn="auto">
              <a:lnSpc>
                <a:spcPct val="150000"/>
              </a:lnSpc>
              <a:extLst>
                <a:ext uri="{35155182-B16C-46BC-9424-99874614C6A1}">
                  <wpsdc:indentchars xmlns:wpsdc="http://www.wps.cn/officeDocument/2017/drawingmlCustomData" val="200" checksum="1740828767"/>
                </a:ext>
              </a:extLst>
            </a:pPr>
            <a:r>
              <a:rPr lang="zh-CN" altLang="en-US" sz="1600"/>
              <a:t>（</a:t>
            </a:r>
            <a:r>
              <a:rPr lang="en-US" altLang="zh-CN" sz="1600"/>
              <a:t>1</a:t>
            </a:r>
            <a:r>
              <a:rPr lang="zh-CN" altLang="en-US" sz="1600"/>
              <a:t>）理解领导的内涵及其权力来源；了解领导的作用；熟悉四种人性假设的内容；掌握领导特质理论、领导行为理论和领导权变理论的主要内容及特点；了解领导艺术；学会运用领导的原理和方法进行管理实践。</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a:t>
            </a:r>
            <a:r>
              <a:rPr lang="en-US" altLang="zh-CN" sz="1600"/>
              <a:t>2</a:t>
            </a:r>
            <a:r>
              <a:rPr lang="zh-CN" altLang="en-US" sz="1600"/>
              <a:t>）理解激励的内涵，了解激励的作用；掌握内容型激励理论、过程型激励理论及行为改造理论的主要内容、特点；掌握激励的方法；学会运用激励理论和方法来提升自己的领导效能。</a:t>
            </a:r>
            <a:endParaRPr lang="zh-CN" altLang="en-US" sz="1600"/>
          </a:p>
          <a:p>
            <a:pPr indent="406400" fontAlgn="auto">
              <a:lnSpc>
                <a:spcPct val="150000"/>
              </a:lnSpc>
              <a:extLst>
                <a:ext uri="{35155182-B16C-46BC-9424-99874614C6A1}">
                  <wpsdc:indentchars xmlns:wpsdc="http://www.wps.cn/officeDocument/2017/drawingmlCustomData" val="200" checksum="1740828767"/>
                </a:ext>
              </a:extLst>
            </a:pPr>
            <a:r>
              <a:rPr lang="zh-CN" altLang="en-US" sz="1600"/>
              <a:t>（</a:t>
            </a:r>
            <a:r>
              <a:rPr lang="en-US" altLang="zh-CN" sz="1600"/>
              <a:t>3</a:t>
            </a:r>
            <a:r>
              <a:rPr lang="zh-CN" altLang="en-US" sz="1600"/>
              <a:t>）了解沟通的概念和过程，理解正式沟通和非正式沟通的类型与特点，熟悉阻碍有效沟通的因素和提高沟通效果的方法；了解组织中产生冲突的原因及管理措施；学会运用谈判的技巧。</a:t>
            </a:r>
            <a:endParaRPr lang="zh-CN" altLang="en-US" sz="1600"/>
          </a:p>
        </p:txBody>
      </p:sp>
      <p:sp>
        <p:nvSpPr>
          <p:cNvPr id="3" name="矩形 2"/>
          <p:cNvSpPr/>
          <p:nvPr/>
        </p:nvSpPr>
        <p:spPr>
          <a:xfrm>
            <a:off x="1720215" y="1442085"/>
            <a:ext cx="9245600" cy="4100195"/>
          </a:xfrm>
          <a:prstGeom prst="rect">
            <a:avLst/>
          </a:prstGeom>
          <a:noFill/>
          <a:ln>
            <a:solidFill>
              <a:srgbClr val="F1A96E"/>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Click="0" advTm="3000">
    <p:cove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冲突管理</a:t>
            </a:r>
            <a:endParaRPr lang="zh-CN" altLang="en-US" sz="2800" kern="0" noProof="0" dirty="0">
              <a:ln>
                <a:noFill/>
              </a:ln>
              <a:solidFill>
                <a:schemeClr val="accent1"/>
              </a:solidFill>
              <a:effectLst/>
              <a:uLnTx/>
              <a:uFillTx/>
              <a:cs typeface="+mn-ea"/>
              <a:sym typeface="+mn-ea"/>
            </a:endParaRPr>
          </a:p>
        </p:txBody>
      </p:sp>
      <p:sp>
        <p:nvSpPr>
          <p:cNvPr id="13" name="î$ḷïďê"/>
          <p:cNvSpPr/>
          <p:nvPr>
            <p:custDataLst>
              <p:tags r:id="rId2"/>
            </p:custDataLst>
          </p:nvPr>
        </p:nvSpPr>
        <p:spPr>
          <a:xfrm>
            <a:off x="1044811" y="1698240"/>
            <a:ext cx="444222" cy="444220"/>
          </a:xfrm>
          <a:prstGeom prst="rect">
            <a:avLst/>
          </a:prstGeom>
          <a:solidFill>
            <a:srgbClr val="ED7D3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4" name="文本框 13"/>
          <p:cNvSpPr txBox="1"/>
          <p:nvPr>
            <p:custDataLst>
              <p:tags r:id="rId3"/>
            </p:custDataLst>
          </p:nvPr>
        </p:nvSpPr>
        <p:spPr>
          <a:xfrm>
            <a:off x="1628140" y="1717040"/>
            <a:ext cx="5003800" cy="398780"/>
          </a:xfrm>
          <a:prstGeom prst="rect">
            <a:avLst/>
          </a:prstGeom>
          <a:noFill/>
        </p:spPr>
        <p:txBody>
          <a:bodyPr wrap="square" anchor="b">
            <a:spAutoFit/>
          </a:bodyPr>
          <a:lstStyle/>
          <a:p>
            <a:pPr lvl="0">
              <a:buSzPct val="25000"/>
              <a:defRPr/>
            </a:pPr>
            <a:r>
              <a:rPr lang="zh-CN" altLang="en-US" sz="2000">
                <a:sym typeface="+mn-ea"/>
              </a:rPr>
              <a:t>产生冲突的原因</a:t>
            </a:r>
            <a:endParaRPr lang="zh-CN" altLang="en-US" sz="2000">
              <a:sym typeface="+mn-ea"/>
            </a:endParaRPr>
          </a:p>
        </p:txBody>
      </p:sp>
      <p:sp>
        <p:nvSpPr>
          <p:cNvPr id="17" name="文本框 16"/>
          <p:cNvSpPr txBox="1"/>
          <p:nvPr>
            <p:custDataLst>
              <p:tags r:id="rId4"/>
            </p:custDataLst>
          </p:nvPr>
        </p:nvSpPr>
        <p:spPr>
          <a:xfrm>
            <a:off x="2270125" y="2410460"/>
            <a:ext cx="7884795" cy="3806825"/>
          </a:xfrm>
          <a:prstGeom prst="rect">
            <a:avLst/>
          </a:prstGeom>
          <a:noFill/>
        </p:spPr>
        <p:txBody>
          <a:bodyPr wrap="square">
            <a:noAutofit/>
          </a:bodyPr>
          <a:lstStyle/>
          <a:p>
            <a:pPr algn="just">
              <a:lnSpc>
                <a:spcPct val="150000"/>
              </a:lnSpc>
            </a:pPr>
            <a:r>
              <a:rPr sz="1600">
                <a:sym typeface="+mn-ea"/>
              </a:rPr>
              <a:t>（</a:t>
            </a:r>
            <a:r>
              <a:rPr lang="en-US" sz="1600">
                <a:sym typeface="+mn-ea"/>
              </a:rPr>
              <a:t>1</a:t>
            </a:r>
            <a:r>
              <a:rPr sz="1600">
                <a:sym typeface="+mn-ea"/>
              </a:rPr>
              <a:t>）</a:t>
            </a:r>
            <a:r>
              <a:rPr sz="1600">
                <a:solidFill>
                  <a:srgbClr val="FF0000"/>
                </a:solidFill>
                <a:sym typeface="+mn-ea"/>
              </a:rPr>
              <a:t>个体差异。</a:t>
            </a:r>
            <a:r>
              <a:rPr sz="1600">
                <a:sym typeface="+mn-ea"/>
              </a:rPr>
              <a:t>社会背景、教育程度、阅历 、修养塑造了每个人各不相同的性格、价值观和作风。</a:t>
            </a:r>
            <a:endParaRPr sz="1600">
              <a:sym typeface="+mn-ea"/>
            </a:endParaRPr>
          </a:p>
          <a:p>
            <a:pPr algn="just">
              <a:lnSpc>
                <a:spcPct val="150000"/>
              </a:lnSpc>
            </a:pPr>
            <a:endParaRPr sz="1600">
              <a:sym typeface="+mn-ea"/>
            </a:endParaRPr>
          </a:p>
          <a:p>
            <a:pPr algn="just">
              <a:lnSpc>
                <a:spcPct val="150000"/>
              </a:lnSpc>
            </a:pPr>
            <a:r>
              <a:rPr sz="1600">
                <a:sym typeface="+mn-ea"/>
              </a:rPr>
              <a:t>（</a:t>
            </a:r>
            <a:r>
              <a:rPr lang="en-US" sz="1600">
                <a:sym typeface="+mn-ea"/>
              </a:rPr>
              <a:t>2</a:t>
            </a:r>
            <a:r>
              <a:rPr sz="1600">
                <a:sym typeface="+mn-ea"/>
              </a:rPr>
              <a:t>）</a:t>
            </a:r>
            <a:r>
              <a:rPr sz="1600">
                <a:solidFill>
                  <a:srgbClr val="FF0000"/>
                </a:solidFill>
                <a:sym typeface="+mn-ea"/>
              </a:rPr>
              <a:t>沟通差异</a:t>
            </a:r>
            <a:r>
              <a:rPr lang="zh-CN" sz="1600">
                <a:solidFill>
                  <a:srgbClr val="FF0000"/>
                </a:solidFill>
                <a:sym typeface="+mn-ea"/>
              </a:rPr>
              <a:t>。</a:t>
            </a:r>
            <a:r>
              <a:rPr sz="1600">
                <a:sym typeface="+mn-ea"/>
              </a:rPr>
              <a:t>文化和历史背景不同、语义障碍、误解及沟通过程中噪音干扰可能造成意见不一致。 </a:t>
            </a:r>
            <a:endParaRPr sz="1600">
              <a:sym typeface="+mn-ea"/>
            </a:endParaRPr>
          </a:p>
          <a:p>
            <a:pPr algn="just">
              <a:lnSpc>
                <a:spcPct val="150000"/>
              </a:lnSpc>
            </a:pPr>
            <a:endParaRPr sz="1600">
              <a:sym typeface="+mn-ea"/>
            </a:endParaRPr>
          </a:p>
          <a:p>
            <a:pPr algn="just">
              <a:lnSpc>
                <a:spcPct val="150000"/>
              </a:lnSpc>
            </a:pPr>
            <a:r>
              <a:rPr sz="1600">
                <a:sym typeface="+mn-ea"/>
              </a:rPr>
              <a:t>（</a:t>
            </a:r>
            <a:r>
              <a:rPr lang="en-US" sz="1600">
                <a:sym typeface="+mn-ea"/>
              </a:rPr>
              <a:t>3</a:t>
            </a:r>
            <a:r>
              <a:rPr sz="1600">
                <a:sym typeface="+mn-ea"/>
              </a:rPr>
              <a:t>）</a:t>
            </a:r>
            <a:r>
              <a:rPr sz="1600">
                <a:solidFill>
                  <a:srgbClr val="FF0000"/>
                </a:solidFill>
                <a:sym typeface="+mn-ea"/>
              </a:rPr>
              <a:t>结构差异</a:t>
            </a:r>
            <a:r>
              <a:rPr lang="zh-CN" sz="1600">
                <a:solidFill>
                  <a:srgbClr val="FF0000"/>
                </a:solidFill>
                <a:sym typeface="+mn-ea"/>
              </a:rPr>
              <a:t>。</a:t>
            </a:r>
            <a:r>
              <a:rPr lang="zh-CN" sz="1600">
                <a:sym typeface="+mn-ea"/>
              </a:rPr>
              <a:t>信息不对称和利益不一致，人们在计划目标、实施方法、绩效评估、资源分配、劳动报酬、奖惩等许多问题上会产生不同看法。</a:t>
            </a:r>
            <a:endParaRPr sz="1600">
              <a:sym typeface="+mn-ea"/>
            </a:endParaRPr>
          </a:p>
          <a:p>
            <a:pPr algn="just">
              <a:lnSpc>
                <a:spcPct val="150000"/>
              </a:lnSpc>
            </a:pPr>
            <a:endParaRPr sz="1600">
              <a:sym typeface="+mn-ea"/>
            </a:endParaRPr>
          </a:p>
        </p:txBody>
      </p:sp>
      <p:sp>
        <p:nvSpPr>
          <p:cNvPr id="18" name="îŝḷîḋè"/>
          <p:cNvSpPr txBox="1"/>
          <p:nvPr>
            <p:custDataLst>
              <p:tags r:id="rId5"/>
            </p:custDataLst>
          </p:nvPr>
        </p:nvSpPr>
        <p:spPr bwMode="auto">
          <a:xfrm>
            <a:off x="984250" y="1206500"/>
            <a:ext cx="565785" cy="890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buSzPct val="25000"/>
              <a:buFontTx/>
              <a:buNone/>
              <a:defRPr/>
            </a:pPr>
            <a:r>
              <a:rPr lang="en-US" altLang="zh-CN" sz="2000" b="1" cap="all" dirty="0">
                <a:solidFill>
                  <a:schemeClr val="lt1"/>
                </a:solidFill>
                <a:cs typeface="+mn-ea"/>
                <a:sym typeface="+mn-lt"/>
              </a:rPr>
              <a:t>01</a:t>
            </a:r>
            <a:endParaRPr lang="en-US" altLang="zh-CN" sz="2000" b="1" cap="all" dirty="0">
              <a:solidFill>
                <a:schemeClr val="lt1"/>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dissolve">
                                      <p:cBhvr>
                                        <p:cTn id="16" dur="500"/>
                                        <p:tgtEl>
                                          <p:spTgt spid="14"/>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ssolve">
                                      <p:cBhvr>
                                        <p:cTn id="19" dur="500"/>
                                        <p:tgtEl>
                                          <p:spTgt spid="1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ssolve">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3" grpId="0" bldLvl="0" animBg="1"/>
      <p:bldP spid="14" grpId="0"/>
      <p:bldP spid="17" grpId="0"/>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ea"/>
              </a:rPr>
              <a:t>冲突管理</a:t>
            </a:r>
            <a:endParaRPr lang="zh-CN" altLang="en-US" sz="2800" kern="0" noProof="0" dirty="0">
              <a:ln>
                <a:noFill/>
              </a:ln>
              <a:solidFill>
                <a:schemeClr val="accent1"/>
              </a:solidFill>
              <a:effectLst/>
              <a:uLnTx/>
              <a:uFillTx/>
              <a:cs typeface="+mn-ea"/>
              <a:sym typeface="+mn-ea"/>
            </a:endParaRPr>
          </a:p>
        </p:txBody>
      </p:sp>
      <p:sp>
        <p:nvSpPr>
          <p:cNvPr id="12" name="íŝḷíďê"/>
          <p:cNvSpPr/>
          <p:nvPr>
            <p:custDataLst>
              <p:tags r:id="rId2"/>
            </p:custDataLst>
          </p:nvPr>
        </p:nvSpPr>
        <p:spPr>
          <a:xfrm>
            <a:off x="1047351" y="1276829"/>
            <a:ext cx="444222" cy="444220"/>
          </a:xfrm>
          <a:prstGeom prst="rect">
            <a:avLst/>
          </a:prstGeom>
          <a:solidFill>
            <a:schemeClr val="accent6">
              <a:lumMod val="60000"/>
              <a:lumOff val="4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9" name="îŝḷîḋè"/>
          <p:cNvSpPr txBox="1"/>
          <p:nvPr>
            <p:custDataLst>
              <p:tags r:id="rId3"/>
            </p:custDataLst>
          </p:nvPr>
        </p:nvSpPr>
        <p:spPr bwMode="auto">
          <a:xfrm>
            <a:off x="1047115" y="1276985"/>
            <a:ext cx="48450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buSzPct val="25000"/>
              <a:defRPr/>
            </a:pPr>
            <a:r>
              <a:rPr lang="en-US" altLang="zh-CN" sz="2000" b="1" cap="all" dirty="0">
                <a:solidFill>
                  <a:schemeClr val="lt1"/>
                </a:solidFill>
                <a:cs typeface="+mn-ea"/>
                <a:sym typeface="+mn-lt"/>
              </a:rPr>
              <a:t>02</a:t>
            </a:r>
            <a:endParaRPr lang="en-US" altLang="zh-CN" sz="2000" b="1" cap="all" dirty="0">
              <a:solidFill>
                <a:schemeClr val="lt1"/>
              </a:solidFill>
              <a:cs typeface="+mn-ea"/>
              <a:sym typeface="+mn-lt"/>
            </a:endParaRPr>
          </a:p>
        </p:txBody>
      </p:sp>
      <p:sp>
        <p:nvSpPr>
          <p:cNvPr id="3" name="文本框 2"/>
          <p:cNvSpPr txBox="1"/>
          <p:nvPr>
            <p:custDataLst>
              <p:tags r:id="rId4"/>
            </p:custDataLst>
          </p:nvPr>
        </p:nvSpPr>
        <p:spPr>
          <a:xfrm>
            <a:off x="1257935" y="2198370"/>
            <a:ext cx="4052570" cy="3638550"/>
          </a:xfrm>
          <a:prstGeom prst="rect">
            <a:avLst/>
          </a:prstGeom>
          <a:noFill/>
        </p:spPr>
        <p:txBody>
          <a:bodyPr wrap="square" rtlCol="0" anchor="t">
            <a:noAutofit/>
          </a:bodyPr>
          <a:p>
            <a:pPr algn="just">
              <a:lnSpc>
                <a:spcPct val="150000"/>
              </a:lnSpc>
              <a:buClrTx/>
              <a:buSzTx/>
              <a:buNone/>
            </a:pPr>
            <a:r>
              <a:rPr sz="1600">
                <a:sym typeface="+mn-ea"/>
              </a:rPr>
              <a:t>（</a:t>
            </a:r>
            <a:r>
              <a:rPr lang="en-US" sz="1600">
                <a:sym typeface="+mn-ea"/>
              </a:rPr>
              <a:t>1</a:t>
            </a:r>
            <a:r>
              <a:rPr sz="1600">
                <a:sym typeface="+mn-ea"/>
              </a:rPr>
              <a:t>）</a:t>
            </a:r>
            <a:r>
              <a:rPr sz="1600">
                <a:solidFill>
                  <a:srgbClr val="FF0000"/>
                </a:solidFill>
                <a:sym typeface="+mn-ea"/>
              </a:rPr>
              <a:t>冲突的抑制</a:t>
            </a:r>
            <a:r>
              <a:rPr lang="zh-CN" sz="1600">
                <a:solidFill>
                  <a:srgbClr val="FF0000"/>
                </a:solidFill>
                <a:sym typeface="+mn-ea"/>
              </a:rPr>
              <a:t>。</a:t>
            </a:r>
            <a:r>
              <a:rPr lang="zh-CN" sz="1600">
                <a:sym typeface="+mn-ea"/>
              </a:rPr>
              <a:t>托马斯定义了五种处理冲突的策略，</a:t>
            </a:r>
            <a:r>
              <a:rPr lang="zh-CN" sz="1600">
                <a:sym typeface="+mn-ea"/>
              </a:rPr>
              <a:t>如图。</a:t>
            </a:r>
            <a:endParaRPr lang="zh-CN" sz="1600">
              <a:sym typeface="+mn-ea"/>
            </a:endParaRPr>
          </a:p>
          <a:p>
            <a:pPr algn="just">
              <a:lnSpc>
                <a:spcPct val="150000"/>
              </a:lnSpc>
              <a:buClrTx/>
              <a:buSzTx/>
              <a:buNone/>
            </a:pPr>
            <a:endParaRPr lang="zh-CN" sz="1600">
              <a:sym typeface="+mn-ea"/>
            </a:endParaRPr>
          </a:p>
          <a:p>
            <a:pPr algn="just">
              <a:lnSpc>
                <a:spcPct val="150000"/>
              </a:lnSpc>
              <a:buClrTx/>
              <a:buSzTx/>
              <a:buNone/>
            </a:pPr>
            <a:r>
              <a:rPr sz="1600">
                <a:sym typeface="+mn-ea"/>
              </a:rPr>
              <a:t>（</a:t>
            </a:r>
            <a:r>
              <a:rPr lang="en-US" sz="1600">
                <a:sym typeface="+mn-ea"/>
              </a:rPr>
              <a:t>2</a:t>
            </a:r>
            <a:r>
              <a:rPr sz="1600">
                <a:sym typeface="+mn-ea"/>
              </a:rPr>
              <a:t>）</a:t>
            </a:r>
            <a:r>
              <a:rPr sz="1600">
                <a:solidFill>
                  <a:srgbClr val="FF0000"/>
                </a:solidFill>
                <a:sym typeface="+mn-ea"/>
              </a:rPr>
              <a:t>冲突的激发</a:t>
            </a:r>
            <a:r>
              <a:rPr lang="zh-CN" sz="1600">
                <a:sym typeface="+mn-ea"/>
              </a:rPr>
              <a:t>：</a:t>
            </a:r>
            <a:r>
              <a:rPr sz="1600">
                <a:sym typeface="+mn-ea"/>
              </a:rPr>
              <a:t>冲突合乎规则</a:t>
            </a:r>
            <a:r>
              <a:rPr lang="zh-CN" sz="1600">
                <a:sym typeface="+mn-ea"/>
              </a:rPr>
              <a:t>；引入外部人员；调整组织架构。</a:t>
            </a:r>
            <a:endParaRPr lang="zh-CN" sz="1600">
              <a:sym typeface="+mn-ea"/>
            </a:endParaRPr>
          </a:p>
        </p:txBody>
      </p:sp>
      <p:sp>
        <p:nvSpPr>
          <p:cNvPr id="6" name="文本框 5"/>
          <p:cNvSpPr txBox="1"/>
          <p:nvPr>
            <p:custDataLst>
              <p:tags r:id="rId5"/>
            </p:custDataLst>
          </p:nvPr>
        </p:nvSpPr>
        <p:spPr>
          <a:xfrm>
            <a:off x="1673860" y="1352550"/>
            <a:ext cx="4064000" cy="398780"/>
          </a:xfrm>
          <a:prstGeom prst="rect">
            <a:avLst/>
          </a:prstGeom>
          <a:noFill/>
        </p:spPr>
        <p:txBody>
          <a:bodyPr wrap="square" rtlCol="0">
            <a:spAutoFit/>
          </a:bodyPr>
          <a:p>
            <a:r>
              <a:rPr lang="zh-CN" altLang="en-US" sz="2000"/>
              <a:t>管理冲突</a:t>
            </a:r>
            <a:endParaRPr lang="zh-CN" altLang="en-US" sz="2000"/>
          </a:p>
        </p:txBody>
      </p:sp>
      <p:pic>
        <p:nvPicPr>
          <p:cNvPr id="2" name="图片 1"/>
          <p:cNvPicPr>
            <a:picLocks noChangeAspect="1"/>
          </p:cNvPicPr>
          <p:nvPr>
            <p:custDataLst>
              <p:tags r:id="rId6"/>
            </p:custDataLst>
          </p:nvPr>
        </p:nvPicPr>
        <p:blipFill>
          <a:blip r:embed="rId7"/>
          <a:stretch>
            <a:fillRect/>
          </a:stretch>
        </p:blipFill>
        <p:spPr>
          <a:xfrm>
            <a:off x="5474970" y="1887855"/>
            <a:ext cx="5285105" cy="343408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ssolve">
                                      <p:cBhvr>
                                        <p:cTn id="13" dur="500"/>
                                        <p:tgtEl>
                                          <p:spTgt spid="1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dissolv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2" grpId="0" bldLvl="0" animBg="1"/>
      <p:bldP spid="1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91478"/>
            <a:ext cx="458724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有效谈判</a:t>
            </a:r>
            <a:endParaRPr lang="zh-CN" altLang="en-US" sz="2800" kern="0" noProof="0" dirty="0">
              <a:ln>
                <a:noFill/>
              </a:ln>
              <a:solidFill>
                <a:schemeClr val="accent1">
                  <a:lumMod val="60000"/>
                  <a:lumOff val="40000"/>
                </a:schemeClr>
              </a:solidFill>
              <a:effectLst/>
              <a:uLnTx/>
              <a:uFillTx/>
              <a:cs typeface="+mn-ea"/>
              <a:sym typeface="+mn-lt"/>
            </a:endParaRPr>
          </a:p>
        </p:txBody>
      </p:sp>
      <p:sp>
        <p:nvSpPr>
          <p:cNvPr id="5" name="矩形: 圆角 2"/>
          <p:cNvSpPr/>
          <p:nvPr>
            <p:custDataLst>
              <p:tags r:id="rId2"/>
            </p:custDataLst>
          </p:nvPr>
        </p:nvSpPr>
        <p:spPr>
          <a:xfrm>
            <a:off x="688975" y="1454150"/>
            <a:ext cx="3323590" cy="4784090"/>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20000"/>
                <a:lumOff val="8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just">
              <a:lnSpc>
                <a:spcPct val="140000"/>
              </a:lnSpc>
              <a:spcBef>
                <a:spcPts val="0"/>
              </a:spcBef>
              <a:spcAft>
                <a:spcPts val="0"/>
              </a:spcAft>
            </a:pPr>
            <a:r>
              <a:rPr lang="en-US" altLang="zh-CN" dirty="0">
                <a:solidFill>
                  <a:schemeClr val="tx1">
                    <a:lumMod val="85000"/>
                    <a:lumOff val="15000"/>
                  </a:schemeClr>
                </a:solidFill>
                <a:latin typeface="+mn-ea"/>
                <a:cs typeface="+mn-ea"/>
                <a:sym typeface="+mn-ea"/>
              </a:rPr>
              <a:t>     </a:t>
            </a:r>
            <a:r>
              <a:rPr lang="en-US" altLang="zh-CN" dirty="0">
                <a:solidFill>
                  <a:srgbClr val="FF0000"/>
                </a:solidFill>
                <a:latin typeface="+mn-ea"/>
                <a:cs typeface="+mn-ea"/>
                <a:sym typeface="+mn-ea"/>
              </a:rPr>
              <a:t> </a:t>
            </a:r>
            <a:r>
              <a:rPr lang="zh-CN" altLang="zh-CN" dirty="0">
                <a:solidFill>
                  <a:srgbClr val="FF0000"/>
                </a:solidFill>
                <a:latin typeface="+mn-ea"/>
                <a:cs typeface="+mn-ea"/>
                <a:sym typeface="+mn-ea"/>
              </a:rPr>
              <a:t>零和谈判</a:t>
            </a:r>
            <a:endParaRPr lang="zh-CN" altLang="zh-CN" dirty="0">
              <a:solidFill>
                <a:srgbClr val="FF0000"/>
              </a:solidFill>
              <a:latin typeface="+mn-ea"/>
              <a:cs typeface="+mn-ea"/>
              <a:sym typeface="+mn-ea"/>
            </a:endParaRPr>
          </a:p>
          <a:p>
            <a:pPr algn="just">
              <a:lnSpc>
                <a:spcPct val="140000"/>
              </a:lnSpc>
              <a:spcBef>
                <a:spcPts val="0"/>
              </a:spcBef>
              <a:spcAft>
                <a:spcPts val="0"/>
              </a:spcAft>
            </a:pPr>
            <a:endParaRPr lang="zh-CN" altLang="zh-CN" dirty="0">
              <a:solidFill>
                <a:schemeClr val="tx1">
                  <a:lumMod val="85000"/>
                  <a:lumOff val="15000"/>
                </a:schemeClr>
              </a:solidFill>
              <a:latin typeface="+mn-ea"/>
              <a:cs typeface="+mn-ea"/>
              <a:sym typeface="+mn-ea"/>
            </a:endParaRPr>
          </a:p>
          <a:p>
            <a:pPr algn="just">
              <a:lnSpc>
                <a:spcPct val="140000"/>
              </a:lnSpc>
              <a:spcBef>
                <a:spcPts val="0"/>
              </a:spcBef>
              <a:spcAft>
                <a:spcPts val="0"/>
              </a:spcAft>
            </a:pPr>
            <a:r>
              <a:rPr lang="en-US" altLang="zh-CN" dirty="0">
                <a:solidFill>
                  <a:schemeClr val="tx1">
                    <a:lumMod val="85000"/>
                    <a:lumOff val="15000"/>
                  </a:schemeClr>
                </a:solidFill>
                <a:latin typeface="+mn-ea"/>
                <a:cs typeface="+mn-ea"/>
                <a:sym typeface="+mn-ea"/>
              </a:rPr>
              <a:t>      </a:t>
            </a:r>
            <a:r>
              <a:rPr lang="zh-CN" altLang="zh-CN" dirty="0">
                <a:solidFill>
                  <a:srgbClr val="FF0000"/>
                </a:solidFill>
                <a:latin typeface="+mn-ea"/>
                <a:cs typeface="+mn-ea"/>
                <a:sym typeface="+mn-ea"/>
              </a:rPr>
              <a:t>双赢谈判</a:t>
            </a:r>
            <a:endParaRPr lang="zh-CN" altLang="zh-CN" dirty="0">
              <a:solidFill>
                <a:srgbClr val="FF0000"/>
              </a:solidFill>
              <a:latin typeface="+mn-ea"/>
              <a:cs typeface="+mn-ea"/>
              <a:sym typeface="+mn-ea"/>
            </a:endParaRPr>
          </a:p>
          <a:p>
            <a:pPr algn="just">
              <a:lnSpc>
                <a:spcPct val="140000"/>
              </a:lnSpc>
              <a:spcBef>
                <a:spcPts val="0"/>
              </a:spcBef>
              <a:spcAft>
                <a:spcPts val="0"/>
              </a:spcAft>
            </a:pPr>
            <a:endParaRPr lang="zh-CN" altLang="zh-CN" dirty="0">
              <a:solidFill>
                <a:srgbClr val="FF0000"/>
              </a:solidFill>
              <a:latin typeface="+mn-ea"/>
              <a:cs typeface="+mn-ea"/>
              <a:sym typeface="+mn-ea"/>
            </a:endParaRPr>
          </a:p>
          <a:p>
            <a:pPr algn="just">
              <a:lnSpc>
                <a:spcPct val="140000"/>
              </a:lnSpc>
              <a:spcBef>
                <a:spcPts val="0"/>
              </a:spcBef>
              <a:spcAft>
                <a:spcPts val="0"/>
              </a:spcAft>
            </a:pPr>
            <a:r>
              <a:rPr lang="en-US" altLang="zh-CN" dirty="0">
                <a:solidFill>
                  <a:srgbClr val="FF0000"/>
                </a:solidFill>
                <a:latin typeface="+mn-ea"/>
                <a:cs typeface="+mn-ea"/>
                <a:sym typeface="+mn-ea"/>
              </a:rPr>
              <a:t>     ······</a:t>
            </a:r>
            <a:endParaRPr lang="en-US" altLang="zh-CN" dirty="0">
              <a:solidFill>
                <a:srgbClr val="FF0000"/>
              </a:solidFill>
              <a:latin typeface="+mn-ea"/>
              <a:cs typeface="+mn-ea"/>
              <a:sym typeface="+mn-ea"/>
            </a:endParaRPr>
          </a:p>
        </p:txBody>
      </p:sp>
      <p:sp>
        <p:nvSpPr>
          <p:cNvPr id="6" name="任意多边形: 形状 28"/>
          <p:cNvSpPr/>
          <p:nvPr>
            <p:custDataLst>
              <p:tags r:id="rId3"/>
            </p:custDataLst>
          </p:nvPr>
        </p:nvSpPr>
        <p:spPr>
          <a:xfrm>
            <a:off x="1089025" y="1334453"/>
            <a:ext cx="2523509" cy="489935"/>
          </a:xfrm>
          <a:custGeom>
            <a:avLst/>
            <a:gdLst>
              <a:gd name="connsiteX0" fmla="*/ 1 w 2523509"/>
              <a:gd name="connsiteY0" fmla="*/ 0 h 489935"/>
              <a:gd name="connsiteX1" fmla="*/ 2523508 w 2523509"/>
              <a:gd name="connsiteY1" fmla="*/ 0 h 489935"/>
              <a:gd name="connsiteX2" fmla="*/ 2523508 w 2523509"/>
              <a:gd name="connsiteY2" fmla="*/ 193313 h 489935"/>
              <a:gd name="connsiteX3" fmla="*/ 2523508 w 2523509"/>
              <a:gd name="connsiteY3" fmla="*/ 240238 h 489935"/>
              <a:gd name="connsiteX4" fmla="*/ 2523509 w 2523509"/>
              <a:gd name="connsiteY4" fmla="*/ 240238 h 489935"/>
              <a:gd name="connsiteX5" fmla="*/ 2523508 w 2523509"/>
              <a:gd name="connsiteY5" fmla="*/ 240243 h 489935"/>
              <a:gd name="connsiteX6" fmla="*/ 2523508 w 2523509"/>
              <a:gd name="connsiteY6" fmla="*/ 249696 h 489935"/>
              <a:gd name="connsiteX7" fmla="*/ 2523508 w 2523509"/>
              <a:gd name="connsiteY7" fmla="*/ 324846 h 489935"/>
              <a:gd name="connsiteX8" fmla="*/ 2358419 w 2523509"/>
              <a:gd name="connsiteY8" fmla="*/ 489935 h 489935"/>
              <a:gd name="connsiteX9" fmla="*/ 2273812 w 2523509"/>
              <a:gd name="connsiteY9" fmla="*/ 489935 h 489935"/>
              <a:gd name="connsiteX10" fmla="*/ 249699 w 2523509"/>
              <a:gd name="connsiteY10" fmla="*/ 489935 h 489935"/>
              <a:gd name="connsiteX11" fmla="*/ 165089 w 2523509"/>
              <a:gd name="connsiteY11" fmla="*/ 489935 h 489935"/>
              <a:gd name="connsiteX12" fmla="*/ 0 w 2523509"/>
              <a:gd name="connsiteY12" fmla="*/ 324846 h 489935"/>
              <a:gd name="connsiteX13" fmla="*/ 0 w 2523509"/>
              <a:gd name="connsiteY13" fmla="*/ 193313 h 489935"/>
              <a:gd name="connsiteX14" fmla="*/ 1 w 2523509"/>
              <a:gd name="connsiteY14" fmla="*/ 193308 h 4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3509" h="489935">
                <a:moveTo>
                  <a:pt x="1" y="0"/>
                </a:moveTo>
                <a:lnTo>
                  <a:pt x="2523508" y="0"/>
                </a:lnTo>
                <a:lnTo>
                  <a:pt x="2523508" y="193313"/>
                </a:lnTo>
                <a:lnTo>
                  <a:pt x="2523508" y="240238"/>
                </a:lnTo>
                <a:lnTo>
                  <a:pt x="2523509" y="240238"/>
                </a:lnTo>
                <a:lnTo>
                  <a:pt x="2523508" y="240243"/>
                </a:lnTo>
                <a:lnTo>
                  <a:pt x="2523508" y="249696"/>
                </a:lnTo>
                <a:lnTo>
                  <a:pt x="2523508" y="324846"/>
                </a:lnTo>
                <a:cubicBezTo>
                  <a:pt x="2523508" y="416022"/>
                  <a:pt x="2449595" y="489935"/>
                  <a:pt x="2358419" y="489935"/>
                </a:cubicBezTo>
                <a:lnTo>
                  <a:pt x="2273812" y="489935"/>
                </a:lnTo>
                <a:lnTo>
                  <a:pt x="249699" y="489935"/>
                </a:lnTo>
                <a:lnTo>
                  <a:pt x="165089" y="489935"/>
                </a:lnTo>
                <a:cubicBezTo>
                  <a:pt x="73913" y="489935"/>
                  <a:pt x="0" y="416022"/>
                  <a:pt x="0" y="324846"/>
                </a:cubicBezTo>
                <a:lnTo>
                  <a:pt x="0" y="193313"/>
                </a:lnTo>
                <a:lnTo>
                  <a:pt x="1" y="193308"/>
                </a:lnTo>
                <a:close/>
              </a:path>
            </a:pathLst>
          </a:custGeom>
          <a:solidFill>
            <a:srgbClr val="F1A96E"/>
          </a:soli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dirty="0">
                <a:solidFill>
                  <a:schemeClr val="lt1">
                    <a:lumMod val="100000"/>
                  </a:schemeClr>
                </a:solidFill>
                <a:latin typeface="+mn-ea"/>
                <a:cs typeface="+mn-ea"/>
                <a:sym typeface="+mn-ea"/>
              </a:rPr>
              <a:t>谈判的方法</a:t>
            </a:r>
            <a:endParaRPr lang="zh-CN" altLang="en-US" sz="2000" b="1" dirty="0">
              <a:solidFill>
                <a:schemeClr val="lt1">
                  <a:lumMod val="100000"/>
                </a:schemeClr>
              </a:solidFill>
              <a:latin typeface="+mn-ea"/>
              <a:cs typeface="+mn-ea"/>
              <a:sym typeface="+mn-ea"/>
            </a:endParaRPr>
          </a:p>
        </p:txBody>
      </p:sp>
      <p:sp>
        <p:nvSpPr>
          <p:cNvPr id="23" name="等腰三角形 22"/>
          <p:cNvSpPr/>
          <p:nvPr>
            <p:custDataLst>
              <p:tags r:id="rId4"/>
            </p:custDataLst>
          </p:nvPr>
        </p:nvSpPr>
        <p:spPr>
          <a:xfrm>
            <a:off x="979170" y="1334453"/>
            <a:ext cx="110359"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8" name="等腰三角形 27"/>
          <p:cNvSpPr/>
          <p:nvPr>
            <p:custDataLst>
              <p:tags r:id="rId5"/>
            </p:custDataLst>
          </p:nvPr>
        </p:nvSpPr>
        <p:spPr>
          <a:xfrm flipH="1">
            <a:off x="3612515" y="1334453"/>
            <a:ext cx="110359"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0" name="矩形: 圆角 35"/>
          <p:cNvSpPr/>
          <p:nvPr>
            <p:custDataLst>
              <p:tags r:id="rId6"/>
            </p:custDataLst>
          </p:nvPr>
        </p:nvSpPr>
        <p:spPr>
          <a:xfrm>
            <a:off x="4431030" y="1454150"/>
            <a:ext cx="3323590" cy="4784725"/>
          </a:xfrm>
          <a:prstGeom prst="roundRect">
            <a:avLst>
              <a:gd name="adj" fmla="val 6347"/>
            </a:avLst>
          </a:prstGeom>
          <a:gradFill flip="none" rotWithShape="1">
            <a:gsLst>
              <a:gs pos="0">
                <a:schemeClr val="accent2">
                  <a:lumMod val="20000"/>
                  <a:lumOff val="80000"/>
                  <a:alpha val="20000"/>
                </a:schemeClr>
              </a:gs>
              <a:gs pos="100000">
                <a:schemeClr val="bg1">
                  <a:alpha val="0"/>
                </a:schemeClr>
              </a:gs>
            </a:gsLst>
            <a:path path="circle">
              <a:fillToRect l="100000" t="100000"/>
            </a:path>
            <a:tileRect r="-100000" b="-100000"/>
          </a:gradFill>
          <a:ln w="15875">
            <a:solidFill>
              <a:schemeClr val="accent2">
                <a:lumMod val="20000"/>
                <a:lumOff val="80000"/>
              </a:schemeClr>
            </a:solid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ctr">
              <a:lnSpc>
                <a:spcPct val="160000"/>
              </a:lnSpc>
            </a:pPr>
            <a:r>
              <a:rPr lang="zh-CN" altLang="zh-CN" dirty="0">
                <a:solidFill>
                  <a:srgbClr val="FF0000"/>
                </a:solidFill>
                <a:latin typeface="+mn-ea"/>
                <a:cs typeface="+mn-ea"/>
                <a:sym typeface="+mn-ea"/>
              </a:rPr>
              <a:t>客观地评估谈判情况</a:t>
            </a:r>
            <a:endParaRPr lang="zh-CN" altLang="zh-CN" dirty="0">
              <a:solidFill>
                <a:srgbClr val="FF0000"/>
              </a:solidFill>
              <a:latin typeface="+mn-ea"/>
              <a:cs typeface="+mn-ea"/>
              <a:sym typeface="+mn-ea"/>
            </a:endParaRPr>
          </a:p>
          <a:p>
            <a:pPr algn="ctr">
              <a:lnSpc>
                <a:spcPct val="160000"/>
              </a:lnSpc>
            </a:pPr>
            <a:r>
              <a:rPr lang="zh-CN" altLang="zh-CN" dirty="0">
                <a:solidFill>
                  <a:srgbClr val="FF0000"/>
                </a:solidFill>
                <a:latin typeface="+mn-ea"/>
                <a:cs typeface="+mn-ea"/>
                <a:sym typeface="+mn-ea"/>
              </a:rPr>
              <a:t>深入了解对方谈判者</a:t>
            </a:r>
            <a:endParaRPr lang="zh-CN" altLang="zh-CN" dirty="0">
              <a:solidFill>
                <a:srgbClr val="FF0000"/>
              </a:solidFill>
              <a:latin typeface="+mn-ea"/>
              <a:cs typeface="+mn-ea"/>
              <a:sym typeface="+mn-ea"/>
            </a:endParaRPr>
          </a:p>
          <a:p>
            <a:pPr algn="ctr">
              <a:lnSpc>
                <a:spcPct val="160000"/>
              </a:lnSpc>
            </a:pPr>
            <a:r>
              <a:rPr lang="zh-CN" altLang="zh-CN" dirty="0">
                <a:solidFill>
                  <a:srgbClr val="FF0000"/>
                </a:solidFill>
                <a:latin typeface="+mn-ea"/>
                <a:cs typeface="+mn-ea"/>
                <a:sym typeface="+mn-ea"/>
              </a:rPr>
              <a:t>以诚意开启谈判</a:t>
            </a:r>
            <a:endParaRPr lang="zh-CN" altLang="zh-CN" dirty="0">
              <a:solidFill>
                <a:srgbClr val="FF0000"/>
              </a:solidFill>
              <a:latin typeface="+mn-ea"/>
              <a:cs typeface="+mn-ea"/>
              <a:sym typeface="+mn-ea"/>
            </a:endParaRPr>
          </a:p>
          <a:p>
            <a:pPr algn="ctr">
              <a:lnSpc>
                <a:spcPct val="160000"/>
              </a:lnSpc>
            </a:pPr>
            <a:r>
              <a:rPr lang="zh-CN" altLang="zh-CN" dirty="0">
                <a:solidFill>
                  <a:srgbClr val="FF0000"/>
                </a:solidFill>
                <a:latin typeface="+mn-ea"/>
                <a:cs typeface="+mn-ea"/>
                <a:sym typeface="+mn-ea"/>
              </a:rPr>
              <a:t>坚定和灵活相结合</a:t>
            </a:r>
            <a:endParaRPr lang="zh-CN" altLang="zh-CN" sz="1600" dirty="0">
              <a:solidFill>
                <a:srgbClr val="FF0000"/>
              </a:solidFill>
              <a:latin typeface="+mn-ea"/>
              <a:cs typeface="+mn-ea"/>
              <a:sym typeface="+mn-ea"/>
            </a:endParaRPr>
          </a:p>
        </p:txBody>
      </p:sp>
      <p:sp>
        <p:nvSpPr>
          <p:cNvPr id="31" name="任意多边形: 形状 36"/>
          <p:cNvSpPr/>
          <p:nvPr>
            <p:custDataLst>
              <p:tags r:id="rId7"/>
            </p:custDataLst>
          </p:nvPr>
        </p:nvSpPr>
        <p:spPr>
          <a:xfrm>
            <a:off x="4831080" y="1334453"/>
            <a:ext cx="2523509" cy="489935"/>
          </a:xfrm>
          <a:custGeom>
            <a:avLst/>
            <a:gdLst>
              <a:gd name="connsiteX0" fmla="*/ 1 w 2523509"/>
              <a:gd name="connsiteY0" fmla="*/ 0 h 489935"/>
              <a:gd name="connsiteX1" fmla="*/ 2523508 w 2523509"/>
              <a:gd name="connsiteY1" fmla="*/ 0 h 489935"/>
              <a:gd name="connsiteX2" fmla="*/ 2523508 w 2523509"/>
              <a:gd name="connsiteY2" fmla="*/ 193313 h 489935"/>
              <a:gd name="connsiteX3" fmla="*/ 2523508 w 2523509"/>
              <a:gd name="connsiteY3" fmla="*/ 240238 h 489935"/>
              <a:gd name="connsiteX4" fmla="*/ 2523509 w 2523509"/>
              <a:gd name="connsiteY4" fmla="*/ 240238 h 489935"/>
              <a:gd name="connsiteX5" fmla="*/ 2523508 w 2523509"/>
              <a:gd name="connsiteY5" fmla="*/ 240243 h 489935"/>
              <a:gd name="connsiteX6" fmla="*/ 2523508 w 2523509"/>
              <a:gd name="connsiteY6" fmla="*/ 249696 h 489935"/>
              <a:gd name="connsiteX7" fmla="*/ 2523508 w 2523509"/>
              <a:gd name="connsiteY7" fmla="*/ 324846 h 489935"/>
              <a:gd name="connsiteX8" fmla="*/ 2358419 w 2523509"/>
              <a:gd name="connsiteY8" fmla="*/ 489935 h 489935"/>
              <a:gd name="connsiteX9" fmla="*/ 2273812 w 2523509"/>
              <a:gd name="connsiteY9" fmla="*/ 489935 h 489935"/>
              <a:gd name="connsiteX10" fmla="*/ 249699 w 2523509"/>
              <a:gd name="connsiteY10" fmla="*/ 489935 h 489935"/>
              <a:gd name="connsiteX11" fmla="*/ 165089 w 2523509"/>
              <a:gd name="connsiteY11" fmla="*/ 489935 h 489935"/>
              <a:gd name="connsiteX12" fmla="*/ 0 w 2523509"/>
              <a:gd name="connsiteY12" fmla="*/ 324846 h 489935"/>
              <a:gd name="connsiteX13" fmla="*/ 0 w 2523509"/>
              <a:gd name="connsiteY13" fmla="*/ 193313 h 489935"/>
              <a:gd name="connsiteX14" fmla="*/ 1 w 2523509"/>
              <a:gd name="connsiteY14" fmla="*/ 193308 h 4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3509" h="489935">
                <a:moveTo>
                  <a:pt x="1" y="0"/>
                </a:moveTo>
                <a:lnTo>
                  <a:pt x="2523508" y="0"/>
                </a:lnTo>
                <a:lnTo>
                  <a:pt x="2523508" y="193313"/>
                </a:lnTo>
                <a:lnTo>
                  <a:pt x="2523508" y="240238"/>
                </a:lnTo>
                <a:lnTo>
                  <a:pt x="2523509" y="240238"/>
                </a:lnTo>
                <a:lnTo>
                  <a:pt x="2523508" y="240243"/>
                </a:lnTo>
                <a:lnTo>
                  <a:pt x="2523508" y="249696"/>
                </a:lnTo>
                <a:lnTo>
                  <a:pt x="2523508" y="324846"/>
                </a:lnTo>
                <a:cubicBezTo>
                  <a:pt x="2523508" y="416022"/>
                  <a:pt x="2449595" y="489935"/>
                  <a:pt x="2358419" y="489935"/>
                </a:cubicBezTo>
                <a:lnTo>
                  <a:pt x="2273812" y="489935"/>
                </a:lnTo>
                <a:lnTo>
                  <a:pt x="249699" y="489935"/>
                </a:lnTo>
                <a:lnTo>
                  <a:pt x="165089" y="489935"/>
                </a:lnTo>
                <a:cubicBezTo>
                  <a:pt x="73913" y="489935"/>
                  <a:pt x="0" y="416022"/>
                  <a:pt x="0" y="324846"/>
                </a:cubicBezTo>
                <a:lnTo>
                  <a:pt x="0" y="193313"/>
                </a:lnTo>
                <a:lnTo>
                  <a:pt x="1" y="193308"/>
                </a:lnTo>
                <a:close/>
              </a:path>
            </a:pathLst>
          </a:custGeom>
          <a:solidFill>
            <a:schemeClr val="accent2">
              <a:lumMod val="40000"/>
              <a:lumOff val="60000"/>
            </a:schemeClr>
          </a:solidFill>
          <a:ln>
            <a:noFill/>
          </a:ln>
          <a:effectLst>
            <a:outerShdw blurRad="101600" dist="762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a:solidFill>
                  <a:schemeClr val="lt1">
                    <a:lumMod val="100000"/>
                  </a:schemeClr>
                </a:solidFill>
                <a:latin typeface="+mn-ea"/>
                <a:cs typeface="+mn-ea"/>
                <a:sym typeface="+mn-ea"/>
              </a:rPr>
              <a:t>谈判的原则</a:t>
            </a:r>
            <a:endParaRPr lang="zh-CN" altLang="en-US" sz="2000" b="1">
              <a:solidFill>
                <a:schemeClr val="lt1">
                  <a:lumMod val="100000"/>
                </a:schemeClr>
              </a:solidFill>
              <a:latin typeface="+mn-ea"/>
              <a:cs typeface="+mn-ea"/>
              <a:sym typeface="+mn-ea"/>
            </a:endParaRPr>
          </a:p>
        </p:txBody>
      </p:sp>
      <p:sp>
        <p:nvSpPr>
          <p:cNvPr id="32" name="等腰三角形 31"/>
          <p:cNvSpPr/>
          <p:nvPr>
            <p:custDataLst>
              <p:tags r:id="rId8"/>
            </p:custDataLst>
          </p:nvPr>
        </p:nvSpPr>
        <p:spPr>
          <a:xfrm>
            <a:off x="4720590" y="1334453"/>
            <a:ext cx="110359" cy="120119"/>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3" name="等腰三角形 32"/>
          <p:cNvSpPr/>
          <p:nvPr>
            <p:custDataLst>
              <p:tags r:id="rId9"/>
            </p:custDataLst>
          </p:nvPr>
        </p:nvSpPr>
        <p:spPr>
          <a:xfrm flipH="1">
            <a:off x="7354570" y="1334453"/>
            <a:ext cx="110359" cy="120119"/>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4" name="矩形: 圆角 42"/>
          <p:cNvSpPr/>
          <p:nvPr>
            <p:custDataLst>
              <p:tags r:id="rId10"/>
            </p:custDataLst>
          </p:nvPr>
        </p:nvSpPr>
        <p:spPr>
          <a:xfrm>
            <a:off x="8180705" y="1454150"/>
            <a:ext cx="3323590" cy="4784725"/>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20000"/>
                <a:lumOff val="8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just">
              <a:lnSpc>
                <a:spcPct val="150000"/>
              </a:lnSpc>
            </a:pPr>
            <a:r>
              <a:rPr lang="en-US" altLang="zh-CN" dirty="0">
                <a:solidFill>
                  <a:schemeClr val="tx1">
                    <a:lumMod val="85000"/>
                    <a:lumOff val="15000"/>
                  </a:schemeClr>
                </a:solidFill>
                <a:latin typeface="+mn-ea"/>
                <a:cs typeface="+mn-ea"/>
                <a:sym typeface="+mn-ea"/>
              </a:rPr>
              <a:t>      </a:t>
            </a:r>
            <a:r>
              <a:rPr lang="en-US" altLang="zh-CN" dirty="0">
                <a:solidFill>
                  <a:srgbClr val="FF0000"/>
                </a:solidFill>
                <a:latin typeface="+mn-ea"/>
                <a:cs typeface="+mn-ea"/>
                <a:sym typeface="+mn-ea"/>
              </a:rPr>
              <a:t>   </a:t>
            </a:r>
            <a:r>
              <a:rPr lang="zh-CN" altLang="zh-CN" dirty="0">
                <a:solidFill>
                  <a:srgbClr val="FF0000"/>
                </a:solidFill>
                <a:latin typeface="+mn-ea"/>
                <a:cs typeface="+mn-ea"/>
                <a:sym typeface="+mn-ea"/>
              </a:rPr>
              <a:t>前期准备</a:t>
            </a:r>
            <a:endParaRPr lang="zh-CN" altLang="zh-CN" dirty="0">
              <a:solidFill>
                <a:srgbClr val="FF0000"/>
              </a:solidFill>
              <a:latin typeface="+mn-ea"/>
              <a:cs typeface="+mn-ea"/>
              <a:sym typeface="+mn-ea"/>
            </a:endParaRPr>
          </a:p>
          <a:p>
            <a:pPr algn="just">
              <a:lnSpc>
                <a:spcPct val="150000"/>
              </a:lnSpc>
            </a:pPr>
            <a:r>
              <a:rPr lang="en-US" altLang="zh-CN" dirty="0">
                <a:solidFill>
                  <a:srgbClr val="FF0000"/>
                </a:solidFill>
                <a:latin typeface="+mn-ea"/>
                <a:cs typeface="+mn-ea"/>
                <a:sym typeface="+mn-ea"/>
              </a:rPr>
              <a:t>         </a:t>
            </a:r>
            <a:r>
              <a:rPr lang="zh-CN" altLang="zh-CN" dirty="0">
                <a:solidFill>
                  <a:srgbClr val="FF0000"/>
                </a:solidFill>
                <a:latin typeface="+mn-ea"/>
                <a:cs typeface="+mn-ea"/>
                <a:sym typeface="+mn-ea"/>
              </a:rPr>
              <a:t>确定策略 </a:t>
            </a:r>
            <a:endParaRPr lang="zh-CN" altLang="zh-CN" dirty="0">
              <a:solidFill>
                <a:srgbClr val="FF0000"/>
              </a:solidFill>
              <a:latin typeface="+mn-ea"/>
              <a:cs typeface="+mn-ea"/>
              <a:sym typeface="+mn-ea"/>
            </a:endParaRPr>
          </a:p>
          <a:p>
            <a:pPr algn="just">
              <a:lnSpc>
                <a:spcPct val="150000"/>
              </a:lnSpc>
            </a:pPr>
            <a:r>
              <a:rPr lang="en-US" altLang="zh-CN" dirty="0">
                <a:solidFill>
                  <a:srgbClr val="FF0000"/>
                </a:solidFill>
                <a:latin typeface="+mn-ea"/>
                <a:cs typeface="+mn-ea"/>
                <a:sym typeface="+mn-ea"/>
              </a:rPr>
              <a:t>         </a:t>
            </a:r>
            <a:r>
              <a:rPr lang="zh-CN" altLang="zh-CN" dirty="0">
                <a:solidFill>
                  <a:srgbClr val="FF0000"/>
                </a:solidFill>
                <a:latin typeface="+mn-ea"/>
                <a:cs typeface="+mn-ea"/>
                <a:sym typeface="+mn-ea"/>
              </a:rPr>
              <a:t>巧用沟通</a:t>
            </a:r>
            <a:endParaRPr lang="zh-CN" altLang="zh-CN" dirty="0">
              <a:solidFill>
                <a:srgbClr val="FF0000"/>
              </a:solidFill>
              <a:latin typeface="+mn-ea"/>
              <a:cs typeface="+mn-ea"/>
              <a:sym typeface="+mn-ea"/>
            </a:endParaRPr>
          </a:p>
          <a:p>
            <a:pPr algn="just">
              <a:lnSpc>
                <a:spcPct val="150000"/>
              </a:lnSpc>
            </a:pPr>
            <a:r>
              <a:rPr lang="en-US" altLang="zh-CN" dirty="0">
                <a:solidFill>
                  <a:srgbClr val="FF0000"/>
                </a:solidFill>
                <a:latin typeface="+mn-ea"/>
                <a:cs typeface="+mn-ea"/>
                <a:sym typeface="+mn-ea"/>
              </a:rPr>
              <a:t>        </a:t>
            </a:r>
            <a:r>
              <a:rPr lang="zh-CN" altLang="zh-CN" dirty="0">
                <a:solidFill>
                  <a:srgbClr val="FF0000"/>
                </a:solidFill>
                <a:latin typeface="+mn-ea"/>
                <a:cs typeface="+mn-ea"/>
                <a:sym typeface="+mn-ea"/>
              </a:rPr>
              <a:t>心理战术等</a:t>
            </a:r>
            <a:r>
              <a:rPr lang="zh-CN" altLang="zh-CN" dirty="0">
                <a:solidFill>
                  <a:schemeClr val="tx1">
                    <a:lumMod val="85000"/>
                    <a:lumOff val="15000"/>
                  </a:schemeClr>
                </a:solidFill>
                <a:latin typeface="+mn-ea"/>
                <a:cs typeface="+mn-ea"/>
                <a:sym typeface="+mn-ea"/>
              </a:rPr>
              <a:t> </a:t>
            </a:r>
            <a:endParaRPr lang="zh-CN" altLang="zh-CN" dirty="0">
              <a:solidFill>
                <a:schemeClr val="tx1">
                  <a:lumMod val="85000"/>
                  <a:lumOff val="15000"/>
                </a:schemeClr>
              </a:solidFill>
              <a:latin typeface="+mn-ea"/>
              <a:cs typeface="+mn-ea"/>
              <a:sym typeface="+mn-ea"/>
            </a:endParaRPr>
          </a:p>
        </p:txBody>
      </p:sp>
      <p:sp>
        <p:nvSpPr>
          <p:cNvPr id="35" name="任意多边形: 形状 43"/>
          <p:cNvSpPr/>
          <p:nvPr>
            <p:custDataLst>
              <p:tags r:id="rId11"/>
            </p:custDataLst>
          </p:nvPr>
        </p:nvSpPr>
        <p:spPr>
          <a:xfrm>
            <a:off x="8580755" y="1334453"/>
            <a:ext cx="2523509" cy="489935"/>
          </a:xfrm>
          <a:custGeom>
            <a:avLst/>
            <a:gdLst>
              <a:gd name="connsiteX0" fmla="*/ 1 w 2523509"/>
              <a:gd name="connsiteY0" fmla="*/ 0 h 489935"/>
              <a:gd name="connsiteX1" fmla="*/ 2523508 w 2523509"/>
              <a:gd name="connsiteY1" fmla="*/ 0 h 489935"/>
              <a:gd name="connsiteX2" fmla="*/ 2523508 w 2523509"/>
              <a:gd name="connsiteY2" fmla="*/ 193313 h 489935"/>
              <a:gd name="connsiteX3" fmla="*/ 2523508 w 2523509"/>
              <a:gd name="connsiteY3" fmla="*/ 240238 h 489935"/>
              <a:gd name="connsiteX4" fmla="*/ 2523509 w 2523509"/>
              <a:gd name="connsiteY4" fmla="*/ 240238 h 489935"/>
              <a:gd name="connsiteX5" fmla="*/ 2523508 w 2523509"/>
              <a:gd name="connsiteY5" fmla="*/ 240243 h 489935"/>
              <a:gd name="connsiteX6" fmla="*/ 2523508 w 2523509"/>
              <a:gd name="connsiteY6" fmla="*/ 249696 h 489935"/>
              <a:gd name="connsiteX7" fmla="*/ 2523508 w 2523509"/>
              <a:gd name="connsiteY7" fmla="*/ 324846 h 489935"/>
              <a:gd name="connsiteX8" fmla="*/ 2358419 w 2523509"/>
              <a:gd name="connsiteY8" fmla="*/ 489935 h 489935"/>
              <a:gd name="connsiteX9" fmla="*/ 2273812 w 2523509"/>
              <a:gd name="connsiteY9" fmla="*/ 489935 h 489935"/>
              <a:gd name="connsiteX10" fmla="*/ 249699 w 2523509"/>
              <a:gd name="connsiteY10" fmla="*/ 489935 h 489935"/>
              <a:gd name="connsiteX11" fmla="*/ 165089 w 2523509"/>
              <a:gd name="connsiteY11" fmla="*/ 489935 h 489935"/>
              <a:gd name="connsiteX12" fmla="*/ 0 w 2523509"/>
              <a:gd name="connsiteY12" fmla="*/ 324846 h 489935"/>
              <a:gd name="connsiteX13" fmla="*/ 0 w 2523509"/>
              <a:gd name="connsiteY13" fmla="*/ 193313 h 489935"/>
              <a:gd name="connsiteX14" fmla="*/ 1 w 2523509"/>
              <a:gd name="connsiteY14" fmla="*/ 193308 h 4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3509" h="489935">
                <a:moveTo>
                  <a:pt x="1" y="0"/>
                </a:moveTo>
                <a:lnTo>
                  <a:pt x="2523508" y="0"/>
                </a:lnTo>
                <a:lnTo>
                  <a:pt x="2523508" y="193313"/>
                </a:lnTo>
                <a:lnTo>
                  <a:pt x="2523508" y="240238"/>
                </a:lnTo>
                <a:lnTo>
                  <a:pt x="2523509" y="240238"/>
                </a:lnTo>
                <a:lnTo>
                  <a:pt x="2523508" y="240243"/>
                </a:lnTo>
                <a:lnTo>
                  <a:pt x="2523508" y="249696"/>
                </a:lnTo>
                <a:lnTo>
                  <a:pt x="2523508" y="324846"/>
                </a:lnTo>
                <a:cubicBezTo>
                  <a:pt x="2523508" y="416022"/>
                  <a:pt x="2449595" y="489935"/>
                  <a:pt x="2358419" y="489935"/>
                </a:cubicBezTo>
                <a:lnTo>
                  <a:pt x="2273812" y="489935"/>
                </a:lnTo>
                <a:lnTo>
                  <a:pt x="249699" y="489935"/>
                </a:lnTo>
                <a:lnTo>
                  <a:pt x="165089" y="489935"/>
                </a:lnTo>
                <a:cubicBezTo>
                  <a:pt x="73913" y="489935"/>
                  <a:pt x="0" y="416022"/>
                  <a:pt x="0" y="324846"/>
                </a:cubicBezTo>
                <a:lnTo>
                  <a:pt x="0" y="193313"/>
                </a:lnTo>
                <a:lnTo>
                  <a:pt x="1" y="193308"/>
                </a:lnTo>
                <a:close/>
              </a:path>
            </a:pathLst>
          </a:custGeom>
          <a:solidFill>
            <a:srgbClr val="F1A96E"/>
          </a:soli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a:solidFill>
                  <a:schemeClr val="lt1">
                    <a:lumMod val="100000"/>
                  </a:schemeClr>
                </a:solidFill>
                <a:latin typeface="+mn-ea"/>
                <a:cs typeface="+mn-ea"/>
                <a:sym typeface="+mn-ea"/>
              </a:rPr>
              <a:t>谈判的技巧</a:t>
            </a:r>
            <a:endParaRPr lang="zh-CN" altLang="en-US" sz="2000" b="1">
              <a:solidFill>
                <a:schemeClr val="lt1">
                  <a:lumMod val="100000"/>
                </a:schemeClr>
              </a:solidFill>
              <a:latin typeface="+mn-ea"/>
              <a:cs typeface="+mn-ea"/>
              <a:sym typeface="+mn-ea"/>
            </a:endParaRPr>
          </a:p>
        </p:txBody>
      </p:sp>
      <p:sp>
        <p:nvSpPr>
          <p:cNvPr id="40" name="等腰三角形 39"/>
          <p:cNvSpPr/>
          <p:nvPr>
            <p:custDataLst>
              <p:tags r:id="rId12"/>
            </p:custDataLst>
          </p:nvPr>
        </p:nvSpPr>
        <p:spPr>
          <a:xfrm>
            <a:off x="8470265" y="1334453"/>
            <a:ext cx="110359"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1" name="等腰三角形 40"/>
          <p:cNvSpPr/>
          <p:nvPr>
            <p:custDataLst>
              <p:tags r:id="rId13"/>
            </p:custDataLst>
          </p:nvPr>
        </p:nvSpPr>
        <p:spPr>
          <a:xfrm flipH="1">
            <a:off x="11104245" y="1334453"/>
            <a:ext cx="110359"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14"/>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91478"/>
            <a:ext cx="458724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本章</a:t>
            </a:r>
            <a:r>
              <a:rPr lang="zh-CN" altLang="en-US" sz="2800" kern="0" noProof="0" dirty="0">
                <a:ln>
                  <a:noFill/>
                </a:ln>
                <a:solidFill>
                  <a:schemeClr val="accent1"/>
                </a:solidFill>
                <a:effectLst/>
                <a:uLnTx/>
                <a:uFillTx/>
                <a:cs typeface="+mn-ea"/>
                <a:sym typeface="+mn-lt"/>
              </a:rPr>
              <a:t>小结</a:t>
            </a:r>
            <a:endParaRPr lang="zh-CN" altLang="en-US" sz="2800" kern="0" noProof="0" dirty="0">
              <a:ln>
                <a:noFill/>
              </a:ln>
              <a:solidFill>
                <a:schemeClr val="accent1"/>
              </a:solidFill>
              <a:effectLst/>
              <a:uLnTx/>
              <a:uFillTx/>
              <a:cs typeface="+mn-ea"/>
              <a:sym typeface="+mn-lt"/>
            </a:endParaRPr>
          </a:p>
        </p:txBody>
      </p:sp>
      <p:sp>
        <p:nvSpPr>
          <p:cNvPr id="24" name="矩形 23"/>
          <p:cNvSpPr/>
          <p:nvPr>
            <p:custDataLst>
              <p:tags r:id="rId2"/>
            </p:custDataLst>
          </p:nvPr>
        </p:nvSpPr>
        <p:spPr>
          <a:xfrm>
            <a:off x="3996055" y="2569845"/>
            <a:ext cx="4379595" cy="1873885"/>
          </a:xfrm>
          <a:prstGeom prst="rect">
            <a:avLst/>
          </a:prstGeom>
        </p:spPr>
        <p:txBody>
          <a:bodyPr wrap="square" lIns="0" tIns="0" rIns="0" bIns="0">
            <a:noAutofit/>
          </a:bodyPr>
          <a:p>
            <a:pPr algn="ctr">
              <a:lnSpc>
                <a:spcPct val="150000"/>
              </a:lnSpc>
              <a:spcBef>
                <a:spcPct val="0"/>
              </a:spcBef>
              <a:spcAft>
                <a:spcPct val="0"/>
              </a:spcAft>
            </a:pPr>
            <a:r>
              <a:rPr lang="en-US" sz="2000" b="1" dirty="0">
                <a:solidFill>
                  <a:srgbClr val="FF0000"/>
                </a:solidFill>
                <a:latin typeface="+mn-ea"/>
                <a:cs typeface="+mn-ea"/>
              </a:rPr>
              <a:t>1.</a:t>
            </a:r>
            <a:r>
              <a:rPr lang="zh-CN" sz="2000" b="1" dirty="0">
                <a:solidFill>
                  <a:srgbClr val="FF0000"/>
                </a:solidFill>
                <a:latin typeface="+mn-ea"/>
                <a:cs typeface="+mn-ea"/>
              </a:rPr>
              <a:t>请同学回顾本章学习的内容。</a:t>
            </a:r>
            <a:endParaRPr lang="zh-CN" sz="2000" b="1" dirty="0">
              <a:solidFill>
                <a:srgbClr val="FF0000"/>
              </a:solidFill>
              <a:latin typeface="+mn-ea"/>
              <a:cs typeface="+mn-ea"/>
            </a:endParaRPr>
          </a:p>
          <a:p>
            <a:pPr algn="ctr">
              <a:lnSpc>
                <a:spcPct val="150000"/>
              </a:lnSpc>
              <a:spcBef>
                <a:spcPct val="0"/>
              </a:spcBef>
              <a:spcAft>
                <a:spcPct val="0"/>
              </a:spcAft>
            </a:pPr>
            <a:endParaRPr lang="zh-CN" sz="2000" b="1" dirty="0">
              <a:solidFill>
                <a:srgbClr val="FF0000"/>
              </a:solidFill>
              <a:latin typeface="+mn-ea"/>
              <a:cs typeface="+mn-ea"/>
            </a:endParaRPr>
          </a:p>
          <a:p>
            <a:pPr algn="ctr">
              <a:lnSpc>
                <a:spcPct val="150000"/>
              </a:lnSpc>
              <a:spcBef>
                <a:spcPct val="0"/>
              </a:spcBef>
              <a:spcAft>
                <a:spcPct val="0"/>
              </a:spcAft>
            </a:pPr>
            <a:r>
              <a:rPr lang="en-US" sz="2000" b="1" dirty="0">
                <a:solidFill>
                  <a:srgbClr val="FF0000"/>
                </a:solidFill>
                <a:latin typeface="+mn-ea"/>
                <a:cs typeface="+mn-ea"/>
              </a:rPr>
              <a:t>2.</a:t>
            </a:r>
            <a:r>
              <a:rPr lang="zh-CN" altLang="en-US" sz="2000" b="1" dirty="0">
                <a:solidFill>
                  <a:srgbClr val="FF0000"/>
                </a:solidFill>
                <a:latin typeface="+mn-ea"/>
                <a:cs typeface="+mn-ea"/>
              </a:rPr>
              <a:t>请同学完成课后练习。</a:t>
            </a:r>
            <a:endParaRPr lang="zh-CN" altLang="en-US" sz="2000" b="1" dirty="0">
              <a:solidFill>
                <a:srgbClr val="FF0000"/>
              </a:solidFill>
              <a:latin typeface="+mn-ea"/>
              <a:cs typeface="+mn-ea"/>
            </a:endParaRPr>
          </a:p>
        </p:txBody>
      </p:sp>
      <p:sp>
        <p:nvSpPr>
          <p:cNvPr id="2" name="矩形 1"/>
          <p:cNvSpPr/>
          <p:nvPr>
            <p:custDataLst>
              <p:tags r:id="rId3"/>
            </p:custDataLst>
          </p:nvPr>
        </p:nvSpPr>
        <p:spPr>
          <a:xfrm>
            <a:off x="2859405" y="1821180"/>
            <a:ext cx="6473825" cy="3682365"/>
          </a:xfrm>
          <a:prstGeom prst="rect">
            <a:avLst/>
          </a:prstGeom>
          <a:noFill/>
          <a:ln>
            <a:solidFill>
              <a:srgbClr val="F1A96E"/>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领导的内涵</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5118749" y="1745698"/>
            <a:ext cx="5528389" cy="460375"/>
          </a:xfrm>
          <a:prstGeom prst="rect">
            <a:avLst/>
          </a:prstGeom>
        </p:spPr>
        <p:txBody>
          <a:bodyPr wrap="square">
            <a:spAutoFit/>
          </a:bodyPr>
          <a:lstStyle/>
          <a:p>
            <a:pPr>
              <a:buSzPct val="25000"/>
              <a:defRPr/>
            </a:pPr>
            <a:r>
              <a:rPr lang="zh-CN" altLang="en-US" sz="2400" b="1" cap="all" dirty="0">
                <a:solidFill>
                  <a:srgbClr val="000000"/>
                </a:solidFill>
                <a:cs typeface="+mn-ea"/>
                <a:sym typeface="+mn-lt"/>
              </a:rPr>
              <a:t>领导的含义</a:t>
            </a:r>
            <a:endParaRPr lang="zh-CN" altLang="en-US" sz="2400" b="1" cap="all" dirty="0">
              <a:solidFill>
                <a:srgbClr val="000000"/>
              </a:solidFill>
              <a:cs typeface="+mn-ea"/>
              <a:sym typeface="+mn-lt"/>
            </a:endParaRPr>
          </a:p>
        </p:txBody>
      </p:sp>
      <p:sp>
        <p:nvSpPr>
          <p:cNvPr id="23" name="矩形 22"/>
          <p:cNvSpPr/>
          <p:nvPr/>
        </p:nvSpPr>
        <p:spPr>
          <a:xfrm>
            <a:off x="5031754" y="2216296"/>
            <a:ext cx="6311251" cy="3415030"/>
          </a:xfrm>
          <a:prstGeom prst="rect">
            <a:avLst/>
          </a:prstGeom>
        </p:spPr>
        <p:txBody>
          <a:bodyPr wrap="square">
            <a:spAutoFit/>
          </a:bodyPr>
          <a:lstStyle/>
          <a:p>
            <a:pPr lvl="0" indent="457200" algn="just" fontAlgn="auto">
              <a:lnSpc>
                <a:spcPct val="200000"/>
              </a:lnSpc>
              <a:extLst>
                <a:ext uri="{35155182-B16C-46BC-9424-99874614C6A1}">
                  <wpsdc:indentchars xmlns:wpsdc="http://www.wps.cn/officeDocument/2017/drawingmlCustomData" val="200" checksum="59296752"/>
                </a:ext>
              </a:extLst>
            </a:pPr>
            <a:r>
              <a:rPr lang="zh-CN" altLang="en-US" dirty="0">
                <a:solidFill>
                  <a:srgbClr val="000000"/>
                </a:solidFill>
                <a:cs typeface="+mn-ea"/>
                <a:sym typeface="+mn-lt"/>
              </a:rPr>
              <a:t>指管理者依靠其影响力指挥、带领、引导和鼓励被领导者，以实现组织目标的活动和艺术。基本含义包括以下三个方面：</a:t>
            </a:r>
            <a:endParaRPr lang="zh-CN" altLang="en-US" dirty="0">
              <a:solidFill>
                <a:srgbClr val="000000"/>
              </a:solidFill>
              <a:cs typeface="+mn-ea"/>
              <a:sym typeface="+mn-lt"/>
            </a:endParaRPr>
          </a:p>
          <a:p>
            <a:pPr lvl="0" indent="457200" algn="just" fontAlgn="auto">
              <a:lnSpc>
                <a:spcPct val="200000"/>
              </a:lnSpc>
              <a:extLst>
                <a:ext uri="{35155182-B16C-46BC-9424-99874614C6A1}">
                  <wpsdc:indentchars xmlns:wpsdc="http://www.wps.cn/officeDocument/2017/drawingmlCustomData" val="200" checksum="59296752"/>
                </a:ext>
              </a:extLst>
            </a:pPr>
            <a:r>
              <a:rPr lang="zh-CN" altLang="en-US" dirty="0">
                <a:solidFill>
                  <a:srgbClr val="000000"/>
                </a:solidFill>
                <a:cs typeface="+mn-ea"/>
                <a:sym typeface="+mn-lt"/>
              </a:rPr>
              <a:t>其一，领导</a:t>
            </a:r>
            <a:r>
              <a:rPr lang="zh-CN" altLang="en-US" dirty="0">
                <a:solidFill>
                  <a:srgbClr val="FF0000"/>
                </a:solidFill>
                <a:cs typeface="+mn-ea"/>
                <a:sym typeface="+mn-lt"/>
              </a:rPr>
              <a:t>是一种活动</a:t>
            </a:r>
            <a:r>
              <a:rPr lang="zh-CN" altLang="en-US" dirty="0">
                <a:solidFill>
                  <a:srgbClr val="000000"/>
                </a:solidFill>
                <a:cs typeface="+mn-ea"/>
                <a:sym typeface="+mn-lt"/>
              </a:rPr>
              <a:t>。</a:t>
            </a:r>
            <a:endParaRPr lang="zh-CN" altLang="en-US" dirty="0">
              <a:solidFill>
                <a:srgbClr val="000000"/>
              </a:solidFill>
              <a:cs typeface="+mn-ea"/>
              <a:sym typeface="+mn-lt"/>
            </a:endParaRPr>
          </a:p>
          <a:p>
            <a:pPr lvl="0" indent="457200" algn="just" fontAlgn="auto">
              <a:lnSpc>
                <a:spcPct val="200000"/>
              </a:lnSpc>
              <a:extLst>
                <a:ext uri="{35155182-B16C-46BC-9424-99874614C6A1}">
                  <wpsdc:indentchars xmlns:wpsdc="http://www.wps.cn/officeDocument/2017/drawingmlCustomData" val="200" checksum="59296752"/>
                </a:ext>
              </a:extLst>
            </a:pPr>
            <a:r>
              <a:rPr lang="zh-CN" altLang="en-US" dirty="0">
                <a:solidFill>
                  <a:srgbClr val="000000"/>
                </a:solidFill>
                <a:cs typeface="+mn-ea"/>
                <a:sym typeface="+mn-lt"/>
              </a:rPr>
              <a:t>其二，领导的</a:t>
            </a:r>
            <a:r>
              <a:rPr lang="zh-CN" altLang="en-US" dirty="0">
                <a:solidFill>
                  <a:srgbClr val="FF0000"/>
                </a:solidFill>
                <a:cs typeface="+mn-ea"/>
                <a:sym typeface="+mn-lt"/>
              </a:rPr>
              <a:t>本质是一种影响力</a:t>
            </a:r>
            <a:r>
              <a:rPr lang="zh-CN" altLang="en-US" dirty="0">
                <a:solidFill>
                  <a:srgbClr val="000000"/>
                </a:solidFill>
                <a:cs typeface="+mn-ea"/>
                <a:sym typeface="+mn-lt"/>
              </a:rPr>
              <a:t>。</a:t>
            </a:r>
            <a:endParaRPr lang="zh-CN" altLang="en-US" dirty="0">
              <a:solidFill>
                <a:srgbClr val="000000"/>
              </a:solidFill>
              <a:cs typeface="+mn-ea"/>
              <a:sym typeface="+mn-lt"/>
            </a:endParaRPr>
          </a:p>
          <a:p>
            <a:pPr lvl="0" indent="457200" algn="just" fontAlgn="auto">
              <a:lnSpc>
                <a:spcPct val="200000"/>
              </a:lnSpc>
              <a:extLst>
                <a:ext uri="{35155182-B16C-46BC-9424-99874614C6A1}">
                  <wpsdc:indentchars xmlns:wpsdc="http://www.wps.cn/officeDocument/2017/drawingmlCustomData" val="200" checksum="59296752"/>
                </a:ext>
              </a:extLst>
            </a:pPr>
            <a:r>
              <a:rPr lang="zh-CN" altLang="en-US" dirty="0">
                <a:solidFill>
                  <a:srgbClr val="000000"/>
                </a:solidFill>
                <a:cs typeface="+mn-ea"/>
                <a:sym typeface="+mn-lt"/>
              </a:rPr>
              <a:t>其三，领导的</a:t>
            </a:r>
            <a:r>
              <a:rPr lang="zh-CN" altLang="en-US" dirty="0">
                <a:solidFill>
                  <a:srgbClr val="FF0000"/>
                </a:solidFill>
                <a:cs typeface="+mn-ea"/>
                <a:sym typeface="+mn-lt"/>
              </a:rPr>
              <a:t>目的是实现组织目标</a:t>
            </a:r>
            <a:r>
              <a:rPr lang="zh-CN" altLang="en-US" dirty="0">
                <a:solidFill>
                  <a:srgbClr val="000000"/>
                </a:solidFill>
                <a:cs typeface="+mn-ea"/>
                <a:sym typeface="+mn-lt"/>
              </a:rPr>
              <a:t>。</a:t>
            </a:r>
            <a:endParaRPr lang="zh-CN" altLang="en-US" dirty="0">
              <a:solidFill>
                <a:srgbClr val="000000"/>
              </a:solidFill>
              <a:cs typeface="+mn-ea"/>
              <a:sym typeface="+mn-lt"/>
            </a:endParaRPr>
          </a:p>
        </p:txBody>
      </p:sp>
      <p:pic>
        <p:nvPicPr>
          <p:cNvPr id="3" name="图片 2" descr="P-10235069-10220427-3840x3840"/>
          <p:cNvPicPr>
            <a:picLocks noChangeAspect="1"/>
          </p:cNvPicPr>
          <p:nvPr/>
        </p:nvPicPr>
        <p:blipFill>
          <a:blip r:embed="rId2"/>
          <a:srcRect l="5267" t="2442" r="4527" b="7233"/>
          <a:stretch>
            <a:fillRect/>
          </a:stretch>
        </p:blipFill>
        <p:spPr>
          <a:xfrm>
            <a:off x="490220" y="1285875"/>
            <a:ext cx="4339590" cy="434530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ssolv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领导的内涵</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7202184" y="1465028"/>
            <a:ext cx="5528389" cy="460375"/>
          </a:xfrm>
          <a:prstGeom prst="rect">
            <a:avLst/>
          </a:prstGeom>
        </p:spPr>
        <p:txBody>
          <a:bodyPr wrap="square">
            <a:spAutoFit/>
          </a:bodyPr>
          <a:lstStyle/>
          <a:p>
            <a:pPr>
              <a:buSzPct val="25000"/>
              <a:defRPr/>
            </a:pPr>
            <a:r>
              <a:rPr lang="zh-CN" altLang="en-US" sz="2400" b="1" cap="all" dirty="0">
                <a:solidFill>
                  <a:srgbClr val="000000"/>
                </a:solidFill>
                <a:cs typeface="+mn-ea"/>
                <a:sym typeface="+mn-lt"/>
              </a:rPr>
              <a:t>领导的权力来源</a:t>
            </a:r>
            <a:endParaRPr lang="zh-CN" altLang="en-US" sz="2400" b="1" cap="all" dirty="0">
              <a:solidFill>
                <a:srgbClr val="000000"/>
              </a:solidFill>
              <a:cs typeface="+mn-ea"/>
              <a:sym typeface="+mn-lt"/>
            </a:endParaRPr>
          </a:p>
        </p:txBody>
      </p:sp>
      <p:sp>
        <p:nvSpPr>
          <p:cNvPr id="23" name="矩形 22"/>
          <p:cNvSpPr/>
          <p:nvPr/>
        </p:nvSpPr>
        <p:spPr>
          <a:xfrm>
            <a:off x="6987540" y="2076450"/>
            <a:ext cx="4442460" cy="3784600"/>
          </a:xfrm>
          <a:prstGeom prst="rect">
            <a:avLst/>
          </a:prstGeom>
        </p:spPr>
        <p:txBody>
          <a:bodyPr wrap="square">
            <a:spAutoFit/>
          </a:bodyPr>
          <a:lstStyle/>
          <a:p>
            <a:pPr lvl="0"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rgbClr val="000000"/>
                </a:solidFill>
                <a:cs typeface="+mn-ea"/>
                <a:sym typeface="+mn-lt"/>
              </a:rPr>
              <a:t>权力构成了影响力的核心，具体体现在控制和驱使下属遵从的强迫性和统治性。</a:t>
            </a:r>
            <a:endParaRPr lang="zh-CN" altLang="en-US" sz="2000" dirty="0">
              <a:solidFill>
                <a:srgbClr val="000000"/>
              </a:solidFill>
              <a:cs typeface="+mn-ea"/>
              <a:sym typeface="+mn-lt"/>
            </a:endParaRPr>
          </a:p>
          <a:p>
            <a:pPr lvl="0"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rgbClr val="000000"/>
                </a:solidFill>
                <a:cs typeface="+mn-ea"/>
                <a:sym typeface="+mn-lt"/>
              </a:rPr>
              <a:t>领导者的影响力主要源于职位权力和个人权力：前者由领导者在机构中的角色决定，由上级和组织授予；后者源于其自身特有的条件带来的个人威望和魅力。</a:t>
            </a:r>
            <a:endParaRPr lang="zh-CN" altLang="en-US" sz="2000" dirty="0">
              <a:solidFill>
                <a:srgbClr val="000000"/>
              </a:solidFill>
              <a:cs typeface="+mn-ea"/>
              <a:sym typeface="+mn-lt"/>
            </a:endParaRPr>
          </a:p>
        </p:txBody>
      </p:sp>
      <p:pic>
        <p:nvPicPr>
          <p:cNvPr id="3" name="图片 2" descr="P-10224627-10212058-3840x2389"/>
          <p:cNvPicPr>
            <a:picLocks noChangeAspect="1"/>
          </p:cNvPicPr>
          <p:nvPr/>
        </p:nvPicPr>
        <p:blipFill>
          <a:blip r:embed="rId2"/>
          <a:stretch>
            <a:fillRect/>
          </a:stretch>
        </p:blipFill>
        <p:spPr>
          <a:xfrm>
            <a:off x="1721485" y="1844675"/>
            <a:ext cx="4861560" cy="302514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ssolv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1"/>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2"/>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3"/>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10" name="Rounded Rectangle 88"/>
          <p:cNvSpPr/>
          <p:nvPr>
            <p:custDataLst>
              <p:tags r:id="rId4"/>
            </p:custDataLst>
          </p:nvPr>
        </p:nvSpPr>
        <p:spPr>
          <a:xfrm>
            <a:off x="6184951" y="3195100"/>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1" name="Rounded Rectangle 94"/>
          <p:cNvSpPr/>
          <p:nvPr>
            <p:custDataLst>
              <p:tags r:id="rId5"/>
            </p:custDataLst>
          </p:nvPr>
        </p:nvSpPr>
        <p:spPr>
          <a:xfrm>
            <a:off x="6284011" y="4411722"/>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4" name="文本框 13"/>
          <p:cNvSpPr txBox="1"/>
          <p:nvPr/>
        </p:nvSpPr>
        <p:spPr>
          <a:xfrm>
            <a:off x="6818630" y="3023870"/>
            <a:ext cx="4241165" cy="922020"/>
          </a:xfrm>
          <a:prstGeom prst="rect">
            <a:avLst/>
          </a:prstGeom>
          <a:noFill/>
        </p:spPr>
        <p:txBody>
          <a:bodyPr wrap="square" rtlCol="0">
            <a:spAutoFit/>
          </a:bodyPr>
          <a:lstStyle/>
          <a:p>
            <a:pPr lvl="0" algn="just">
              <a:lnSpc>
                <a:spcPct val="150000"/>
              </a:lnSpc>
            </a:pPr>
            <a:r>
              <a:rPr lang="zh-CN" altLang="en-US" dirty="0">
                <a:solidFill>
                  <a:srgbClr val="FF0000"/>
                </a:solidFill>
                <a:cs typeface="+mn-ea"/>
                <a:sym typeface="+mn-lt"/>
              </a:rPr>
              <a:t>奖励权力</a:t>
            </a:r>
            <a:r>
              <a:rPr lang="zh-CN" altLang="en-US" dirty="0">
                <a:solidFill>
                  <a:srgbClr val="000000"/>
                </a:solidFill>
                <a:cs typeface="+mn-ea"/>
                <a:sym typeface="+mn-lt"/>
              </a:rPr>
              <a:t>：一个人控制其他人重视的资源能够对他们施加影响。</a:t>
            </a:r>
            <a:endParaRPr lang="zh-CN" altLang="en-US" dirty="0">
              <a:solidFill>
                <a:srgbClr val="000000"/>
              </a:solidFill>
              <a:cs typeface="+mn-ea"/>
              <a:sym typeface="+mn-lt"/>
            </a:endParaRPr>
          </a:p>
        </p:txBody>
      </p:sp>
      <p:sp>
        <p:nvSpPr>
          <p:cNvPr id="15" name="文本框 14"/>
          <p:cNvSpPr txBox="1"/>
          <p:nvPr/>
        </p:nvSpPr>
        <p:spPr>
          <a:xfrm>
            <a:off x="6818409" y="3860135"/>
            <a:ext cx="4194624" cy="1337945"/>
          </a:xfrm>
          <a:prstGeom prst="rect">
            <a:avLst/>
          </a:prstGeom>
          <a:noFill/>
        </p:spPr>
        <p:txBody>
          <a:bodyPr wrap="square" rtlCol="0">
            <a:spAutoFit/>
          </a:bodyPr>
          <a:lstStyle/>
          <a:p>
            <a:pPr algn="just">
              <a:lnSpc>
                <a:spcPct val="150000"/>
              </a:lnSpc>
            </a:pPr>
            <a:endParaRPr lang="zh-CN" altLang="en-US" dirty="0">
              <a:solidFill>
                <a:srgbClr val="000000"/>
              </a:solidFill>
              <a:cs typeface="+mn-ea"/>
              <a:sym typeface="+mn-lt"/>
            </a:endParaRPr>
          </a:p>
          <a:p>
            <a:pPr algn="just">
              <a:lnSpc>
                <a:spcPct val="150000"/>
              </a:lnSpc>
            </a:pPr>
            <a:r>
              <a:rPr lang="zh-CN" altLang="en-US" dirty="0">
                <a:solidFill>
                  <a:srgbClr val="FF0000"/>
                </a:solidFill>
                <a:cs typeface="+mn-ea"/>
                <a:sym typeface="+mn-lt"/>
              </a:rPr>
              <a:t>惩罚权力</a:t>
            </a:r>
            <a:r>
              <a:rPr lang="zh-CN" altLang="en-US" dirty="0">
                <a:solidFill>
                  <a:srgbClr val="000000"/>
                </a:solidFill>
                <a:cs typeface="+mn-ea"/>
                <a:sym typeface="+mn-lt"/>
              </a:rPr>
              <a:t>：利用惩罚或剥夺某些权利来影响他人的</a:t>
            </a:r>
            <a:r>
              <a:rPr lang="zh-CN" altLang="en-US" dirty="0">
                <a:solidFill>
                  <a:srgbClr val="000000"/>
                </a:solidFill>
                <a:cs typeface="+mn-ea"/>
                <a:sym typeface="+mn-lt"/>
              </a:rPr>
              <a:t>权力。</a:t>
            </a:r>
            <a:endParaRPr lang="zh-CN" altLang="en-US" dirty="0">
              <a:solidFill>
                <a:srgbClr val="000000"/>
              </a:solidFill>
              <a:cs typeface="+mn-ea"/>
              <a:sym typeface="+mn-lt"/>
            </a:endParaRPr>
          </a:p>
        </p:txBody>
      </p:sp>
      <p:grpSp>
        <p:nvGrpSpPr>
          <p:cNvPr id="18" name="组合 17"/>
          <p:cNvGrpSpPr/>
          <p:nvPr/>
        </p:nvGrpSpPr>
        <p:grpSpPr>
          <a:xfrm>
            <a:off x="5486400" y="1099820"/>
            <a:ext cx="5527040" cy="484251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29" name="TextBox 8"/>
          <p:cNvSpPr txBox="1"/>
          <p:nvPr>
            <p:custDataLst>
              <p:tags r:id="rId6"/>
            </p:custDataLst>
          </p:nvPr>
        </p:nvSpPr>
        <p:spPr>
          <a:xfrm>
            <a:off x="6015990" y="3212465"/>
            <a:ext cx="820420" cy="452120"/>
          </a:xfrm>
          <a:prstGeom prst="rect">
            <a:avLst/>
          </a:prstGeom>
          <a:noFill/>
        </p:spPr>
        <p:txBody>
          <a:bodyPr wrap="square" lIns="117199" tIns="58599" rIns="117199" bIns="58599" rtlCol="0">
            <a:noAutofit/>
          </a:bodyPr>
          <a:lstStyle/>
          <a:p>
            <a:pPr algn="ctr">
              <a:defRPr/>
            </a:pPr>
            <a:r>
              <a:rPr lang="en-US" altLang="zh-CN" sz="2000" b="1" dirty="0">
                <a:solidFill>
                  <a:schemeClr val="lt1"/>
                </a:solidFill>
                <a:cs typeface="+mn-ea"/>
                <a:sym typeface="+mn-lt"/>
              </a:rPr>
              <a:t>02</a:t>
            </a:r>
            <a:endParaRPr lang="en-US" altLang="zh-CN" sz="2000" b="1" dirty="0">
              <a:solidFill>
                <a:schemeClr val="lt1"/>
              </a:solidFill>
              <a:cs typeface="+mn-ea"/>
              <a:sym typeface="+mn-lt"/>
            </a:endParaRPr>
          </a:p>
        </p:txBody>
      </p:sp>
      <p:sp>
        <p:nvSpPr>
          <p:cNvPr id="27" name="TextBox 8"/>
          <p:cNvSpPr txBox="1"/>
          <p:nvPr>
            <p:custDataLst>
              <p:tags r:id="rId7"/>
            </p:custDataLst>
          </p:nvPr>
        </p:nvSpPr>
        <p:spPr>
          <a:xfrm>
            <a:off x="6109335" y="4465320"/>
            <a:ext cx="820420"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03</a:t>
            </a:r>
            <a:endParaRPr lang="en-US" altLang="zh-CN" sz="2000" b="1" dirty="0">
              <a:solidFill>
                <a:schemeClr val="lt1"/>
              </a:solidFill>
              <a:cs typeface="+mn-ea"/>
              <a:sym typeface="+mn-lt"/>
            </a:endParaRPr>
          </a:p>
        </p:txBody>
      </p:sp>
      <p:pic>
        <p:nvPicPr>
          <p:cNvPr id="32" name="图片 31" descr="C:/Users/Administrator/Desktop/45212e3746e7e20497a49398acaecbd8.png45212e3746e7e20497a49398acaecbd8"/>
          <p:cNvPicPr>
            <a:picLocks noChangeAspect="1"/>
          </p:cNvPicPr>
          <p:nvPr/>
        </p:nvPicPr>
        <p:blipFill>
          <a:blip r:embed="rId8"/>
          <a:srcRect t="2278" b="2278"/>
          <a:stretch>
            <a:fillRect/>
          </a:stretch>
        </p:blipFill>
        <p:spPr>
          <a:xfrm>
            <a:off x="1332865" y="1162050"/>
            <a:ext cx="4683125" cy="3438525"/>
          </a:xfrm>
          <a:custGeom>
            <a:avLst/>
            <a:gdLst>
              <a:gd name="connsiteX0" fmla="*/ 589212 w 3740400"/>
              <a:gd name="connsiteY0" fmla="*/ 0 h 3535200"/>
              <a:gd name="connsiteX1" fmla="*/ 3151188 w 3740400"/>
              <a:gd name="connsiteY1" fmla="*/ 0 h 3535200"/>
              <a:gd name="connsiteX2" fmla="*/ 3740400 w 3740400"/>
              <a:gd name="connsiteY2" fmla="*/ 589212 h 3535200"/>
              <a:gd name="connsiteX3" fmla="*/ 3740400 w 3740400"/>
              <a:gd name="connsiteY3" fmla="*/ 2945988 h 3535200"/>
              <a:gd name="connsiteX4" fmla="*/ 3151188 w 3740400"/>
              <a:gd name="connsiteY4" fmla="*/ 3535200 h 3535200"/>
              <a:gd name="connsiteX5" fmla="*/ 589212 w 3740400"/>
              <a:gd name="connsiteY5" fmla="*/ 3535200 h 3535200"/>
              <a:gd name="connsiteX6" fmla="*/ 0 w 3740400"/>
              <a:gd name="connsiteY6" fmla="*/ 2945988 h 3535200"/>
              <a:gd name="connsiteX7" fmla="*/ 0 w 3740400"/>
              <a:gd name="connsiteY7" fmla="*/ 589212 h 3535200"/>
              <a:gd name="connsiteX8" fmla="*/ 589212 w 3740400"/>
              <a:gd name="connsiteY8" fmla="*/ 0 h 35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40400" h="3535200">
                <a:moveTo>
                  <a:pt x="589212" y="0"/>
                </a:moveTo>
                <a:lnTo>
                  <a:pt x="3151188" y="0"/>
                </a:lnTo>
                <a:cubicBezTo>
                  <a:pt x="3476601" y="0"/>
                  <a:pt x="3740400" y="263799"/>
                  <a:pt x="3740400" y="589212"/>
                </a:cubicBezTo>
                <a:lnTo>
                  <a:pt x="3740400" y="2945988"/>
                </a:lnTo>
                <a:cubicBezTo>
                  <a:pt x="3740400" y="3271401"/>
                  <a:pt x="3476601" y="3535200"/>
                  <a:pt x="3151188" y="3535200"/>
                </a:cubicBezTo>
                <a:lnTo>
                  <a:pt x="589212" y="3535200"/>
                </a:lnTo>
                <a:cubicBezTo>
                  <a:pt x="263799" y="3535200"/>
                  <a:pt x="0" y="3271401"/>
                  <a:pt x="0" y="2945988"/>
                </a:cubicBezTo>
                <a:lnTo>
                  <a:pt x="0" y="589212"/>
                </a:lnTo>
                <a:cubicBezTo>
                  <a:pt x="0" y="263799"/>
                  <a:pt x="263799" y="0"/>
                  <a:pt x="589212" y="0"/>
                </a:cubicBezTo>
                <a:close/>
              </a:path>
            </a:pathLst>
          </a:custGeom>
        </p:spPr>
      </p:pic>
      <p:sp>
        <p:nvSpPr>
          <p:cNvPr id="33" name="01"/>
          <p:cNvSpPr>
            <a:spLocks noChangeAspect="1"/>
          </p:cNvSpPr>
          <p:nvPr>
            <p:custDataLst>
              <p:tags r:id="rId9"/>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334327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领导的内涵</a:t>
            </a:r>
            <a:endParaRPr kumimoji="0" lang="zh-CN" altLang="en-US" sz="2800" b="1" i="0" u="none" strike="noStrike" kern="0" cap="none" spc="0" normalizeH="0" baseline="0" noProof="0" dirty="0">
              <a:ln>
                <a:noFill/>
              </a:ln>
              <a:solidFill>
                <a:srgbClr val="FF0000"/>
              </a:solidFill>
              <a:effectLst/>
              <a:uLnTx/>
              <a:uFillTx/>
              <a:cs typeface="+mn-ea"/>
              <a:sym typeface="+mn-lt"/>
            </a:endParaRPr>
          </a:p>
        </p:txBody>
      </p:sp>
      <p:sp>
        <p:nvSpPr>
          <p:cNvPr id="2" name="Rounded Rectangle 94"/>
          <p:cNvSpPr/>
          <p:nvPr>
            <p:custDataLst>
              <p:tags r:id="rId10"/>
            </p:custDataLst>
          </p:nvPr>
        </p:nvSpPr>
        <p:spPr>
          <a:xfrm>
            <a:off x="6184951" y="1898392"/>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solidFill>
                <a:schemeClr val="lt1"/>
              </a:solidFill>
              <a:cs typeface="+mn-ea"/>
              <a:sym typeface="+mn-lt"/>
            </a:endParaRPr>
          </a:p>
        </p:txBody>
      </p:sp>
      <p:sp>
        <p:nvSpPr>
          <p:cNvPr id="4" name="TextBox 8"/>
          <p:cNvSpPr txBox="1"/>
          <p:nvPr>
            <p:custDataLst>
              <p:tags r:id="rId11"/>
            </p:custDataLst>
          </p:nvPr>
        </p:nvSpPr>
        <p:spPr>
          <a:xfrm>
            <a:off x="5998475" y="1943696"/>
            <a:ext cx="820117" cy="424180"/>
          </a:xfrm>
          <a:prstGeom prst="rect">
            <a:avLst/>
          </a:prstGeom>
          <a:noFill/>
        </p:spPr>
        <p:txBody>
          <a:bodyPr wrap="square" lIns="117199" tIns="58599" rIns="117199" bIns="58599" rtlCol="0">
            <a:spAutoFit/>
          </a:bodyPr>
          <a:p>
            <a:pPr algn="ctr">
              <a:defRPr/>
            </a:pPr>
            <a:r>
              <a:rPr lang="en-US" altLang="zh-CN" sz="2000" b="1" dirty="0">
                <a:solidFill>
                  <a:schemeClr val="lt1"/>
                </a:solidFill>
                <a:cs typeface="+mn-ea"/>
                <a:sym typeface="+mn-lt"/>
              </a:rPr>
              <a:t>01</a:t>
            </a:r>
            <a:endParaRPr lang="en-US" altLang="zh-CN" sz="2000" b="1" dirty="0">
              <a:solidFill>
                <a:schemeClr val="lt1"/>
              </a:solidFill>
              <a:cs typeface="+mn-ea"/>
              <a:sym typeface="+mn-lt"/>
            </a:endParaRPr>
          </a:p>
        </p:txBody>
      </p:sp>
      <p:sp>
        <p:nvSpPr>
          <p:cNvPr id="23" name="文本框 22"/>
          <p:cNvSpPr txBox="1"/>
          <p:nvPr/>
        </p:nvSpPr>
        <p:spPr>
          <a:xfrm>
            <a:off x="6836410" y="1733550"/>
            <a:ext cx="4337050" cy="922020"/>
          </a:xfrm>
          <a:prstGeom prst="rect">
            <a:avLst/>
          </a:prstGeom>
          <a:noFill/>
        </p:spPr>
        <p:txBody>
          <a:bodyPr wrap="square" rtlCol="0">
            <a:spAutoFit/>
          </a:bodyPr>
          <a:p>
            <a:pPr lvl="0" algn="just">
              <a:lnSpc>
                <a:spcPct val="150000"/>
              </a:lnSpc>
            </a:pPr>
            <a:r>
              <a:rPr lang="zh-CN" altLang="en-US" dirty="0">
                <a:solidFill>
                  <a:srgbClr val="FF0000"/>
                </a:solidFill>
                <a:cs typeface="+mn-ea"/>
                <a:sym typeface="+mn-lt"/>
              </a:rPr>
              <a:t>职务权力</a:t>
            </a:r>
            <a:r>
              <a:rPr lang="zh-CN" altLang="en-US" dirty="0">
                <a:solidFill>
                  <a:srgbClr val="000000"/>
                </a:solidFill>
                <a:cs typeface="+mn-ea"/>
                <a:sym typeface="+mn-lt"/>
              </a:rPr>
              <a:t>：根据个人在组织中的职务而赋予的权力。</a:t>
            </a:r>
            <a:endParaRPr lang="zh-CN" altLang="en-US" dirty="0">
              <a:solidFill>
                <a:srgbClr val="000000"/>
              </a:solidFill>
              <a:cs typeface="+mn-ea"/>
              <a:sym typeface="+mn-lt"/>
            </a:endParaRPr>
          </a:p>
        </p:txBody>
      </p:sp>
      <p:sp>
        <p:nvSpPr>
          <p:cNvPr id="35" name="矩形 34"/>
          <p:cNvSpPr/>
          <p:nvPr/>
        </p:nvSpPr>
        <p:spPr>
          <a:xfrm>
            <a:off x="6111254" y="638893"/>
            <a:ext cx="5528389" cy="398780"/>
          </a:xfrm>
          <a:prstGeom prst="rect">
            <a:avLst/>
          </a:prstGeom>
        </p:spPr>
        <p:txBody>
          <a:bodyPr wrap="square">
            <a:spAutoFit/>
          </a:bodyPr>
          <a:p>
            <a:pPr>
              <a:buSzPct val="25000"/>
              <a:defRPr/>
            </a:pPr>
            <a:r>
              <a:rPr lang="zh-CN" altLang="en-US" sz="2000" b="1" cap="all" dirty="0">
                <a:solidFill>
                  <a:srgbClr val="FF0000"/>
                </a:solidFill>
                <a:cs typeface="+mn-ea"/>
                <a:sym typeface="+mn-lt"/>
              </a:rPr>
              <a:t>职位权力</a:t>
            </a:r>
            <a:endParaRPr lang="zh-CN" altLang="en-US" sz="2000" b="1" cap="all" dirty="0">
              <a:solidFill>
                <a:srgbClr val="FF0000"/>
              </a:solidFill>
              <a:cs typeface="+mn-ea"/>
              <a:sym typeface="+mn-lt"/>
            </a:endParaRPr>
          </a:p>
        </p:txBody>
      </p:sp>
      <p:sp>
        <p:nvSpPr>
          <p:cNvPr id="3" name="矩形 2"/>
          <p:cNvSpPr/>
          <p:nvPr/>
        </p:nvSpPr>
        <p:spPr>
          <a:xfrm>
            <a:off x="1720864" y="5295348"/>
            <a:ext cx="5528389" cy="460375"/>
          </a:xfrm>
          <a:prstGeom prst="rect">
            <a:avLst/>
          </a:prstGeom>
        </p:spPr>
        <p:txBody>
          <a:bodyPr wrap="square">
            <a:spAutoFit/>
          </a:bodyPr>
          <a:p>
            <a:pPr>
              <a:buSzPct val="25000"/>
              <a:defRPr/>
            </a:pPr>
            <a:r>
              <a:rPr lang="zh-CN" altLang="en-US" sz="2400" b="1" cap="all" dirty="0">
                <a:solidFill>
                  <a:srgbClr val="000000"/>
                </a:solidFill>
                <a:cs typeface="+mn-ea"/>
                <a:sym typeface="+mn-lt"/>
              </a:rPr>
              <a:t>领导的权力来源</a:t>
            </a:r>
            <a:endParaRPr lang="zh-CN" altLang="en-US" sz="2400" b="1" cap="all"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par>
                                <p:cTn id="18" presetID="22" presetClass="entr" presetSubtype="4"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down)">
                                      <p:cBhvr>
                                        <p:cTn id="29" dur="500"/>
                                        <p:tgtEl>
                                          <p:spTgt spid="2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down)">
                                      <p:cBhvr>
                                        <p:cTn id="34" dur="500"/>
                                        <p:tgtEl>
                                          <p:spTgt spid="33"/>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down)">
                                      <p:cBhvr>
                                        <p:cTn id="37" dur="500"/>
                                        <p:tgtEl>
                                          <p:spTgt spid="34"/>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down)">
                                      <p:cBhvr>
                                        <p:cTn id="40" dur="500"/>
                                        <p:tgtEl>
                                          <p:spTgt spid="2"/>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down)">
                                      <p:cBhvr>
                                        <p:cTn id="43" dur="500"/>
                                        <p:tgtEl>
                                          <p:spTgt spid="4"/>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down)">
                                      <p:cBhvr>
                                        <p:cTn id="46" dur="500"/>
                                        <p:tgtEl>
                                          <p:spTgt spid="23"/>
                                        </p:tgtEl>
                                      </p:cBhvr>
                                    </p:animEffect>
                                  </p:childTnLst>
                                </p:cTn>
                              </p:par>
                            </p:childTnLst>
                          </p:cTn>
                        </p:par>
                        <p:par>
                          <p:cTn id="47" fill="hold">
                            <p:stCondLst>
                              <p:cond delay="500"/>
                            </p:stCondLst>
                            <p:childTnLst>
                              <p:par>
                                <p:cTn id="48" presetID="9" presetClass="entr" presetSubtype="0"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dissolve">
                                      <p:cBhvr>
                                        <p:cTn id="50" dur="500"/>
                                        <p:tgtEl>
                                          <p:spTgt spid="35"/>
                                        </p:tgtEl>
                                      </p:cBhvr>
                                    </p:animEffect>
                                  </p:childTnLst>
                                </p:cTn>
                              </p:par>
                            </p:childTnLst>
                          </p:cTn>
                        </p:par>
                        <p:par>
                          <p:cTn id="51" fill="hold">
                            <p:stCondLst>
                              <p:cond delay="1000"/>
                            </p:stCondLst>
                            <p:childTnLst>
                              <p:par>
                                <p:cTn id="52" presetID="9" presetClass="entr" presetSubtype="0" fill="hold" grpId="0"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dissolve">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4" grpId="0"/>
      <p:bldP spid="15" grpId="0"/>
      <p:bldP spid="29" grpId="0"/>
      <p:bldP spid="33" grpId="0" bldLvl="0" animBg="1"/>
      <p:bldP spid="34" grpId="0" bldLvl="0" animBg="1"/>
      <p:bldP spid="2" grpId="0" bldLvl="0" animBg="1"/>
      <p:bldP spid="4" grpId="0"/>
      <p:bldP spid="23" grpId="0"/>
      <p:bldP spid="35"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1"/>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2"/>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3"/>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10" name="Rounded Rectangle 88"/>
          <p:cNvSpPr/>
          <p:nvPr>
            <p:custDataLst>
              <p:tags r:id="rId4"/>
            </p:custDataLst>
          </p:nvPr>
        </p:nvSpPr>
        <p:spPr>
          <a:xfrm>
            <a:off x="6111291" y="3946940"/>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4" name="文本框 13"/>
          <p:cNvSpPr txBox="1"/>
          <p:nvPr/>
        </p:nvSpPr>
        <p:spPr>
          <a:xfrm>
            <a:off x="6819265" y="3796665"/>
            <a:ext cx="4194175" cy="1337945"/>
          </a:xfrm>
          <a:prstGeom prst="rect">
            <a:avLst/>
          </a:prstGeom>
          <a:noFill/>
        </p:spPr>
        <p:txBody>
          <a:bodyPr wrap="square" rtlCol="0">
            <a:spAutoFit/>
          </a:bodyPr>
          <a:lstStyle/>
          <a:p>
            <a:pPr lvl="0" algn="just">
              <a:lnSpc>
                <a:spcPct val="150000"/>
              </a:lnSpc>
            </a:pPr>
            <a:r>
              <a:rPr lang="zh-CN" altLang="en-US" dirty="0">
                <a:solidFill>
                  <a:srgbClr val="FF0000"/>
                </a:solidFill>
                <a:cs typeface="+mn-ea"/>
                <a:sym typeface="+mn-lt"/>
              </a:rPr>
              <a:t>感召性权力</a:t>
            </a:r>
            <a:r>
              <a:rPr lang="zh-CN" altLang="en-US" dirty="0">
                <a:solidFill>
                  <a:srgbClr val="000000"/>
                </a:solidFill>
                <a:cs typeface="+mn-ea"/>
                <a:sym typeface="+mn-lt"/>
              </a:rPr>
              <a:t>：来自领导者独特的个性特质、能力和道德思想，这种力量激发他人的认同、敬佩和崇拜。</a:t>
            </a:r>
            <a:endParaRPr lang="zh-CN" altLang="en-US" dirty="0">
              <a:solidFill>
                <a:srgbClr val="000000"/>
              </a:solidFill>
              <a:cs typeface="+mn-ea"/>
              <a:sym typeface="+mn-lt"/>
            </a:endParaRPr>
          </a:p>
        </p:txBody>
      </p:sp>
      <p:sp>
        <p:nvSpPr>
          <p:cNvPr id="17" name="文本框 16"/>
          <p:cNvSpPr txBox="1"/>
          <p:nvPr/>
        </p:nvSpPr>
        <p:spPr>
          <a:xfrm>
            <a:off x="6772054" y="4881404"/>
            <a:ext cx="4194624" cy="414020"/>
          </a:xfrm>
          <a:prstGeom prst="rect">
            <a:avLst/>
          </a:prstGeom>
          <a:noFill/>
        </p:spPr>
        <p:txBody>
          <a:bodyPr wrap="square" rtlCol="0">
            <a:spAutoFit/>
          </a:bodyPr>
          <a:lstStyle/>
          <a:p>
            <a:pPr>
              <a:lnSpc>
                <a:spcPct val="150000"/>
              </a:lnSpc>
            </a:pPr>
            <a:endParaRPr lang="zh-CN" altLang="en-US" sz="1400" dirty="0">
              <a:solidFill>
                <a:srgbClr val="000000"/>
              </a:solidFill>
              <a:cs typeface="+mn-ea"/>
              <a:sym typeface="+mn-lt"/>
            </a:endParaRPr>
          </a:p>
        </p:txBody>
      </p:sp>
      <p:grpSp>
        <p:nvGrpSpPr>
          <p:cNvPr id="18" name="组合 17"/>
          <p:cNvGrpSpPr/>
          <p:nvPr/>
        </p:nvGrpSpPr>
        <p:grpSpPr>
          <a:xfrm>
            <a:off x="5486400" y="1099820"/>
            <a:ext cx="5527040" cy="484251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29" name="TextBox 8"/>
          <p:cNvSpPr txBox="1"/>
          <p:nvPr>
            <p:custDataLst>
              <p:tags r:id="rId5"/>
            </p:custDataLst>
          </p:nvPr>
        </p:nvSpPr>
        <p:spPr>
          <a:xfrm>
            <a:off x="5951485" y="3947121"/>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02</a:t>
            </a:r>
            <a:endParaRPr lang="en-US" altLang="zh-CN" sz="2000" b="1" dirty="0">
              <a:solidFill>
                <a:schemeClr val="lt1"/>
              </a:solidFill>
              <a:cs typeface="+mn-ea"/>
              <a:sym typeface="+mn-lt"/>
            </a:endParaRPr>
          </a:p>
        </p:txBody>
      </p:sp>
      <p:pic>
        <p:nvPicPr>
          <p:cNvPr id="32" name="图片 31" descr="C:/Users/Administrator/Desktop/45212e3746e7e20497a49398acaecbd8.png45212e3746e7e20497a49398acaecbd8"/>
          <p:cNvPicPr>
            <a:picLocks noChangeAspect="1"/>
          </p:cNvPicPr>
          <p:nvPr/>
        </p:nvPicPr>
        <p:blipFill>
          <a:blip r:embed="rId6"/>
          <a:srcRect t="2278" b="2278"/>
          <a:stretch>
            <a:fillRect/>
          </a:stretch>
        </p:blipFill>
        <p:spPr>
          <a:xfrm>
            <a:off x="692785" y="1687830"/>
            <a:ext cx="4683125" cy="3438525"/>
          </a:xfrm>
          <a:custGeom>
            <a:avLst/>
            <a:gdLst>
              <a:gd name="connsiteX0" fmla="*/ 589212 w 3740400"/>
              <a:gd name="connsiteY0" fmla="*/ 0 h 3535200"/>
              <a:gd name="connsiteX1" fmla="*/ 3151188 w 3740400"/>
              <a:gd name="connsiteY1" fmla="*/ 0 h 3535200"/>
              <a:gd name="connsiteX2" fmla="*/ 3740400 w 3740400"/>
              <a:gd name="connsiteY2" fmla="*/ 589212 h 3535200"/>
              <a:gd name="connsiteX3" fmla="*/ 3740400 w 3740400"/>
              <a:gd name="connsiteY3" fmla="*/ 2945988 h 3535200"/>
              <a:gd name="connsiteX4" fmla="*/ 3151188 w 3740400"/>
              <a:gd name="connsiteY4" fmla="*/ 3535200 h 3535200"/>
              <a:gd name="connsiteX5" fmla="*/ 589212 w 3740400"/>
              <a:gd name="connsiteY5" fmla="*/ 3535200 h 3535200"/>
              <a:gd name="connsiteX6" fmla="*/ 0 w 3740400"/>
              <a:gd name="connsiteY6" fmla="*/ 2945988 h 3535200"/>
              <a:gd name="connsiteX7" fmla="*/ 0 w 3740400"/>
              <a:gd name="connsiteY7" fmla="*/ 589212 h 3535200"/>
              <a:gd name="connsiteX8" fmla="*/ 589212 w 3740400"/>
              <a:gd name="connsiteY8" fmla="*/ 0 h 35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40400" h="3535200">
                <a:moveTo>
                  <a:pt x="589212" y="0"/>
                </a:moveTo>
                <a:lnTo>
                  <a:pt x="3151188" y="0"/>
                </a:lnTo>
                <a:cubicBezTo>
                  <a:pt x="3476601" y="0"/>
                  <a:pt x="3740400" y="263799"/>
                  <a:pt x="3740400" y="589212"/>
                </a:cubicBezTo>
                <a:lnTo>
                  <a:pt x="3740400" y="2945988"/>
                </a:lnTo>
                <a:cubicBezTo>
                  <a:pt x="3740400" y="3271401"/>
                  <a:pt x="3476601" y="3535200"/>
                  <a:pt x="3151188" y="3535200"/>
                </a:cubicBezTo>
                <a:lnTo>
                  <a:pt x="589212" y="3535200"/>
                </a:lnTo>
                <a:cubicBezTo>
                  <a:pt x="263799" y="3535200"/>
                  <a:pt x="0" y="3271401"/>
                  <a:pt x="0" y="2945988"/>
                </a:cubicBezTo>
                <a:lnTo>
                  <a:pt x="0" y="589212"/>
                </a:lnTo>
                <a:cubicBezTo>
                  <a:pt x="0" y="263799"/>
                  <a:pt x="263799" y="0"/>
                  <a:pt x="589212" y="0"/>
                </a:cubicBezTo>
                <a:close/>
              </a:path>
            </a:pathLst>
          </a:custGeom>
        </p:spPr>
      </p:pic>
      <p:sp>
        <p:nvSpPr>
          <p:cNvPr id="33" name="01"/>
          <p:cNvSpPr>
            <a:spLocks noChangeAspect="1"/>
          </p:cNvSpPr>
          <p:nvPr>
            <p:custDataLst>
              <p:tags r:id="rId7"/>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334327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领导的内涵</a:t>
            </a:r>
            <a:endParaRPr kumimoji="0" lang="zh-CN" altLang="en-US" sz="2800" b="1" i="0" u="none" strike="noStrike" kern="0" cap="none" spc="0" normalizeH="0" baseline="0" noProof="0" dirty="0">
              <a:ln>
                <a:noFill/>
              </a:ln>
              <a:solidFill>
                <a:srgbClr val="FF0000"/>
              </a:solidFill>
              <a:effectLst/>
              <a:uLnTx/>
              <a:uFillTx/>
              <a:cs typeface="+mn-ea"/>
              <a:sym typeface="+mn-lt"/>
            </a:endParaRPr>
          </a:p>
        </p:txBody>
      </p:sp>
      <p:sp>
        <p:nvSpPr>
          <p:cNvPr id="2" name="Rounded Rectangle 94"/>
          <p:cNvSpPr/>
          <p:nvPr>
            <p:custDataLst>
              <p:tags r:id="rId8"/>
            </p:custDataLst>
          </p:nvPr>
        </p:nvSpPr>
        <p:spPr>
          <a:xfrm>
            <a:off x="6111291" y="1906647"/>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solidFill>
                <a:schemeClr val="lt1"/>
              </a:solidFill>
              <a:cs typeface="+mn-ea"/>
              <a:sym typeface="+mn-lt"/>
            </a:endParaRPr>
          </a:p>
        </p:txBody>
      </p:sp>
      <p:sp>
        <p:nvSpPr>
          <p:cNvPr id="4" name="TextBox 8"/>
          <p:cNvSpPr txBox="1"/>
          <p:nvPr>
            <p:custDataLst>
              <p:tags r:id="rId9"/>
            </p:custDataLst>
          </p:nvPr>
        </p:nvSpPr>
        <p:spPr>
          <a:xfrm>
            <a:off x="5952120" y="1951951"/>
            <a:ext cx="820117" cy="424180"/>
          </a:xfrm>
          <a:prstGeom prst="rect">
            <a:avLst/>
          </a:prstGeom>
          <a:noFill/>
        </p:spPr>
        <p:txBody>
          <a:bodyPr wrap="square" lIns="117199" tIns="58599" rIns="117199" bIns="58599" rtlCol="0">
            <a:spAutoFit/>
          </a:bodyPr>
          <a:p>
            <a:pPr algn="ctr">
              <a:defRPr/>
            </a:pPr>
            <a:r>
              <a:rPr lang="en-US" altLang="zh-CN" sz="2000" b="1" dirty="0">
                <a:solidFill>
                  <a:schemeClr val="lt1"/>
                </a:solidFill>
                <a:cs typeface="+mn-ea"/>
                <a:sym typeface="+mn-lt"/>
              </a:rPr>
              <a:t>01</a:t>
            </a:r>
            <a:endParaRPr lang="en-US" altLang="zh-CN" sz="2000" b="1" dirty="0">
              <a:solidFill>
                <a:schemeClr val="lt1"/>
              </a:solidFill>
              <a:cs typeface="+mn-ea"/>
              <a:sym typeface="+mn-lt"/>
            </a:endParaRPr>
          </a:p>
        </p:txBody>
      </p:sp>
      <p:sp>
        <p:nvSpPr>
          <p:cNvPr id="23" name="文本框 22"/>
          <p:cNvSpPr txBox="1"/>
          <p:nvPr/>
        </p:nvSpPr>
        <p:spPr>
          <a:xfrm>
            <a:off x="6771640" y="1823720"/>
            <a:ext cx="4194810" cy="1337945"/>
          </a:xfrm>
          <a:prstGeom prst="rect">
            <a:avLst/>
          </a:prstGeom>
          <a:noFill/>
        </p:spPr>
        <p:txBody>
          <a:bodyPr wrap="square" rtlCol="0">
            <a:spAutoFit/>
          </a:bodyPr>
          <a:p>
            <a:pPr lvl="0" algn="just">
              <a:lnSpc>
                <a:spcPct val="150000"/>
              </a:lnSpc>
            </a:pPr>
            <a:r>
              <a:rPr lang="zh-CN" altLang="en-US" dirty="0">
                <a:solidFill>
                  <a:srgbClr val="FF0000"/>
                </a:solidFill>
                <a:cs typeface="+mn-ea"/>
                <a:sym typeface="+mn-lt"/>
              </a:rPr>
              <a:t>专长性权力</a:t>
            </a:r>
            <a:r>
              <a:rPr lang="zh-CN" altLang="en-US" dirty="0">
                <a:solidFill>
                  <a:srgbClr val="000000"/>
                </a:solidFill>
                <a:cs typeface="+mn-ea"/>
                <a:sym typeface="+mn-lt"/>
              </a:rPr>
              <a:t>：当一个人因其专业知识或特殊技能获得尊重时，他在某些问题上的判断和决策就可能被他人遵从</a:t>
            </a:r>
            <a:r>
              <a:rPr lang="zh-CN" altLang="en-US" dirty="0">
                <a:solidFill>
                  <a:srgbClr val="000000"/>
                </a:solidFill>
                <a:cs typeface="+mn-ea"/>
                <a:sym typeface="+mn-lt"/>
              </a:rPr>
              <a:t>。</a:t>
            </a:r>
            <a:endParaRPr lang="zh-CN" altLang="en-US" dirty="0">
              <a:solidFill>
                <a:srgbClr val="000000"/>
              </a:solidFill>
              <a:cs typeface="+mn-ea"/>
              <a:sym typeface="+mn-lt"/>
            </a:endParaRPr>
          </a:p>
        </p:txBody>
      </p:sp>
      <p:sp>
        <p:nvSpPr>
          <p:cNvPr id="35" name="矩形 34"/>
          <p:cNvSpPr/>
          <p:nvPr/>
        </p:nvSpPr>
        <p:spPr>
          <a:xfrm>
            <a:off x="6111254" y="638893"/>
            <a:ext cx="5528389" cy="398780"/>
          </a:xfrm>
          <a:prstGeom prst="rect">
            <a:avLst/>
          </a:prstGeom>
        </p:spPr>
        <p:txBody>
          <a:bodyPr wrap="square">
            <a:spAutoFit/>
          </a:bodyPr>
          <a:p>
            <a:pPr>
              <a:buSzPct val="25000"/>
              <a:defRPr/>
            </a:pPr>
            <a:r>
              <a:rPr lang="zh-CN" altLang="en-US" sz="2000" b="1" cap="all" dirty="0">
                <a:solidFill>
                  <a:srgbClr val="FF0000"/>
                </a:solidFill>
                <a:cs typeface="+mn-ea"/>
                <a:sym typeface="+mn-lt"/>
              </a:rPr>
              <a:t>个人权力</a:t>
            </a:r>
            <a:endParaRPr lang="zh-CN" altLang="en-US" sz="2000" b="1" cap="all" dirty="0">
              <a:solidFill>
                <a:srgbClr val="FF0000"/>
              </a:solidFill>
              <a:cs typeface="+mn-ea"/>
              <a:sym typeface="+mn-lt"/>
            </a:endParaRPr>
          </a:p>
        </p:txBody>
      </p:sp>
      <p:sp>
        <p:nvSpPr>
          <p:cNvPr id="3" name="矩形 2"/>
          <p:cNvSpPr/>
          <p:nvPr/>
        </p:nvSpPr>
        <p:spPr>
          <a:xfrm>
            <a:off x="1818654" y="5388693"/>
            <a:ext cx="5528389" cy="460375"/>
          </a:xfrm>
          <a:prstGeom prst="rect">
            <a:avLst/>
          </a:prstGeom>
        </p:spPr>
        <p:txBody>
          <a:bodyPr wrap="square">
            <a:spAutoFit/>
          </a:bodyPr>
          <a:lstStyle/>
          <a:p>
            <a:pPr>
              <a:buSzPct val="25000"/>
              <a:defRPr/>
            </a:pPr>
            <a:r>
              <a:rPr lang="zh-CN" altLang="en-US" sz="2400" b="1" cap="all" dirty="0">
                <a:solidFill>
                  <a:srgbClr val="000000"/>
                </a:solidFill>
                <a:cs typeface="+mn-ea"/>
                <a:sym typeface="+mn-lt"/>
              </a:rPr>
              <a:t>领导的权力来源</a:t>
            </a:r>
            <a:endParaRPr lang="zh-CN" altLang="en-US" sz="2400" b="1" cap="all"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par>
                                <p:cTn id="18" presetID="22" presetClass="entr" presetSubtype="4"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down)">
                                      <p:cBhvr>
                                        <p:cTn id="31" dur="500"/>
                                        <p:tgtEl>
                                          <p:spTgt spid="33"/>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wipe(down)">
                                      <p:cBhvr>
                                        <p:cTn id="34" dur="500"/>
                                        <p:tgtEl>
                                          <p:spTgt spid="34"/>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down)">
                                      <p:cBhvr>
                                        <p:cTn id="37" dur="500"/>
                                        <p:tgtEl>
                                          <p:spTgt spid="2"/>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down)">
                                      <p:cBhvr>
                                        <p:cTn id="40" dur="500"/>
                                        <p:tgtEl>
                                          <p:spTgt spid="4"/>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down)">
                                      <p:cBhvr>
                                        <p:cTn id="43" dur="500"/>
                                        <p:tgtEl>
                                          <p:spTgt spid="23"/>
                                        </p:tgtEl>
                                      </p:cBhvr>
                                    </p:animEffect>
                                  </p:childTnLst>
                                </p:cTn>
                              </p:par>
                            </p:childTnLst>
                          </p:cTn>
                        </p:par>
                        <p:par>
                          <p:cTn id="44" fill="hold">
                            <p:stCondLst>
                              <p:cond delay="500"/>
                            </p:stCondLst>
                            <p:childTnLst>
                              <p:par>
                                <p:cTn id="45" presetID="9" presetClass="entr" presetSubtype="0"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dissolve">
                                      <p:cBhvr>
                                        <p:cTn id="47" dur="500"/>
                                        <p:tgtEl>
                                          <p:spTgt spid="35"/>
                                        </p:tgtEl>
                                      </p:cBhvr>
                                    </p:animEffect>
                                  </p:childTnLst>
                                </p:cTn>
                              </p:par>
                            </p:childTnLst>
                          </p:cTn>
                        </p:par>
                        <p:par>
                          <p:cTn id="48" fill="hold">
                            <p:stCondLst>
                              <p:cond delay="1000"/>
                            </p:stCondLst>
                            <p:childTnLst>
                              <p:par>
                                <p:cTn id="49" presetID="9" presetClass="entr" presetSubtype="0"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dissolve">
                                      <p:cBhvr>
                                        <p:cTn id="5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4" grpId="0"/>
      <p:bldP spid="17" grpId="0"/>
      <p:bldP spid="29" grpId="0"/>
      <p:bldP spid="33" grpId="0" bldLvl="0" animBg="1"/>
      <p:bldP spid="34" grpId="0" bldLvl="0" animBg="1"/>
      <p:bldP spid="2" grpId="0" bldLvl="0" animBg="1"/>
      <p:bldP spid="4" grpId="0"/>
      <p:bldP spid="23" grpId="0"/>
      <p:bldP spid="35"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P-10261771-10240693"/>
          <p:cNvPicPr>
            <a:picLocks noChangeAspect="1"/>
          </p:cNvPicPr>
          <p:nvPr/>
        </p:nvPicPr>
        <p:blipFill>
          <a:blip r:embed="rId1"/>
          <a:stretch>
            <a:fillRect/>
          </a:stretch>
        </p:blipFill>
        <p:spPr>
          <a:xfrm>
            <a:off x="1270000" y="2225675"/>
            <a:ext cx="3695065" cy="2466975"/>
          </a:xfrm>
          <a:prstGeom prst="rect">
            <a:avLst/>
          </a:prstGeom>
        </p:spPr>
      </p:pic>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2"/>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3"/>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4"/>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10" name="Rounded Rectangle 88"/>
          <p:cNvSpPr/>
          <p:nvPr>
            <p:custDataLst>
              <p:tags r:id="rId5"/>
            </p:custDataLst>
          </p:nvPr>
        </p:nvSpPr>
        <p:spPr>
          <a:xfrm>
            <a:off x="5762676" y="2194975"/>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1" name="Rounded Rectangle 94"/>
          <p:cNvSpPr/>
          <p:nvPr>
            <p:custDataLst>
              <p:tags r:id="rId6"/>
            </p:custDataLst>
          </p:nvPr>
        </p:nvSpPr>
        <p:spPr>
          <a:xfrm>
            <a:off x="5760771" y="3145532"/>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2" name="Rounded Rectangle 98"/>
          <p:cNvSpPr/>
          <p:nvPr>
            <p:custDataLst>
              <p:tags r:id="rId7"/>
            </p:custDataLst>
          </p:nvPr>
        </p:nvSpPr>
        <p:spPr>
          <a:xfrm>
            <a:off x="5760771" y="4085929"/>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3" name="Rounded Rectangle 115"/>
          <p:cNvSpPr/>
          <p:nvPr>
            <p:custDataLst>
              <p:tags r:id="rId8"/>
            </p:custDataLst>
          </p:nvPr>
        </p:nvSpPr>
        <p:spPr>
          <a:xfrm>
            <a:off x="5760771" y="5026327"/>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4" name="文本框 13"/>
          <p:cNvSpPr txBox="1"/>
          <p:nvPr/>
        </p:nvSpPr>
        <p:spPr>
          <a:xfrm>
            <a:off x="7301230" y="2200910"/>
            <a:ext cx="5081270" cy="398780"/>
          </a:xfrm>
          <a:prstGeom prst="rect">
            <a:avLst/>
          </a:prstGeom>
          <a:noFill/>
        </p:spPr>
        <p:txBody>
          <a:bodyPr wrap="square" rtlCol="0">
            <a:spAutoFit/>
          </a:bodyPr>
          <a:lstStyle/>
          <a:p>
            <a:pPr lvl="0" algn="just">
              <a:lnSpc>
                <a:spcPct val="100000"/>
              </a:lnSpc>
            </a:pPr>
            <a:r>
              <a:rPr lang="zh-CN" altLang="en-US" sz="2000" dirty="0">
                <a:solidFill>
                  <a:srgbClr val="FF0000"/>
                </a:solidFill>
                <a:cs typeface="+mn-ea"/>
                <a:sym typeface="+mn-lt"/>
              </a:rPr>
              <a:t>指导作用</a:t>
            </a:r>
            <a:endParaRPr lang="zh-CN" altLang="en-US" sz="2000" dirty="0">
              <a:solidFill>
                <a:srgbClr val="FF0000"/>
              </a:solidFill>
              <a:cs typeface="+mn-ea"/>
              <a:sym typeface="+mn-lt"/>
            </a:endParaRPr>
          </a:p>
        </p:txBody>
      </p:sp>
      <p:sp>
        <p:nvSpPr>
          <p:cNvPr id="15" name="文本框 14"/>
          <p:cNvSpPr txBox="1"/>
          <p:nvPr/>
        </p:nvSpPr>
        <p:spPr>
          <a:xfrm>
            <a:off x="7301230" y="3148330"/>
            <a:ext cx="4949825" cy="398780"/>
          </a:xfrm>
          <a:prstGeom prst="rect">
            <a:avLst/>
          </a:prstGeom>
          <a:noFill/>
        </p:spPr>
        <p:txBody>
          <a:bodyPr wrap="square" rtlCol="0">
            <a:spAutoFit/>
          </a:bodyPr>
          <a:lstStyle/>
          <a:p>
            <a:pPr algn="just">
              <a:lnSpc>
                <a:spcPct val="100000"/>
              </a:lnSpc>
            </a:pPr>
            <a:r>
              <a:rPr lang="zh-CN" altLang="en-US" sz="2000" dirty="0">
                <a:solidFill>
                  <a:srgbClr val="FF0000"/>
                </a:solidFill>
                <a:cs typeface="+mn-ea"/>
                <a:sym typeface="+mn-lt"/>
              </a:rPr>
              <a:t>协调作用</a:t>
            </a:r>
            <a:endParaRPr lang="zh-CN" altLang="en-US" sz="2000" dirty="0">
              <a:solidFill>
                <a:srgbClr val="FF0000"/>
              </a:solidFill>
              <a:cs typeface="+mn-ea"/>
              <a:sym typeface="+mn-lt"/>
            </a:endParaRPr>
          </a:p>
        </p:txBody>
      </p:sp>
      <p:sp>
        <p:nvSpPr>
          <p:cNvPr id="16" name="文本框 15"/>
          <p:cNvSpPr txBox="1"/>
          <p:nvPr/>
        </p:nvSpPr>
        <p:spPr>
          <a:xfrm>
            <a:off x="7329170" y="4095750"/>
            <a:ext cx="4939665" cy="398780"/>
          </a:xfrm>
          <a:prstGeom prst="rect">
            <a:avLst/>
          </a:prstGeom>
          <a:noFill/>
        </p:spPr>
        <p:txBody>
          <a:bodyPr wrap="square" rtlCol="0">
            <a:spAutoFit/>
          </a:bodyPr>
          <a:lstStyle/>
          <a:p>
            <a:pPr lvl="0" algn="just">
              <a:lnSpc>
                <a:spcPct val="100000"/>
              </a:lnSpc>
            </a:pPr>
            <a:r>
              <a:rPr lang="zh-CN" altLang="en-US" sz="2000" dirty="0">
                <a:solidFill>
                  <a:srgbClr val="FF0000"/>
                </a:solidFill>
                <a:cs typeface="+mn-ea"/>
                <a:sym typeface="+mn-lt"/>
              </a:rPr>
              <a:t>激励作用</a:t>
            </a:r>
            <a:endParaRPr lang="zh-CN" altLang="en-US" sz="2000" dirty="0">
              <a:solidFill>
                <a:srgbClr val="FF0000"/>
              </a:solidFill>
              <a:cs typeface="+mn-ea"/>
              <a:sym typeface="+mn-lt"/>
            </a:endParaRPr>
          </a:p>
        </p:txBody>
      </p:sp>
      <p:sp>
        <p:nvSpPr>
          <p:cNvPr id="17" name="文本框 16"/>
          <p:cNvSpPr txBox="1"/>
          <p:nvPr/>
        </p:nvSpPr>
        <p:spPr>
          <a:xfrm>
            <a:off x="7367270" y="5043170"/>
            <a:ext cx="4939665" cy="398780"/>
          </a:xfrm>
          <a:prstGeom prst="rect">
            <a:avLst/>
          </a:prstGeom>
          <a:noFill/>
        </p:spPr>
        <p:txBody>
          <a:bodyPr wrap="square" rtlCol="0">
            <a:spAutoFit/>
          </a:bodyPr>
          <a:lstStyle/>
          <a:p>
            <a:pPr algn="just">
              <a:lnSpc>
                <a:spcPct val="100000"/>
              </a:lnSpc>
            </a:pPr>
            <a:r>
              <a:rPr lang="zh-CN" altLang="en-US" sz="2000" dirty="0">
                <a:solidFill>
                  <a:srgbClr val="FF0000"/>
                </a:solidFill>
                <a:cs typeface="+mn-ea"/>
                <a:sym typeface="+mn-lt"/>
              </a:rPr>
              <a:t>沟通作用</a:t>
            </a:r>
            <a:endParaRPr lang="zh-CN" altLang="en-US" sz="2000" dirty="0">
              <a:solidFill>
                <a:srgbClr val="FF0000"/>
              </a:solidFill>
              <a:cs typeface="+mn-ea"/>
              <a:sym typeface="+mn-lt"/>
            </a:endParaRPr>
          </a:p>
        </p:txBody>
      </p:sp>
      <p:grpSp>
        <p:nvGrpSpPr>
          <p:cNvPr id="18" name="组合 17"/>
          <p:cNvGrpSpPr/>
          <p:nvPr/>
        </p:nvGrpSpPr>
        <p:grpSpPr>
          <a:xfrm>
            <a:off x="7121525" y="1901190"/>
            <a:ext cx="3133090" cy="399288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29" name="TextBox 8"/>
          <p:cNvSpPr txBox="1"/>
          <p:nvPr>
            <p:custDataLst>
              <p:tags r:id="rId9"/>
            </p:custDataLst>
          </p:nvPr>
        </p:nvSpPr>
        <p:spPr>
          <a:xfrm>
            <a:off x="5694045" y="2225675"/>
            <a:ext cx="619125"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01</a:t>
            </a:r>
            <a:endParaRPr lang="en-US" altLang="zh-CN" sz="2000" b="1" dirty="0">
              <a:solidFill>
                <a:schemeClr val="lt1"/>
              </a:solidFill>
              <a:cs typeface="+mn-ea"/>
              <a:sym typeface="+mn-lt"/>
            </a:endParaRPr>
          </a:p>
        </p:txBody>
      </p:sp>
      <p:grpSp>
        <p:nvGrpSpPr>
          <p:cNvPr id="26" name="组合 25"/>
          <p:cNvGrpSpPr/>
          <p:nvPr/>
        </p:nvGrpSpPr>
        <p:grpSpPr>
          <a:xfrm>
            <a:off x="5593840" y="3159760"/>
            <a:ext cx="820121" cy="1362109"/>
            <a:chOff x="7253" y="4976"/>
            <a:chExt cx="1292" cy="2145"/>
          </a:xfrm>
        </p:grpSpPr>
        <p:sp>
          <p:nvSpPr>
            <p:cNvPr id="27" name="TextBox 8"/>
            <p:cNvSpPr txBox="1"/>
            <p:nvPr>
              <p:custDataLst>
                <p:tags r:id="rId10"/>
              </p:custDataLst>
            </p:nvPr>
          </p:nvSpPr>
          <p:spPr>
            <a:xfrm>
              <a:off x="7253" y="4976"/>
              <a:ext cx="1292" cy="671"/>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02</a:t>
              </a:r>
              <a:endParaRPr lang="en-US" altLang="zh-CN" sz="2000" b="1" dirty="0">
                <a:solidFill>
                  <a:schemeClr val="lt1"/>
                </a:solidFill>
                <a:cs typeface="+mn-ea"/>
                <a:sym typeface="+mn-lt"/>
              </a:endParaRPr>
            </a:p>
          </p:txBody>
        </p:sp>
        <p:sp>
          <p:nvSpPr>
            <p:cNvPr id="30" name="TextBox 8"/>
            <p:cNvSpPr txBox="1"/>
            <p:nvPr>
              <p:custDataLst>
                <p:tags r:id="rId11"/>
              </p:custDataLst>
            </p:nvPr>
          </p:nvSpPr>
          <p:spPr>
            <a:xfrm>
              <a:off x="7253" y="6450"/>
              <a:ext cx="1292" cy="671"/>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03</a:t>
              </a:r>
              <a:endParaRPr lang="en-US" altLang="zh-CN" sz="2000" b="1" dirty="0">
                <a:solidFill>
                  <a:schemeClr val="lt1"/>
                </a:solidFill>
                <a:cs typeface="+mn-ea"/>
                <a:sym typeface="+mn-lt"/>
              </a:endParaRPr>
            </a:p>
          </p:txBody>
        </p:sp>
      </p:grpSp>
      <p:sp>
        <p:nvSpPr>
          <p:cNvPr id="31" name="TextBox 8"/>
          <p:cNvSpPr txBox="1"/>
          <p:nvPr>
            <p:custDataLst>
              <p:tags r:id="rId12"/>
            </p:custDataLst>
          </p:nvPr>
        </p:nvSpPr>
        <p:spPr>
          <a:xfrm>
            <a:off x="5623352" y="5026909"/>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04</a:t>
            </a:r>
            <a:endParaRPr lang="en-US" altLang="zh-CN" sz="2000" b="1" dirty="0">
              <a:solidFill>
                <a:schemeClr val="lt1"/>
              </a:solidFill>
              <a:cs typeface="+mn-ea"/>
              <a:sym typeface="+mn-lt"/>
            </a:endParaRPr>
          </a:p>
        </p:txBody>
      </p:sp>
      <p:sp>
        <p:nvSpPr>
          <p:cNvPr id="33" name="01"/>
          <p:cNvSpPr>
            <a:spLocks noChangeAspect="1"/>
          </p:cNvSpPr>
          <p:nvPr>
            <p:custDataLst>
              <p:tags r:id="rId13"/>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领导的作用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par>
                                <p:cTn id="20" presetID="22" presetClass="entr" presetSubtype="4"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down)">
                                      <p:cBhvr>
                                        <p:cTn id="37" dur="500"/>
                                        <p:tgtEl>
                                          <p:spTgt spid="29"/>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down)">
                                      <p:cBhvr>
                                        <p:cTn id="40" dur="500"/>
                                        <p:tgtEl>
                                          <p:spTgt spid="3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down)">
                                      <p:cBhvr>
                                        <p:cTn id="45" dur="500"/>
                                        <p:tgtEl>
                                          <p:spTgt spid="33"/>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down)">
                                      <p:cBhvr>
                                        <p:cTn id="4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p:bldP spid="15" grpId="0"/>
      <p:bldP spid="16" grpId="0"/>
      <p:bldP spid="17" grpId="0"/>
      <p:bldP spid="29" grpId="0"/>
      <p:bldP spid="31" grpId="0"/>
      <p:bldP spid="33" grpId="0" bldLvl="0" animBg="1"/>
      <p:bldP spid="34" grpId="0" bldLvl="0" animBg="1"/>
    </p:bldLst>
  </p:timing>
</p:sld>
</file>

<file path=ppt/tags/tag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xml><?xml version="1.0" encoding="utf-8"?>
<p:tagLst xmlns:p="http://schemas.openxmlformats.org/presentationml/2006/main">
  <p:tag name="KSO_WM_DIAGRAM_VIRTUALLY_FRAME" val="{&quot;height&quot;:218.55913385826767,&quot;left&quot;:52.82881889763779,&quot;top&quot;:226.18165354330708,&quot;width&quot;:821.4571653543308}"/>
</p:tagLst>
</file>

<file path=ppt/tags/tag100.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587.65,&quot;left&quot;:27.05,&quot;top&quot;:29.1,&quot;width&quot;:896}"/>
</p:tagLst>
</file>

<file path=ppt/tags/tag10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2.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587.65,&quot;left&quot;:27.05,&quot;top&quot;:29.1,&quot;width&quot;:896}"/>
</p:tagLst>
</file>

<file path=ppt/tags/tag103.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587.65,&quot;left&quot;:27.05,&quot;top&quot;:29.1,&quot;width&quot;:896}"/>
</p:tagLst>
</file>

<file path=ppt/tags/tag104.xml><?xml version="1.0" encoding="utf-8"?>
<p:tagLst xmlns:p="http://schemas.openxmlformats.org/presentationml/2006/main">
  <p:tag name="KSO_WM_DIAGRAM_VIRTUALLY_FRAME" val="{&quot;height&quot;:587.65,&quot;left&quot;:27.05,&quot;top&quot;:29.1,&quot;width&quot;:896}"/>
</p:tagLst>
</file>

<file path=ppt/tags/tag10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587.65,&quot;left&quot;:27.05,&quot;top&quot;:29.1,&quot;width&quot;:896}"/>
</p:tagLst>
</file>

<file path=ppt/tags/tag10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7.xml><?xml version="1.0" encoding="utf-8"?>
<p:tagLst xmlns:p="http://schemas.openxmlformats.org/presentationml/2006/main">
  <p:tag name="KSO_WM_DIAGRAM_VIRTUALLY_FRAME" val="{&quot;height&quot;:587.65,&quot;left&quot;:27.05,&quot;top&quot;:29.1,&quot;width&quot;:896}"/>
</p:tagLst>
</file>

<file path=ppt/tags/tag10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 name="KSO_WM_DIAGRAM_VIRTUALLY_FRAME" val="{&quot;height&quot;:218.55913385826767,&quot;left&quot;:52.82881889763779,&quot;top&quot;:226.18165354330708,&quot;width&quot;:821.4571653543308}"/>
</p:tagLst>
</file>

<file path=ppt/tags/tag110.xml><?xml version="1.0" encoding="utf-8"?>
<p:tagLst xmlns:p="http://schemas.openxmlformats.org/presentationml/2006/main">
  <p:tag name="KSO_WM_DIAGRAM_VIRTUALLY_FRAME" val="{&quot;height&quot;:587.65,&quot;left&quot;:27.05,&quot;top&quot;:29.1,&quot;width&quot;:896}"/>
</p:tagLst>
</file>

<file path=ppt/tags/tag11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587.65,&quot;left&quot;:27.05,&quot;top&quot;:29.1,&quot;width&quot;:896}"/>
</p:tagLst>
</file>

<file path=ppt/tags/tag114.xml><?xml version="1.0" encoding="utf-8"?>
<p:tagLst xmlns:p="http://schemas.openxmlformats.org/presentationml/2006/main">
  <p:tag name="KSO_WM_DIAGRAM_VIRTUALLY_FRAME" val="{&quot;height&quot;:587.65,&quot;left&quot;:27.05,&quot;top&quot;:29.1,&quot;width&quot;:896}"/>
</p:tagLst>
</file>

<file path=ppt/tags/tag115.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587.65,&quot;left&quot;:27.05,&quot;top&quot;:29.1,&quot;width&quot;:896}"/>
</p:tagLst>
</file>

<file path=ppt/tags/tag116.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587.65,&quot;left&quot;:27.05,&quot;top&quot;:29.1,&quot;width&quot;:896}"/>
</p:tagLst>
</file>

<file path=ppt/tags/tag11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18.xml><?xml version="1.0" encoding="utf-8"?>
<p:tagLst xmlns:p="http://schemas.openxmlformats.org/presentationml/2006/main">
  <p:tag name="KSO_WM_DIAGRAM_VIRTUALLY_FRAME" val="{&quot;height&quot;:587.65,&quot;left&quot;:27.05,&quot;top&quot;:29.1,&quot;width&quot;:896}"/>
</p:tagLst>
</file>

<file path=ppt/tags/tag11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2.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18.55913385826767,&quot;left&quot;:52.82881889763779,&quot;top&quot;:226.18165354330708,&quot;width&quot;:821.4571653543308}"/>
</p:tagLst>
</file>

<file path=ppt/tags/tag120.xml><?xml version="1.0" encoding="utf-8"?>
<p:tagLst xmlns:p="http://schemas.openxmlformats.org/presentationml/2006/main">
  <p:tag name="KSO_WM_DIAGRAM_VIRTUALLY_FRAME" val="{&quot;height&quot;:587.65,&quot;left&quot;:27.05,&quot;top&quot;:29.1,&quot;width&quot;:896}"/>
</p:tagLst>
</file>

<file path=ppt/tags/tag12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22.xml><?xml version="1.0" encoding="utf-8"?>
<p:tagLst xmlns:p="http://schemas.openxmlformats.org/presentationml/2006/main">
  <p:tag name="KSO_WM_DIAGRAM_VIRTUALLY_FRAME" val="{&quot;height&quot;:336.216740056516,&quot;left&quot;:91.42929133858267,&quot;top&quot;:152.2,&quot;width&quot;:786.3048031496064}"/>
</p:tagLst>
</file>

<file path=ppt/tags/tag123.xml><?xml version="1.0" encoding="utf-8"?>
<p:tagLst xmlns:p="http://schemas.openxmlformats.org/presentationml/2006/main">
  <p:tag name="KSO_WM_DIAGRAM_VIRTUALLY_FRAME" val="{&quot;height&quot;:336.216740056516,&quot;left&quot;:91.42929133858267,&quot;top&quot;:152.2,&quot;width&quot;:786.3048031496064}"/>
</p:tagLst>
</file>

<file path=ppt/tags/tag124.xml><?xml version="1.0" encoding="utf-8"?>
<p:tagLst xmlns:p="http://schemas.openxmlformats.org/presentationml/2006/main">
  <p:tag name="KSO_WM_DIAGRAM_VIRTUALLY_FRAME" val="{&quot;height&quot;:336.216740056516,&quot;left&quot;:91.42929133858267,&quot;top&quot;:152.2,&quot;width&quot;:786.3048031496064}"/>
</p:tagLst>
</file>

<file path=ppt/tags/tag125.xml><?xml version="1.0" encoding="utf-8"?>
<p:tagLst xmlns:p="http://schemas.openxmlformats.org/presentationml/2006/main">
  <p:tag name="KSO_WM_DIAGRAM_VIRTUALLY_FRAME" val="{&quot;height&quot;:336.216740056516,&quot;left&quot;:91.42929133858267,&quot;top&quot;:152.2,&quot;width&quot;:786.3048031496064}"/>
</p:tagLst>
</file>

<file path=ppt/tags/tag126.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336.216740056516,&quot;left&quot;:91.42929133858267,&quot;top&quot;:152.2,&quot;width&quot;:786.3048031496064}"/>
</p:tagLst>
</file>

<file path=ppt/tags/tag127.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36.216740056516,&quot;left&quot;:91.42929133858267,&quot;top&quot;:152.2,&quot;width&quot;:786.3048031496064}"/>
</p:tagLst>
</file>

<file path=ppt/tags/tag128.xml><?xml version="1.0" encoding="utf-8"?>
<p:tagLst xmlns:p="http://schemas.openxmlformats.org/presentationml/2006/main">
  <p:tag name="KSO_WM_DIAGRAM_VIRTUALLY_FRAME" val="{&quot;height&quot;:336.216740056516,&quot;left&quot;:91.42929133858267,&quot;top&quot;:152.2,&quot;width&quot;:786.3048031496064}"/>
</p:tagLst>
</file>

<file path=ppt/tags/tag129.xml><?xml version="1.0" encoding="utf-8"?>
<p:tagLst xmlns:p="http://schemas.openxmlformats.org/presentationml/2006/main">
  <p:tag name="KSO_WM_DIAGRAM_VIRTUALLY_FRAME" val="{&quot;height&quot;:336.216740056516,&quot;left&quot;:91.42929133858267,&quot;top&quot;:152.2,&quot;width&quot;:786.3048031496064}"/>
</p:tagLst>
</file>

<file path=ppt/tags/tag13.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218.55913385826767,&quot;left&quot;:52.82881889763779,&quot;top&quot;:226.18165354330708,&quot;width&quot;:821.4571653543308}"/>
</p:tagLst>
</file>

<file path=ppt/tags/tag130.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336.216740056516,&quot;left&quot;:91.42929133858267,&quot;top&quot;:152.2,&quot;width&quot;:786.3048031496064}"/>
</p:tagLst>
</file>

<file path=ppt/tags/tag131.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36.216740056516,&quot;left&quot;:91.42929133858267,&quot;top&quot;:152.2,&quot;width&quot;:786.3048031496064}"/>
</p:tagLst>
</file>

<file path=ppt/tags/tag132.xml><?xml version="1.0" encoding="utf-8"?>
<p:tagLst xmlns:p="http://schemas.openxmlformats.org/presentationml/2006/main">
  <p:tag name="KSO_WM_DIAGRAM_VIRTUALLY_FRAME" val="{&quot;height&quot;:336.216740056516,&quot;left&quot;:91.42929133858267,&quot;top&quot;:152.2,&quot;width&quot;:786.3048031496064}"/>
</p:tagLst>
</file>

<file path=ppt/tags/tag133.xml><?xml version="1.0" encoding="utf-8"?>
<p:tagLst xmlns:p="http://schemas.openxmlformats.org/presentationml/2006/main">
  <p:tag name="KSO_WM_DIAGRAM_VIRTUALLY_FRAME" val="{&quot;height&quot;:336.216740056516,&quot;left&quot;:91.42929133858267,&quot;top&quot;:152.2,&quot;width&quot;:786.3048031496064}"/>
</p:tagLst>
</file>

<file path=ppt/tags/tag134.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36.216740056516,&quot;left&quot;:91.42929133858267,&quot;top&quot;:152.2,&quot;width&quot;:786.3048031496064}"/>
</p:tagLst>
</file>

<file path=ppt/tags/tag13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36.216740056516,&quot;left&quot;:91.42929133858267,&quot;top&quot;:152.2,&quot;width&quot;:786.3048031496064}"/>
</p:tagLst>
</file>

<file path=ppt/tags/tag136.xml><?xml version="1.0" encoding="utf-8"?>
<p:tagLst xmlns:p="http://schemas.openxmlformats.org/presentationml/2006/main">
  <p:tag name="KSO_WM_DIAGRAM_VIRTUALLY_FRAME" val="{&quot;height&quot;:336.216740056516,&quot;left&quot;:91.42929133858267,&quot;top&quot;:152.2,&quot;width&quot;:786.3048031496064}"/>
</p:tagLst>
</file>

<file path=ppt/tags/tag137.xml><?xml version="1.0" encoding="utf-8"?>
<p:tagLst xmlns:p="http://schemas.openxmlformats.org/presentationml/2006/main">
  <p:tag name="KSO_WM_DIAGRAM_VIRTUALLY_FRAME" val="{&quot;height&quot;:336.216740056516,&quot;left&quot;:91.42929133858267,&quot;top&quot;:152.2,&quot;width&quot;:786.3048031496064}"/>
</p:tagLst>
</file>

<file path=ppt/tags/tag138.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36.216740056516,&quot;left&quot;:91.42929133858267,&quot;top&quot;:152.2,&quot;width&quot;:786.3048031496064}"/>
</p:tagLst>
</file>

<file path=ppt/tags/tag139.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36.216740056516,&quot;left&quot;:91.42929133858267,&quot;top&quot;:152.2,&quot;width&quot;:786.3048031496064}"/>
</p:tagLst>
</file>

<file path=ppt/tags/tag1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DIAGRAM_VIRTUALLY_FRAME" val="{&quot;height&quot;:218.55913385826767,&quot;left&quot;:52.82881889763779,&quot;top&quot;:226.18165354330708,&quot;width&quot;:821.4571653543308}"/>
</p:tagLst>
</file>

<file path=ppt/tags/tag140.xml><?xml version="1.0" encoding="utf-8"?>
<p:tagLst xmlns:p="http://schemas.openxmlformats.org/presentationml/2006/main">
  <p:tag name="KSO_WM_DIAGRAM_VIRTUALLY_FRAME" val="{&quot;height&quot;:336.216740056516,&quot;left&quot;:91.42929133858267,&quot;top&quot;:152.2,&quot;width&quot;:786.3048031496064}"/>
</p:tagLst>
</file>

<file path=ppt/tags/tag141.xml><?xml version="1.0" encoding="utf-8"?>
<p:tagLst xmlns:p="http://schemas.openxmlformats.org/presentationml/2006/main">
  <p:tag name="KSO_WM_DIAGRAM_VIRTUALLY_FRAME" val="{&quot;height&quot;:336.216740056516,&quot;left&quot;:91.42929133858267,&quot;top&quot;:152.2,&quot;width&quot;:786.3048031496064}"/>
</p:tagLst>
</file>

<file path=ppt/tags/tag142.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336.216740056516,&quot;left&quot;:91.42929133858267,&quot;top&quot;:152.2,&quot;width&quot;:786.3048031496064}"/>
</p:tagLst>
</file>

<file path=ppt/tags/tag143.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36.216740056516,&quot;left&quot;:91.42929133858267,&quot;top&quot;:152.2,&quot;width&quot;:786.3048031496064}"/>
</p:tagLst>
</file>

<file path=ppt/tags/tag144.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36.216740056516,&quot;left&quot;:91.42929133858267,&quot;top&quot;:152.2,&quot;width&quot;:786.3048031496064}"/>
</p:tagLst>
</file>

<file path=ppt/tags/tag14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7.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133.1137007874016,&quot;left&quot;:88.65527559055117,&quot;top&quot;:119.6575590551181,&quot;width&quot;:614.8771653543307}"/>
</p:tagLst>
</file>

<file path=ppt/tags/tag14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133.1137007874016,&quot;left&quot;:88.65527559055117,&quot;top&quot;:119.6575590551181,&quot;width&quot;:614.8771653543307}"/>
</p:tagLst>
</file>

<file path=ppt/tags/tag149.xml><?xml version="1.0" encoding="utf-8"?>
<p:tagLst xmlns:p="http://schemas.openxmlformats.org/presentationml/2006/main">
  <p:tag name="KSO_WM_DIAGRAM_VIRTUALLY_FRAME" val="{&quot;height&quot;:133.1137007874016,&quot;left&quot;:88.65527559055117,&quot;top&quot;:119.6575590551181,&quot;width&quot;:614.8771653543307}"/>
</p:tagLst>
</file>

<file path=ppt/tags/tag15.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18.55913385826767,&quot;left&quot;:52.82881889763779,&quot;top&quot;:226.18165354330708,&quot;width&quot;:821.4571653543308}"/>
</p:tagLst>
</file>

<file path=ppt/tags/tag150.xml><?xml version="1.0" encoding="utf-8"?>
<p:tagLst xmlns:p="http://schemas.openxmlformats.org/presentationml/2006/main">
  <p:tag name="KSO_WM_DIAGRAM_VIRTUALLY_FRAME" val="{&quot;height&quot;:133.1137007874016,&quot;left&quot;:88.65527559055117,&quot;top&quot;:119.6575590551181,&quot;width&quot;:614.8771653543307}"/>
</p:tagLst>
</file>

<file path=ppt/tags/tag151.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133.1137007874016,&quot;left&quot;:88.65527559055117,&quot;top&quot;:119.6575590551181,&quot;width&quot;:614.8771653543307}"/>
</p:tagLst>
</file>

<file path=ppt/tags/tag152.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133.1137007874016,&quot;left&quot;:88.65527559055117,&quot;top&quot;:119.6575590551181,&quot;width&quot;:614.8771653543307}"/>
</p:tagLst>
</file>

<file path=ppt/tags/tag153.xml><?xml version="1.0" encoding="utf-8"?>
<p:tagLst xmlns:p="http://schemas.openxmlformats.org/presentationml/2006/main">
  <p:tag name="KSO_WM_DIAGRAM_VIRTUALLY_FRAME" val="{&quot;height&quot;:245.45,&quot;left&quot;:75.25,&quot;top&quot;:209.1,&quot;width&quot;:801.15}"/>
</p:tagLst>
</file>

<file path=ppt/tags/tag154.xml><?xml version="1.0" encoding="utf-8"?>
<p:tagLst xmlns:p="http://schemas.openxmlformats.org/presentationml/2006/main">
  <p:tag name="KSO_WM_DIAGRAM_VIRTUALLY_FRAME" val="{&quot;height&quot;:245.4500000000001,&quot;left&quot;:75.25,&quot;top&quot;:209.1,&quot;width&quot;:809.05}"/>
</p:tagLst>
</file>

<file path=ppt/tags/tag15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45.45,&quot;left&quot;:75.25,&quot;top&quot;:209.1,&quot;width&quot;:801.15}"/>
</p:tagLst>
</file>

<file path=ppt/tags/tag157.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45.45,&quot;left&quot;:75.25,&quot;top&quot;:209.1,&quot;width&quot;:801.15}"/>
</p:tagLst>
</file>

<file path=ppt/tags/tag158.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45.45,&quot;left&quot;:75.25,&quot;top&quot;:209.1,&quot;width&quot;:801.15}"/>
</p:tagLst>
</file>

<file path=ppt/tags/tag159.xml><?xml version="1.0" encoding="utf-8"?>
<p:tagLst xmlns:p="http://schemas.openxmlformats.org/presentationml/2006/main">
  <p:tag name="KSO_WM_DIAGRAM_VIRTUALLY_FRAME" val="{&quot;height&quot;:245.45,&quot;left&quot;:75.25,&quot;top&quot;:209.1,&quot;width&quot;:801.15}"/>
</p:tagLst>
</file>

<file path=ppt/tags/tag16.xml><?xml version="1.0" encoding="utf-8"?>
<p:tagLst xmlns:p="http://schemas.openxmlformats.org/presentationml/2006/main">
  <p:tag name="KSO_WM_DIAGRAM_VIRTUALLY_FRAME" val="{&quot;height&quot;:218.55913385826767,&quot;left&quot;:52.82881889763779,&quot;top&quot;:226.18165354330708,&quot;width&quot;:821.4571653543308}"/>
</p:tagLst>
</file>

<file path=ppt/tags/tag160.xml><?xml version="1.0" encoding="utf-8"?>
<p:tagLst xmlns:p="http://schemas.openxmlformats.org/presentationml/2006/main">
  <p:tag name="KSO_WM_DIAGRAM_VIRTUALLY_FRAME" val="{&quot;height&quot;:245.4500000000001,&quot;left&quot;:75.25,&quot;top&quot;:209.1,&quot;width&quot;:809.05}"/>
</p:tagLst>
</file>

<file path=ppt/tags/tag16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2.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45.4500000000001,&quot;left&quot;:75.25,&quot;top&quot;:209.1,&quot;width&quot;:809.05}"/>
  <p:tag name="KSO_WM_BEAUTIFY_FLAG" val=""/>
</p:tagLst>
</file>

<file path=ppt/tags/tag163.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45.4500000000001,&quot;left&quot;:75.25,&quot;top&quot;:209.1,&quot;width&quot;:809.05}"/>
  <p:tag name="KSO_WM_BEAUTIFY_FLAG" val=""/>
</p:tagLst>
</file>

<file path=ppt/tags/tag164.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45.4500000000001,&quot;left&quot;:75.25,&quot;top&quot;:209.1,&quot;width&quot;:809.05}"/>
  <p:tag name="KSO_WM_BEAUTIFY_FLAG" val=""/>
</p:tagLst>
</file>

<file path=ppt/tags/tag16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45.45,&quot;left&quot;:75.25,&quot;top&quot;:209.1,&quot;width&quot;:801.15}"/>
</p:tagLst>
</file>

<file path=ppt/tags/tag167.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45.45,&quot;left&quot;:75.25,&quot;top&quot;:209.1,&quot;width&quot;:801.15}"/>
</p:tagLst>
</file>

<file path=ppt/tags/tag168.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45.45,&quot;left&quot;:75.25,&quot;top&quot;:209.1,&quot;width&quot;:801.15}"/>
</p:tagLst>
</file>

<file path=ppt/tags/tag169.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45.4500000000001,&quot;left&quot;:75.25,&quot;top&quot;:209.1,&quot;width&quot;:809.05}"/>
  <p:tag name="KSO_WM_BEAUTIFY_FLAG" val=""/>
</p:tagLst>
</file>

<file path=ppt/tags/tag1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0.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45.4500000000001,&quot;left&quot;:75.25,&quot;top&quot;:209.1,&quot;width&quot;:809.05}"/>
  <p:tag name="KSO_WM_BEAUTIFY_FLAG" val=""/>
</p:tagLst>
</file>

<file path=ppt/tags/tag171.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45.4500000000001,&quot;left&quot;:75.25,&quot;top&quot;:209.1,&quot;width&quot;:809.05}"/>
  <p:tag name="KSO_WM_BEAUTIFY_FLAG" val=""/>
</p:tagLst>
</file>

<file path=ppt/tags/tag172.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18.25,&quot;left&quot;:52.75,&quot;top&quot;:124.75,&quot;width&quot;:852.2750393700786}"/>
</p:tagLst>
</file>

<file path=ppt/tags/tag173.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18.25,&quot;left&quot;:52.75,&quot;top&quot;:124.75,&quot;width&quot;:852.2750393700786}"/>
</p:tagLst>
</file>

<file path=ppt/tags/tag17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18.25,&quot;left&quot;:52.75,&quot;top&quot;:124.75,&quot;width&quot;:852.2750393700786}"/>
</p:tagLst>
</file>

<file path=ppt/tags/tag175.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18.25,&quot;left&quot;:52.75,&quot;top&quot;:124.75,&quot;width&quot;:852.2750393700786}"/>
</p:tagLst>
</file>

<file path=ppt/tags/tag17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18.25,&quot;left&quot;:52.75,&quot;top&quot;:124.75,&quot;width&quot;:852.2750393700786}"/>
</p:tagLst>
</file>

<file path=ppt/tags/tag177.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18.25,&quot;left&quot;:52.75,&quot;top&quot;:124.75,&quot;width&quot;:852.2750393700786}"/>
</p:tagLst>
</file>

<file path=ppt/tags/tag178.xml><?xml version="1.0" encoding="utf-8"?>
<p:tagLst xmlns:p="http://schemas.openxmlformats.org/presentationml/2006/main">
  <p:tag name="KSO_WM_DIAGRAM_VIRTUALLY_FRAME" val="{&quot;height&quot;:218.25,&quot;left&quot;:52.75,&quot;top&quot;:124.75,&quot;width&quot;:852.2750393700786}"/>
</p:tagLst>
</file>

<file path=ppt/tags/tag179.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218.25,&quot;left&quot;:52.75,&quot;top&quot;:124.75,&quot;width&quot;:852.2750393700786}"/>
</p:tagLst>
</file>

<file path=ppt/tags/tag1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0.xml><?xml version="1.0" encoding="utf-8"?>
<p:tagLst xmlns:p="http://schemas.openxmlformats.org/presentationml/2006/main">
  <p:tag name="KSO_WM_DIAGRAM_VIRTUALLY_FRAME" val="{&quot;height&quot;:218.25,&quot;left&quot;:52.75,&quot;top&quot;:124.75,&quot;width&quot;:852.2750393700786}"/>
</p:tagLst>
</file>

<file path=ppt/tags/tag181.xml><?xml version="1.0" encoding="utf-8"?>
<p:tagLst xmlns:p="http://schemas.openxmlformats.org/presentationml/2006/main">
  <p:tag name="KSO_WM_DIAGRAM_VIRTUALLY_FRAME" val="{&quot;height&quot;:218.25,&quot;left&quot;:52.75,&quot;top&quot;:124.75,&quot;width&quot;:852.2750393700786}"/>
</p:tagLst>
</file>

<file path=ppt/tags/tag182.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18.25,&quot;left&quot;:52.75,&quot;top&quot;:124.75,&quot;width&quot;:852.2750393700786}"/>
</p:tagLst>
</file>

<file path=ppt/tags/tag183.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18.25,&quot;left&quot;:52.75,&quot;top&quot;:124.75,&quot;width&quot;:852.2750393700786}"/>
</p:tagLst>
</file>

<file path=ppt/tags/tag18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5.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18.25,&quot;left&quot;:52.75,&quot;top&quot;:124.75,&quot;width&quot;:852.2750393700786}"/>
</p:tagLst>
</file>

<file path=ppt/tags/tag186.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18.25,&quot;left&quot;:52.75,&quot;top&quot;:124.75,&quot;width&quot;:852.2750393700786}"/>
</p:tagLst>
</file>

<file path=ppt/tags/tag187.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18.25,&quot;left&quot;:52.75,&quot;top&quot;:124.75,&quot;width&quot;:852.2750393700786}"/>
</p:tagLst>
</file>

<file path=ppt/tags/tag188.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218.25,&quot;left&quot;:52.75,&quot;top&quot;:124.75,&quot;width&quot;:852.2750393700786}"/>
</p:tagLst>
</file>

<file path=ppt/tags/tag189.xml><?xml version="1.0" encoding="utf-8"?>
<p:tagLst xmlns:p="http://schemas.openxmlformats.org/presentationml/2006/main">
  <p:tag name="KSO_WM_DIAGRAM_VIRTUALLY_FRAME" val="{&quot;height&quot;:218.25,&quot;left&quot;:52.75,&quot;top&quot;:124.75,&quot;width&quot;:852.2750393700786}"/>
</p:tagLst>
</file>

<file path=ppt/tags/tag1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190.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18.25,&quot;left&quot;:52.75,&quot;top&quot;:124.75,&quot;width&quot;:852.2750393700786}"/>
</p:tagLst>
</file>

<file path=ppt/tags/tag19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2.xml><?xml version="1.0" encoding="utf-8"?>
<p:tagLst xmlns:p="http://schemas.openxmlformats.org/presentationml/2006/main">
  <p:tag name="KSO_WM_DIAGRAM_VIRTUALLY_FRAME" val="{&quot;height&quot;:218.25,&quot;left&quot;:52.75,&quot;top&quot;:124.75,&quot;width&quot;:852.2750393700786}"/>
</p:tagLst>
</file>

<file path=ppt/tags/tag193.xml><?xml version="1.0" encoding="utf-8"?>
<p:tagLst xmlns:p="http://schemas.openxmlformats.org/presentationml/2006/main">
  <p:tag name="KSO_WM_DIAGRAM_VIRTUALLY_FRAME" val="{&quot;height&quot;:218.25,&quot;left&quot;:52.75,&quot;top&quot;:124.75,&quot;width&quot;:852.2750393700786}"/>
</p:tagLst>
</file>

<file path=ppt/tags/tag19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18.25,&quot;left&quot;:52.75,&quot;top&quot;:124.75,&quot;width&quot;:852.2750393700786}"/>
</p:tagLst>
</file>

<file path=ppt/tags/tag195.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18.25,&quot;left&quot;:52.75,&quot;top&quot;:124.75,&quot;width&quot;:852.2750393700786}"/>
</p:tagLst>
</file>

<file path=ppt/tags/tag19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18.25,&quot;left&quot;:52.75,&quot;top&quot;:124.75,&quot;width&quot;:852.2750393700786}"/>
</p:tagLst>
</file>

<file path=ppt/tags/tag197.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18.25,&quot;left&quot;:52.75,&quot;top&quot;:124.75,&quot;width&quot;:852.2750393700786}"/>
</p:tagLst>
</file>

<file path=ppt/tags/tag19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2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00.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0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02.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04.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05.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06.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07.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08.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209.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2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1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2.xml><?xml version="1.0" encoding="utf-8"?>
<p:tagLst xmlns:p="http://schemas.openxmlformats.org/presentationml/2006/main">
  <p:tag name="KSO_WM_DIAGRAM_VIRTUALLY_FRAME" val="{&quot;height&quot;:271.0551968503937,&quot;left&quot;:52.999921259842516,&quot;top&quot;:158.5784251968504,&quot;width&quot;:854}"/>
</p:tagLst>
</file>

<file path=ppt/tags/tag213.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21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215.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216.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217.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21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219.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22.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20.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221.xml><?xml version="1.0" encoding="utf-8"?>
<p:tagLst xmlns:p="http://schemas.openxmlformats.org/presentationml/2006/main">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222.xml><?xml version="1.0" encoding="utf-8"?>
<p:tagLst xmlns:p="http://schemas.openxmlformats.org/presentationml/2006/main">
  <p:tag name="KSO_WM_DIAGRAM_VIRTUALLY_FRAME" val="{&quot;height&quot;:271.0551968503937,&quot;left&quot;:52.999921259842516,&quot;top&quot;:158.5784251968504,&quot;width&quot;:854}"/>
</p:tagLst>
</file>

<file path=ppt/tags/tag223.xml><?xml version="1.0" encoding="utf-8"?>
<p:tagLst xmlns:p="http://schemas.openxmlformats.org/presentationml/2006/main">
  <p:tag name="KSO_WM_DIAGRAM_VIRTUALLY_FRAME" val="{&quot;height&quot;:271.0551968503937,&quot;left&quot;:52.999921259842516,&quot;top&quot;:158.5784251968504,&quot;width&quot;:854}"/>
</p:tagLst>
</file>

<file path=ppt/tags/tag224.xml><?xml version="1.0" encoding="utf-8"?>
<p:tagLst xmlns:p="http://schemas.openxmlformats.org/presentationml/2006/main">
  <p:tag name="KSO_WM_DIAGRAM_VIRTUALLY_FRAME" val="{&quot;height&quot;:271.0551968503937,&quot;left&quot;:52.999921259842516,&quot;top&quot;:158.5784251968504,&quot;width&quot;:854}"/>
</p:tagLst>
</file>

<file path=ppt/tags/tag225.xml><?xml version="1.0" encoding="utf-8"?>
<p:tagLst xmlns:p="http://schemas.openxmlformats.org/presentationml/2006/main">
  <p:tag name="KSO_WM_DIAGRAM_VIRTUALLY_FRAME" val="{&quot;height&quot;:271.0551968503937,&quot;left&quot;:52.999921259842516,&quot;top&quot;:158.5784251968504,&quot;width&quot;:854}"/>
</p:tagLst>
</file>

<file path=ppt/tags/tag226.xml><?xml version="1.0" encoding="utf-8"?>
<p:tagLst xmlns:p="http://schemas.openxmlformats.org/presentationml/2006/main">
  <p:tag name="KSO_WM_UNIT_FILL_FORE_SCHEMECOLOR_INDEX_BRIGHTNESS" val="0"/>
  <p:tag name="KSO_WM_UNIT_FILL_FORE_SCHEMECOLOR_INDEX" val="14"/>
  <p:tag name="KSO_WM_UNIT_FILL_TYPE" val="1"/>
  <p:tag name="KSO_WM_DIAGRAM_VIRTUALLY_FRAME" val="{&quot;height&quot;:271.0551968503937,&quot;left&quot;:52.999921259842516,&quot;top&quot;:158.5784251968504,&quot;width&quot;:854}"/>
</p:tagLst>
</file>

<file path=ppt/tags/tag227.xml><?xml version="1.0" encoding="utf-8"?>
<p:tagLst xmlns:p="http://schemas.openxmlformats.org/presentationml/2006/main">
  <p:tag name="KSO_WM_UNIT_FILL_FORE_SCHEMECOLOR_INDEX_BRIGHTNESS" val="0"/>
  <p:tag name="KSO_WM_UNIT_FILL_FORE_SCHEMECOLOR_INDEX" val="14"/>
  <p:tag name="KSO_WM_UNIT_FILL_TYPE" val="1"/>
  <p:tag name="KSO_WM_DIAGRAM_VIRTUALLY_FRAME" val="{&quot;height&quot;:271.0551968503937,&quot;left&quot;:52.999921259842516,&quot;top&quot;:158.5784251968504,&quot;width&quot;:854}"/>
</p:tagLst>
</file>

<file path=ppt/tags/tag228.xml><?xml version="1.0" encoding="utf-8"?>
<p:tagLst xmlns:p="http://schemas.openxmlformats.org/presentationml/2006/main">
  <p:tag name="KSO_WM_UNIT_FILL_FORE_SCHEMECOLOR_INDEX_BRIGHTNESS" val="0"/>
  <p:tag name="KSO_WM_UNIT_FILL_FORE_SCHEMECOLOR_INDEX" val="14"/>
  <p:tag name="KSO_WM_UNIT_FILL_TYPE" val="1"/>
  <p:tag name="KSO_WM_DIAGRAM_VIRTUALLY_FRAME" val="{&quot;height&quot;:271.0551968503937,&quot;left&quot;:52.999921259842516,&quot;top&quot;:158.5784251968504,&quot;width&quot;:854}"/>
</p:tagLst>
</file>

<file path=ppt/tags/tag229.xml><?xml version="1.0" encoding="utf-8"?>
<p:tagLst xmlns:p="http://schemas.openxmlformats.org/presentationml/2006/main">
  <p:tag name="KSO_WM_UNIT_FILL_FORE_SCHEMECOLOR_INDEX_BRIGHTNESS" val="0"/>
  <p:tag name="KSO_WM_UNIT_FILL_FORE_SCHEMECOLOR_INDEX" val="14"/>
  <p:tag name="KSO_WM_UNIT_FILL_TYPE" val="1"/>
  <p:tag name="KSO_WM_DIAGRAM_VIRTUALLY_FRAME" val="{&quot;height&quot;:271.0551968503937,&quot;left&quot;:52.999921259842516,&quot;top&quot;:158.5784251968504,&quot;width&quot;:854}"/>
</p:tagLst>
</file>

<file path=ppt/tags/tag2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3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31459_4*m_h_i*1_4_1"/>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solid&quot;:{&quot;brightness&quot;:0,&quot;colorType&quot;:1,&quot;foreColorIndex&quot;:14,&quot;transparency&quot;:1},&quot;type&quot;:1},&quot;glow&quot;:{&quot;colorType&quot;:0},&quot;line&quot;:{&quot;gradient&quot;:[{&quot;brightness&quot;:0,&quot;colorType&quot;:1,&quot;foreColorIndex&quot;:5,&quot;pos&quot;:0,&quot;transparency&quot;:0},{&quot;brightness&quot;:0,&quot;colorType&quot;:1,&quot;foreColorIndex&quot;:5,&quot;pos&quot;:0.800000011920929,&quot;transparency&quot;:1}],&quot;type&quot;:2},&quot;shadow&quot;:{&quot;colorType&quot;:0},&quot;threeD&quot;:{&quot;curvedSurface&quot;:{&quot;brightness&quot;:0,&quot;colorType&quot;:2,&quot;rgb&quot;:&quot;#000000&quot;},&quot;depth&quot;:{&quot;colorType&quot;:0}}},&quot;text&quot;:{&quot;fill&quot;:{&quot;solid&quot;:{&quot;brightness&quot;:0.25,&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DIAGRAM_USE_COLOR_VALUE" val="{&quot;color_scheme&quot;:1,&quot;color_type&quot;:1,&quot;theme_color_indexes&quot;:[8,9,8,9,8,9]}"/>
</p:tagLst>
</file>

<file path=ppt/tags/tag23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31459_4*m_h_i*1_2_1"/>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solid&quot;:{&quot;brightness&quot;:0,&quot;colorType&quot;:1,&quot;foreColorIndex&quot;:14,&quot;transparency&quot;:1},&quot;type&quot;:1},&quot;glow&quot;:{&quot;colorType&quot;:0},&quot;line&quot;:{&quot;gradient&quot;:[{&quot;brightness&quot;:0,&quot;colorType&quot;:1,&quot;foreColorIndex&quot;:5,&quot;pos&quot;:0,&quot;transparency&quot;:0},{&quot;brightness&quot;:0,&quot;colorType&quot;:1,&quot;foreColorIndex&quot;:5,&quot;pos&quot;:0.800000011920929,&quot;transparency&quot;:1}],&quot;type&quot;:2},&quot;shadow&quot;:{&quot;colorType&quot;:0},&quot;threeD&quot;:{&quot;curvedSurface&quot;:{&quot;brightness&quot;:0,&quot;colorType&quot;:2,&quot;rgb&quot;:&quot;#000000&quot;},&quot;depth&quot;:{&quot;colorType&quot;:0}}},&quot;text&quot;:{&quot;fill&quot;:{&quot;solid&quot;:{&quot;brightness&quot;:0.25,&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DIAGRAM_USE_COLOR_VALUE" val="{&quot;color_scheme&quot;:1,&quot;color_type&quot;:1,&quot;theme_color_indexes&quot;:[8,9,8,9,8,9]}"/>
</p:tagLst>
</file>

<file path=ppt/tags/tag2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1459_4*m_h_i*1_1_2"/>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solid&quot;:{&quot;brightness&quot;:0,&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9,8,9,8,9]}"/>
</p:tagLst>
</file>

<file path=ppt/tags/tag2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31459_4*m_h_i*1_1_4"/>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8,9,8,9,8,9]}"/>
</p:tagLst>
</file>

<file path=ppt/tags/tag2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31459_4*m_h_i*1_1_1"/>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solid&quot;:{&quot;brightness&quot;:0,&quot;colorType&quot;:1,&quot;foreColorIndex&quot;:14,&quot;transparency&quot;:1},&quot;type&quot;:1},&quot;glow&quot;:{&quot;colorType&quot;:0},&quot;line&quot;:{&quot;gradient&quot;:[{&quot;brightness&quot;:0,&quot;colorType&quot;:1,&quot;foreColorIndex&quot;:5,&quot;pos&quot;:0,&quot;transparency&quot;:0},{&quot;brightness&quot;:0,&quot;colorType&quot;:1,&quot;foreColorIndex&quot;:5,&quot;pos&quot;:0.800000011920929,&quot;transparency&quot;:1}],&quot;type&quot;:2},&quot;shadow&quot;:{&quot;colorType&quot;:0},&quot;threeD&quot;:{&quot;curvedSurface&quot;:{&quot;brightness&quot;:0,&quot;colorType&quot;:2,&quot;rgb&quot;:&quot;#000000&quot;},&quot;depth&quot;:{&quot;colorType&quot;:0}}},&quot;text&quot;:{&quot;fill&quot;:{&quot;solid&quot;:{&quot;brightness&quot;:0.25,&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DIAGRAM_USE_COLOR_VALUE" val="{&quot;color_scheme&quot;:1,&quot;color_type&quot;:1,&quot;theme_color_indexes&quot;:[8,9,8,9,8,9]}"/>
</p:tagLst>
</file>

<file path=ppt/tags/tag2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31459_4*m_h_i*1_1_3"/>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9,8,9,8,9]}"/>
</p:tagLst>
</file>

<file path=ppt/tags/tag2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1459_4*m_h_f*1_1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您的项正文，文字是您思想的提炼，请尽量言简意赅的阐述"/>
  <p:tag name="KSO_WM_DIAGRAM_USE_COLOR_VALUE" val="{&quot;color_scheme&quot;:1,&quot;color_type&quot;:1,&quot;theme_color_indexes&quot;:[8,9,8,9,8,9]}"/>
</p:tagLst>
</file>

<file path=ppt/tags/tag2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1459_4*m_h_a*1_1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项标题"/>
  <p:tag name="KSO_WM_DIAGRAM_USE_COLOR_VALUE" val="{&quot;color_scheme&quot;:1,&quot;color_type&quot;:1,&quot;theme_color_indexes&quot;:[8,9,8,9,8,9]}"/>
</p:tagLst>
</file>

<file path=ppt/tags/tag24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1459_4*m_h_i*1_2_2"/>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solid&quot;:{&quot;brightness&quot;:0,&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9,8,9,8,9]}"/>
</p:tagLst>
</file>

<file path=ppt/tags/tag2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31459_4*m_h_i*1_2_4"/>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8,9,8,9,8,9]}"/>
</p:tagLst>
</file>

<file path=ppt/tags/tag2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31459_4*m_h_i*1_2_3"/>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9,8,9,8,9]}"/>
</p:tagLst>
</file>

<file path=ppt/tags/tag2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1459_4*m_h_f*1_2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您的项正文，文字是您思想的提炼，请尽量言简意赅的阐述"/>
  <p:tag name="KSO_WM_DIAGRAM_USE_COLOR_VALUE" val="{&quot;color_scheme&quot;:1,&quot;color_type&quot;:1,&quot;theme_color_indexes&quot;:[8,9,8,9,8,9]}"/>
</p:tagLst>
</file>

<file path=ppt/tags/tag2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1459_4*m_h_a*1_2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项标题"/>
  <p:tag name="KSO_WM_DIAGRAM_USE_COLOR_VALUE" val="{&quot;color_scheme&quot;:1,&quot;color_type&quot;:1,&quot;theme_color_indexes&quot;:[8,9,8,9,8,9]}"/>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9_4*m_i*1_1"/>
  <p:tag name="KSO_WM_TEMPLATE_CATEGORY" val="diagram"/>
  <p:tag name="KSO_WM_TEMPLATE_INDEX" val="20231459"/>
  <p:tag name="KSO_WM_UNIT_LAYERLEVEL" val="1_1"/>
  <p:tag name="KSO_WM_TAG_VERSION" val="3.0"/>
  <p:tag name="KSO_WM_BEAUTIFY_FLAG" val="#wm#"/>
  <p:tag name="KSO_WM_DIAGRAM_VERSION" val="3"/>
  <p:tag name="KSO_WM_DIAGRAM_COLOR_TRICK" val="1"/>
  <p:tag name="KSO_WM_DIAGRAM_COLOR_TEXT_CAN_REMOVE" val="n"/>
  <p:tag name="KSO_WM_DIAGRAM_GROUP_CODE" val="m1-1"/>
  <p:tag name="KSO_WM_UNIT_TYPE" val="m_i"/>
  <p:tag name="KSO_WM_UNIT_INDEX" val="1_1"/>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400000214576721,&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9,8,9,8,9]}"/>
</p:tagLst>
</file>

<file path=ppt/tags/tag2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31459_4*m_h_i*1_3_2"/>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solid&quot;:{&quot;brightness&quot;:0,&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9,8,9,8,9]}"/>
</p:tagLst>
</file>

<file path=ppt/tags/tag2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31459_4*m_h_i*1_3_4"/>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8,9,8,9,8,9]}"/>
</p:tagLst>
</file>

<file path=ppt/tags/tag2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31459_4*m_h_i*1_3_1"/>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solid&quot;:{&quot;brightness&quot;:0,&quot;colorType&quot;:1,&quot;foreColorIndex&quot;:14,&quot;transparency&quot;:1},&quot;type&quot;:1},&quot;glow&quot;:{&quot;colorType&quot;:0},&quot;line&quot;:{&quot;gradient&quot;:[{&quot;brightness&quot;:0,&quot;colorType&quot;:1,&quot;foreColorIndex&quot;:5,&quot;pos&quot;:0,&quot;transparency&quot;:0},{&quot;brightness&quot;:0,&quot;colorType&quot;:1,&quot;foreColorIndex&quot;:5,&quot;pos&quot;:0.800000011920929,&quot;transparency&quot;:1}],&quot;type&quot;:2},&quot;shadow&quot;:{&quot;colorType&quot;:0},&quot;threeD&quot;:{&quot;curvedSurface&quot;:{&quot;brightness&quot;:0,&quot;colorType&quot;:2,&quot;rgb&quot;:&quot;#000000&quot;},&quot;depth&quot;:{&quot;colorType&quot;:0}}},&quot;text&quot;:{&quot;fill&quot;:{&quot;solid&quot;:{&quot;brightness&quot;:0.25,&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DIAGRAM_USE_COLOR_VALUE" val="{&quot;color_scheme&quot;:1,&quot;color_type&quot;:1,&quot;theme_color_indexes&quot;:[8,9,8,9,8,9]}"/>
</p:tagLst>
</file>

<file path=ppt/tags/tag2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31459_4*m_h_i*1_3_3"/>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9,8,9,8,9]}"/>
</p:tagLst>
</file>

<file path=ppt/tags/tag2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1459_4*m_h_f*1_3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您的项正文，文字是您思想的提炼，请尽量言简意赅的阐述"/>
  <p:tag name="KSO_WM_DIAGRAM_USE_COLOR_VALUE" val="{&quot;color_scheme&quot;:1,&quot;color_type&quot;:1,&quot;theme_color_indexes&quot;:[8,9,8,9,8,9]}"/>
</p:tagLst>
</file>

<file path=ppt/tags/tag2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1459_4*m_h_a*1_3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项标题"/>
  <p:tag name="KSO_WM_DIAGRAM_USE_COLOR_VALUE" val="{&quot;color_scheme&quot;:1,&quot;color_type&quot;:1,&quot;theme_color_indexes&quot;:[8,9,8,9,8,9]}"/>
</p:tagLst>
</file>

<file path=ppt/tags/tag2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31459_4*m_h_i*1_5_2"/>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solid&quot;:{&quot;brightness&quot;:0,&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9,8,9,8,9]}"/>
</p:tagLst>
</file>

<file path=ppt/tags/tag2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31459_4*m_h_i*1_5_4"/>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8,9,8,9,8,9]}"/>
</p:tagLst>
</file>

<file path=ppt/tags/tag2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31459_4*m_h_i*1_5_1"/>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solid&quot;:{&quot;brightness&quot;:0,&quot;colorType&quot;:1,&quot;foreColorIndex&quot;:14,&quot;transparency&quot;:1},&quot;type&quot;:1},&quot;glow&quot;:{&quot;colorType&quot;:0},&quot;line&quot;:{&quot;gradient&quot;:[{&quot;brightness&quot;:0,&quot;colorType&quot;:1,&quot;foreColorIndex&quot;:5,&quot;pos&quot;:0,&quot;transparency&quot;:0},{&quot;brightness&quot;:0,&quot;colorType&quot;:1,&quot;foreColorIndex&quot;:5,&quot;pos&quot;:0.800000011920929,&quot;transparency&quot;:1}],&quot;type&quot;:2},&quot;shadow&quot;:{&quot;colorType&quot;:0},&quot;threeD&quot;:{&quot;curvedSurface&quot;:{&quot;brightness&quot;:0,&quot;colorType&quot;:2,&quot;rgb&quot;:&quot;#000000&quot;},&quot;depth&quot;:{&quot;colorType&quot;:0}}},&quot;text&quot;:{&quot;fill&quot;:{&quot;solid&quot;:{&quot;brightness&quot;:0.25,&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DIAGRAM_USE_COLOR_VALUE" val="{&quot;color_scheme&quot;:1,&quot;color_type&quot;:1,&quot;theme_color_indexes&quot;:[8,9,8,9,8,9]}"/>
</p:tagLst>
</file>

<file path=ppt/tags/tag2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31459_4*m_h_i*1_5_3"/>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9,8,9,8,9]}"/>
</p:tagLst>
</file>

<file path=ppt/tags/tag2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5_1"/>
  <p:tag name="KSO_WM_UNIT_ID" val="diagram20231459_4*m_h_f*1_5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您的项正文，文字是您思想的提炼，请尽量言简意赅的阐述"/>
  <p:tag name="KSO_WM_DIAGRAM_USE_COLOR_VALUE" val="{&quot;color_scheme&quot;:1,&quot;color_type&quot;:1,&quot;theme_color_indexes&quot;:[8,9,8,9,8,9]}"/>
</p:tagLst>
</file>

<file path=ppt/tags/tag2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5_1"/>
  <p:tag name="KSO_WM_UNIT_ID" val="diagram20231459_4*m_h_a*1_5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项标题"/>
  <p:tag name="KSO_WM_DIAGRAM_USE_COLOR_VALUE" val="{&quot;color_scheme&quot;:1,&quot;color_type&quot;:1,&quot;theme_color_indexes&quot;:[8,9,8,9,8,9]}"/>
</p:tagLst>
</file>

<file path=ppt/tags/tag2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31459_4*m_h_i*1_4_2"/>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solid&quot;:{&quot;brightness&quot;:0,&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9,8,9,8,9]}"/>
</p:tagLst>
</file>

<file path=ppt/tags/tag2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31459_4*m_h_i*1_4_4"/>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8,9,8,9,8,9]}"/>
</p:tagLst>
</file>

<file path=ppt/tags/tag2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31459_4*m_h_i*1_4_3"/>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9,8,9,8,9]}"/>
</p:tagLst>
</file>

<file path=ppt/tags/tag2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4_1"/>
  <p:tag name="KSO_WM_UNIT_ID" val="diagram20231459_4*m_h_f*1_4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您的项正文，文字是您思想的提炼，请尽量言简意赅的阐述"/>
  <p:tag name="KSO_WM_DIAGRAM_USE_COLOR_VALUE" val="{&quot;color_scheme&quot;:1,&quot;color_type&quot;:1,&quot;theme_color_indexes&quot;:[8,9,8,9,8,9]}"/>
</p:tagLst>
</file>

<file path=ppt/tags/tag2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4_1"/>
  <p:tag name="KSO_WM_UNIT_ID" val="diagram20231459_4*m_h_a*1_4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124.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项标题"/>
  <p:tag name="KSO_WM_DIAGRAM_USE_COLOR_VALUE" val="{&quot;color_scheme&quot;:1,&quot;color_type&quot;:1,&quot;theme_color_indexes&quot;:[8,9,8,9,8,9]}"/>
</p:tagLst>
</file>

<file path=ppt/tags/tag264.xml><?xml version="1.0" encoding="utf-8"?>
<p:tagLst xmlns:p="http://schemas.openxmlformats.org/presentationml/2006/main">
  <p:tag name="RESOURCE_RECORD_KEY" val="{&quot;70&quot;:[3318871,3318493]}"/>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45.45,&quot;left&quot;:75.25,&quot;top&quot;:209.1,&quot;width&quot;:801.15}"/>
</p:tagLst>
</file>

<file path=ppt/tags/tag267.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45.45,&quot;left&quot;:75.25,&quot;top&quot;:209.1,&quot;width&quot;:801.15}"/>
</p:tagLst>
</file>

<file path=ppt/tags/tag26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45.4500000000001,&quot;left&quot;:75.25,&quot;top&quot;:209.1,&quot;width&quot;:809.05}"/>
</p:tagLst>
</file>

<file path=ppt/tags/tag269.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45.4500000000001,&quot;left&quot;:75.25,&quot;top&quot;:209.1,&quot;width&quot;:809.05}"/>
</p:tagLst>
</file>

<file path=ppt/tags/tag2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70.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45.4500000000001,&quot;left&quot;:75.25,&quot;top&quot;:209.1,&quot;width&quot;:809.05}"/>
</p:tagLst>
</file>

<file path=ppt/tags/tag271.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45.4500000000001,&quot;left&quot;:75.25,&quot;top&quot;:209.1,&quot;width&quot;:809.05}"/>
</p:tagLst>
</file>

<file path=ppt/tags/tag272.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45.4500000000001,&quot;left&quot;:75.25,&quot;top&quot;:209.1,&quot;width&quot;:809.05}"/>
</p:tagLst>
</file>

<file path=ppt/tags/tag273.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45.4500000000001,&quot;left&quot;:75.25,&quot;top&quot;:209.1,&quot;width&quot;:809.05}"/>
</p:tagLst>
</file>

<file path=ppt/tags/tag274.xml><?xml version="1.0" encoding="utf-8"?>
<p:tagLst xmlns:p="http://schemas.openxmlformats.org/presentationml/2006/main">
  <p:tag name="KSO_WM_DIAGRAM_VIRTUALLY_FRAME" val="{&quot;height&quot;:245.45,&quot;left&quot;:75.25,&quot;top&quot;:209.1,&quot;width&quot;:801.15}"/>
</p:tagLst>
</file>

<file path=ppt/tags/tag275.xml><?xml version="1.0" encoding="utf-8"?>
<p:tagLst xmlns:p="http://schemas.openxmlformats.org/presentationml/2006/main">
  <p:tag name="KSO_WM_DIAGRAM_VIRTUALLY_FRAME" val="{&quot;height&quot;:245.4500000000001,&quot;left&quot;:75.25,&quot;top&quot;:209.1,&quot;width&quot;:809.05}"/>
</p:tagLst>
</file>

<file path=ppt/tags/tag276.xml><?xml version="1.0" encoding="utf-8"?>
<p:tagLst xmlns:p="http://schemas.openxmlformats.org/presentationml/2006/main">
  <p:tag name="KSO_WM_DIAGRAM_VIRTUALLY_FRAME" val="{&quot;height&quot;:245.4500000000001,&quot;left&quot;:75.25,&quot;top&quot;:209.1,&quot;width&quot;:809.05}"/>
</p:tagLst>
</file>

<file path=ppt/tags/tag277.xml><?xml version="1.0" encoding="utf-8"?>
<p:tagLst xmlns:p="http://schemas.openxmlformats.org/presentationml/2006/main">
  <p:tag name="KSO_WM_DIAGRAM_VIRTUALLY_FRAME" val="{&quot;height&quot;:245.4500000000001,&quot;left&quot;:75.25,&quot;top&quot;:209.1,&quot;width&quot;:809.05}"/>
</p:tagLst>
</file>

<file path=ppt/tags/tag278.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45.45,&quot;left&quot;:75.25,&quot;top&quot;:209.1,&quot;width&quot;:801.15}"/>
</p:tagLst>
</file>

<file path=ppt/tags/tag279.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45.4500000000001,&quot;left&quot;:75.25,&quot;top&quot;:209.1,&quot;width&quot;:809.05}"/>
</p:tagLst>
</file>

<file path=ppt/tags/tag28.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80.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45.4500000000001,&quot;left&quot;:75.25,&quot;top&quot;:209.1,&quot;width&quot;:809.05}"/>
</p:tagLst>
</file>

<file path=ppt/tags/tag281.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45.4500000000001,&quot;left&quot;:75.25,&quot;top&quot;:209.1,&quot;width&quot;:809.05}"/>
</p:tagLst>
</file>

<file path=ppt/tags/tag28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3.xml><?xml version="1.0" encoding="utf-8"?>
<p:tagLst xmlns:p="http://schemas.openxmlformats.org/presentationml/2006/main">
  <p:tag name="KSO_WM_DIAGRAM_VIRTUALLY_FRAME" val="{&quot;height&quot;:373.595603010367,&quot;left&quot;:74.27929133858262,&quot;top&quot;:142.5711811023622,&quot;width&quot;:818.7683090332207}"/>
</p:tagLst>
</file>

<file path=ppt/tags/tag284.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73.595603010367,&quot;left&quot;:74.27929133858262,&quot;top&quot;:142.5711811023622,&quot;width&quot;:818.7683090332207}"/>
</p:tagLst>
</file>

<file path=ppt/tags/tag28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73.595603010367,&quot;left&quot;:74.27929133858262,&quot;top&quot;:142.5711811023622,&quot;width&quot;:818.7683090332207}"/>
</p:tagLst>
</file>

<file path=ppt/tags/tag286.xml><?xml version="1.0" encoding="utf-8"?>
<p:tagLst xmlns:p="http://schemas.openxmlformats.org/presentationml/2006/main">
  <p:tag name="KSO_WM_DIAGRAM_VIRTUALLY_FRAME" val="{&quot;height&quot;:373.595603010367,&quot;left&quot;:74.27929133858262,&quot;top&quot;:142.5711811023622,&quot;width&quot;:818.7683090332207}"/>
</p:tagLst>
</file>

<file path=ppt/tags/tag287.xml><?xml version="1.0" encoding="utf-8"?>
<p:tagLst xmlns:p="http://schemas.openxmlformats.org/presentationml/2006/main">
  <p:tag name="KSO_WM_DIAGRAM_VIRTUALLY_FRAME" val="{&quot;height&quot;:373.595603010367,&quot;left&quot;:74.27929133858262,&quot;top&quot;:142.5711811023622,&quot;width&quot;:818.7683090332207}"/>
</p:tagLst>
</file>

<file path=ppt/tags/tag288.xml><?xml version="1.0" encoding="utf-8"?>
<p:tagLst xmlns:p="http://schemas.openxmlformats.org/presentationml/2006/main">
  <p:tag name="KSO_WM_DIAGRAM_VIRTUALLY_FRAME" val="{&quot;height&quot;:373.595603010367,&quot;left&quot;:74.27929133858262,&quot;top&quot;:142.5711811023622,&quot;width&quot;:818.7683090332207}"/>
</p:tagLst>
</file>

<file path=ppt/tags/tag289.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373.595603010367,&quot;left&quot;:74.27929133858262,&quot;top&quot;:142.5711811023622,&quot;width&quot;:818.7683090332207}"/>
</p:tagLst>
</file>

<file path=ppt/tags/tag2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90.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73.595603010367,&quot;left&quot;:74.27929133858262,&quot;top&quot;:142.5711811023622,&quot;width&quot;:818.7683090332207}"/>
</p:tagLst>
</file>

<file path=ppt/tags/tag291.xml><?xml version="1.0" encoding="utf-8"?>
<p:tagLst xmlns:p="http://schemas.openxmlformats.org/presentationml/2006/main">
  <p:tag name="KSO_WM_DIAGRAM_VIRTUALLY_FRAME" val="{&quot;height&quot;:373.595603010367,&quot;left&quot;:74.27929133858262,&quot;top&quot;:142.5711811023622,&quot;width&quot;:818.7683090332207}"/>
</p:tagLst>
</file>

<file path=ppt/tags/tag292.xml><?xml version="1.0" encoding="utf-8"?>
<p:tagLst xmlns:p="http://schemas.openxmlformats.org/presentationml/2006/main">
  <p:tag name="KSO_WM_DIAGRAM_VIRTUALLY_FRAME" val="{&quot;height&quot;:373.595603010367,&quot;left&quot;:74.27929133858262,&quot;top&quot;:142.5711811023622,&quot;width&quot;:818.7683090332207}"/>
</p:tagLst>
</file>

<file path=ppt/tags/tag293.xml><?xml version="1.0" encoding="utf-8"?>
<p:tagLst xmlns:p="http://schemas.openxmlformats.org/presentationml/2006/main">
  <p:tag name="KSO_WM_DIAGRAM_VIRTUALLY_FRAME" val="{&quot;height&quot;:373.595603010367,&quot;left&quot;:74.27929133858262,&quot;top&quot;:142.5711811023622,&quot;width&quot;:818.7683090332207}"/>
</p:tagLst>
</file>

<file path=ppt/tags/tag294.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373.595603010367,&quot;left&quot;:74.27929133858262,&quot;top&quot;:142.5711811023622,&quot;width&quot;:818.7683090332207}"/>
</p:tagLst>
</file>

<file path=ppt/tags/tag295.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73.595603010367,&quot;left&quot;:74.27929133858262,&quot;top&quot;:142.5711811023622,&quot;width&quot;:818.7683090332207}"/>
</p:tagLst>
</file>

<file path=ppt/tags/tag296.xml><?xml version="1.0" encoding="utf-8"?>
<p:tagLst xmlns:p="http://schemas.openxmlformats.org/presentationml/2006/main">
  <p:tag name="KSO_WM_DIAGRAM_VIRTUALLY_FRAME" val="{&quot;height&quot;:373.595603010367,&quot;left&quot;:74.27929133858262,&quot;top&quot;:142.5711811023622,&quot;width&quot;:818.7683090332207}"/>
</p:tagLst>
</file>

<file path=ppt/tags/tag297.xml><?xml version="1.0" encoding="utf-8"?>
<p:tagLst xmlns:p="http://schemas.openxmlformats.org/presentationml/2006/main">
  <p:tag name="KSO_WM_DIAGRAM_VIRTUALLY_FRAME" val="{&quot;height&quot;:373.595603010367,&quot;left&quot;:74.27929133858262,&quot;top&quot;:142.5711811023622,&quot;width&quot;:818.7683090332207}"/>
</p:tagLst>
</file>

<file path=ppt/tags/tag298.xml><?xml version="1.0" encoding="utf-8"?>
<p:tagLst xmlns:p="http://schemas.openxmlformats.org/presentationml/2006/main">
  <p:tag name="KSO_WM_DIAGRAM_VIRTUALLY_FRAME" val="{&quot;height&quot;:373.595603010367,&quot;left&quot;:74.27929133858262,&quot;top&quot;:142.5711811023622,&quot;width&quot;:818.7683090332207}"/>
</p:tagLst>
</file>

<file path=ppt/tags/tag299.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73.595603010367,&quot;left&quot;:74.27929133858262,&quot;top&quot;:142.5711811023622,&quot;width&quot;:818.7683090332207}"/>
</p:tagLst>
</file>

<file path=ppt/tags/tag3.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3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00.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73.595603010367,&quot;left&quot;:74.27929133858262,&quot;top&quot;:142.5711811023622,&quot;width&quot;:818.7683090332207}"/>
</p:tagLst>
</file>

<file path=ppt/tags/tag301.xml><?xml version="1.0" encoding="utf-8"?>
<p:tagLst xmlns:p="http://schemas.openxmlformats.org/presentationml/2006/main">
  <p:tag name="KSO_WM_DIAGRAM_VIRTUALLY_FRAME" val="{&quot;height&quot;:373.595603010367,&quot;left&quot;:74.27929133858262,&quot;top&quot;:142.5711811023622,&quot;width&quot;:818.7683090332207}"/>
</p:tagLst>
</file>

<file path=ppt/tags/tag302.xml><?xml version="1.0" encoding="utf-8"?>
<p:tagLst xmlns:p="http://schemas.openxmlformats.org/presentationml/2006/main">
  <p:tag name="KSO_WM_DIAGRAM_VIRTUALLY_FRAME" val="{&quot;height&quot;:373.595603010367,&quot;left&quot;:74.27929133858262,&quot;top&quot;:142.5711811023622,&quot;width&quot;:818.7683090332207}"/>
</p:tagLst>
</file>

<file path=ppt/tags/tag303.xml><?xml version="1.0" encoding="utf-8"?>
<p:tagLst xmlns:p="http://schemas.openxmlformats.org/presentationml/2006/main">
  <p:tag name="KSO_WM_DIAGRAM_VIRTUALLY_FRAME" val="{&quot;height&quot;:373.595603010367,&quot;left&quot;:74.27929133858262,&quot;top&quot;:142.5711811023622,&quot;width&quot;:818.7683090332207}"/>
</p:tagLst>
</file>

<file path=ppt/tags/tag304.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73.595603010367,&quot;left&quot;:74.27929133858262,&quot;top&quot;:142.5711811023622,&quot;width&quot;:818.7683090332207}"/>
</p:tagLst>
</file>

<file path=ppt/tags/tag30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73.595603010367,&quot;left&quot;:74.27929133858262,&quot;top&quot;:142.5711811023622,&quot;width&quot;:818.7683090332207}"/>
</p:tagLst>
</file>

<file path=ppt/tags/tag306.xml><?xml version="1.0" encoding="utf-8"?>
<p:tagLst xmlns:p="http://schemas.openxmlformats.org/presentationml/2006/main">
  <p:tag name="KSO_WM_DIAGRAM_VIRTUALLY_FRAME" val="{&quot;height&quot;:373.595603010367,&quot;left&quot;:74.27929133858262,&quot;top&quot;:142.5711811023622,&quot;width&quot;:818.7683090332207}"/>
</p:tagLst>
</file>

<file path=ppt/tags/tag307.xml><?xml version="1.0" encoding="utf-8"?>
<p:tagLst xmlns:p="http://schemas.openxmlformats.org/presentationml/2006/main">
  <p:tag name="KSO_WM_DIAGRAM_VIRTUALLY_FRAME" val="{&quot;height&quot;:373.595603010367,&quot;left&quot;:74.27929133858262,&quot;top&quot;:142.5711811023622,&quot;width&quot;:818.7683090332207}"/>
</p:tagLst>
</file>

<file path=ppt/tags/tag308.xml><?xml version="1.0" encoding="utf-8"?>
<p:tagLst xmlns:p="http://schemas.openxmlformats.org/presentationml/2006/main">
  <p:tag name="KSO_WM_DIAGRAM_VIRTUALLY_FRAME" val="{&quot;height&quot;:373.595603010367,&quot;left&quot;:74.27929133858262,&quot;top&quot;:142.5711811023622,&quot;width&quot;:818.7683090332207}"/>
</p:tagLst>
</file>

<file path=ppt/tags/tag309.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373.595603010367,&quot;left&quot;:74.27929133858262,&quot;top&quot;:142.5711811023622,&quot;width&quot;:818.7683090332207}"/>
</p:tagLst>
</file>

<file path=ppt/tags/tag3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10.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73.595603010367,&quot;left&quot;:74.27929133858262,&quot;top&quot;:142.5711811023622,&quot;width&quot;:818.7683090332207}"/>
</p:tagLst>
</file>

<file path=ppt/tags/tag311.xml><?xml version="1.0" encoding="utf-8"?>
<p:tagLst xmlns:p="http://schemas.openxmlformats.org/presentationml/2006/main">
  <p:tag name="KSO_WM_DIAGRAM_VIRTUALLY_FRAME" val="{&quot;height&quot;:373.595603010367,&quot;left&quot;:74.27929133858262,&quot;top&quot;:142.5711811023622,&quot;width&quot;:818.7683090332207}"/>
</p:tagLst>
</file>

<file path=ppt/tags/tag312.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73.595603010367,&quot;left&quot;:74.27929133858262,&quot;top&quot;:142.5711811023622,&quot;width&quot;:818.7683090332207}"/>
</p:tagLst>
</file>

<file path=ppt/tags/tag31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14.xml><?xml version="1.0" encoding="utf-8"?>
<p:tagLst xmlns:p="http://schemas.openxmlformats.org/presentationml/2006/main">
  <p:tag name="KSO_WM_DIAGRAM_VIRTUALLY_FRAME" val="{&quot;height&quot;:385.04565224056336,&quot;left&quot;:91.42929133858262,&quot;top&quot;:152.2211811023622,&quot;width&quot;:786.3048031496065}"/>
</p:tagLst>
</file>

<file path=ppt/tags/tag315.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85.04565224056336,&quot;left&quot;:91.42929133858262,&quot;top&quot;:152.2211811023622,&quot;width&quot;:786.3048031496065}"/>
</p:tagLst>
</file>

<file path=ppt/tags/tag316.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85.04565224056336,&quot;left&quot;:91.42929133858262,&quot;top&quot;:152.2211811023622,&quot;width&quot;:786.3048031496065}"/>
</p:tagLst>
</file>

<file path=ppt/tags/tag317.xml><?xml version="1.0" encoding="utf-8"?>
<p:tagLst xmlns:p="http://schemas.openxmlformats.org/presentationml/2006/main">
  <p:tag name="KSO_WM_DIAGRAM_VIRTUALLY_FRAME" val="{&quot;height&quot;:385.04565224056336,&quot;left&quot;:91.42929133858262,&quot;top&quot;:152.2211811023622,&quot;width&quot;:786.3048031496065}"/>
</p:tagLst>
</file>

<file path=ppt/tags/tag318.xml><?xml version="1.0" encoding="utf-8"?>
<p:tagLst xmlns:p="http://schemas.openxmlformats.org/presentationml/2006/main">
  <p:tag name="KSO_WM_DIAGRAM_VIRTUALLY_FRAME" val="{&quot;height&quot;:385.04565224056336,&quot;left&quot;:91.42929133858262,&quot;top&quot;:152.2211811023622,&quot;width&quot;:786.3048031496065}"/>
</p:tagLst>
</file>

<file path=ppt/tags/tag319.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385.04565224056336,&quot;left&quot;:91.42929133858262,&quot;top&quot;:152.2211811023622,&quot;width&quot;:786.3048031496065}"/>
</p:tagLst>
</file>

<file path=ppt/tags/tag32.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20.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85.04565224056336,&quot;left&quot;:91.42929133858262,&quot;top&quot;:152.2211811023622,&quot;width&quot;:786.3048031496065}"/>
</p:tagLst>
</file>

<file path=ppt/tags/tag321.xml><?xml version="1.0" encoding="utf-8"?>
<p:tagLst xmlns:p="http://schemas.openxmlformats.org/presentationml/2006/main">
  <p:tag name="KSO_WM_DIAGRAM_VIRTUALLY_FRAME" val="{&quot;height&quot;:385.04565224056336,&quot;left&quot;:91.42929133858262,&quot;top&quot;:152.2211811023622,&quot;width&quot;:786.3048031496065}"/>
</p:tagLst>
</file>

<file path=ppt/tags/tag322.xml><?xml version="1.0" encoding="utf-8"?>
<p:tagLst xmlns:p="http://schemas.openxmlformats.org/presentationml/2006/main">
  <p:tag name="KSO_WM_DIAGRAM_VIRTUALLY_FRAME" val="{&quot;height&quot;:385.04565224056336,&quot;left&quot;:91.42929133858262,&quot;top&quot;:152.2211811023622,&quot;width&quot;:786.3048031496065}"/>
</p:tagLst>
</file>

<file path=ppt/tags/tag323.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385.04565224056336,&quot;left&quot;:91.42929133858262,&quot;top&quot;:152.2211811023622,&quot;width&quot;:786.3048031496065}"/>
</p:tagLst>
</file>

<file path=ppt/tags/tag324.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85.04565224056336,&quot;left&quot;:91.42929133858262,&quot;top&quot;:152.2211811023622,&quot;width&quot;:786.3048031496065}"/>
</p:tagLst>
</file>

<file path=ppt/tags/tag325.xml><?xml version="1.0" encoding="utf-8"?>
<p:tagLst xmlns:p="http://schemas.openxmlformats.org/presentationml/2006/main">
  <p:tag name="KSO_WM_DIAGRAM_VIRTUALLY_FRAME" val="{&quot;height&quot;:385.04565224056336,&quot;left&quot;:91.42929133858262,&quot;top&quot;:152.2211811023622,&quot;width&quot;:786.3048031496065}"/>
</p:tagLst>
</file>

<file path=ppt/tags/tag326.xml><?xml version="1.0" encoding="utf-8"?>
<p:tagLst xmlns:p="http://schemas.openxmlformats.org/presentationml/2006/main">
  <p:tag name="KSO_WM_DIAGRAM_VIRTUALLY_FRAME" val="{&quot;height&quot;:385.04565224056336,&quot;left&quot;:91.42929133858262,&quot;top&quot;:152.2211811023622,&quot;width&quot;:786.3048031496065}"/>
</p:tagLst>
</file>

<file path=ppt/tags/tag327.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85.04565224056336,&quot;left&quot;:91.42929133858262,&quot;top&quot;:152.2211811023622,&quot;width&quot;:786.3048031496065}"/>
</p:tagLst>
</file>

<file path=ppt/tags/tag328.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85.04565224056336,&quot;left&quot;:91.42929133858262,&quot;top&quot;:152.2211811023622,&quot;width&quot;:786.3048031496065}"/>
</p:tagLst>
</file>

<file path=ppt/tags/tag329.xml><?xml version="1.0" encoding="utf-8"?>
<p:tagLst xmlns:p="http://schemas.openxmlformats.org/presentationml/2006/main">
  <p:tag name="KSO_WM_DIAGRAM_VIRTUALLY_FRAME" val="{&quot;height&quot;:385.04565224056336,&quot;left&quot;:91.42929133858262,&quot;top&quot;:152.2211811023622,&quot;width&quot;:786.3048031496065}"/>
</p:tagLst>
</file>

<file path=ppt/tags/tag3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30.xml><?xml version="1.0" encoding="utf-8"?>
<p:tagLst xmlns:p="http://schemas.openxmlformats.org/presentationml/2006/main">
  <p:tag name="KSO_WM_DIAGRAM_VIRTUALLY_FRAME" val="{&quot;height&quot;:385.04565224056336,&quot;left&quot;:91.42929133858262,&quot;top&quot;:152.2211811023622,&quot;width&quot;:786.3048031496065}"/>
</p:tagLst>
</file>

<file path=ppt/tags/tag331.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85.04565224056336,&quot;left&quot;:91.42929133858262,&quot;top&quot;:152.2211811023622,&quot;width&quot;:786.3048031496065}"/>
</p:tagLst>
</file>

<file path=ppt/tags/tag332.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85.04565224056336,&quot;left&quot;:91.42929133858262,&quot;top&quot;:152.2211811023622,&quot;width&quot;:786.3048031496065}"/>
</p:tagLst>
</file>

<file path=ppt/tags/tag333.xml><?xml version="1.0" encoding="utf-8"?>
<p:tagLst xmlns:p="http://schemas.openxmlformats.org/presentationml/2006/main">
  <p:tag name="KSO_WM_DIAGRAM_VIRTUALLY_FRAME" val="{&quot;height&quot;:385.04565224056336,&quot;left&quot;:91.42929133858262,&quot;top&quot;:152.2211811023622,&quot;width&quot;:786.3048031496065}"/>
</p:tagLst>
</file>

<file path=ppt/tags/tag33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6.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441.8,&quot;left&quot;:72.5,&quot;top&quot;:52.25,&quot;width&quot;:827.25}"/>
</p:tagLst>
</file>

<file path=ppt/tags/tag337.xml><?xml version="1.0" encoding="utf-8"?>
<p:tagLst xmlns:p="http://schemas.openxmlformats.org/presentationml/2006/main">
  <p:tag name="KSO_WM_DIAGRAM_VIRTUALLY_FRAME" val="{&quot;height&quot;:441.8,&quot;left&quot;:72.5,&quot;top&quot;:52.25,&quot;width&quot;:827.25}"/>
</p:tagLst>
</file>

<file path=ppt/tags/tag338.xml><?xml version="1.0" encoding="utf-8"?>
<p:tagLst xmlns:p="http://schemas.openxmlformats.org/presentationml/2006/main">
  <p:tag name="KSO_WM_DIAGRAM_VIRTUALLY_FRAME" val="{&quot;height&quot;:441.8,&quot;left&quot;:72.5,&quot;top&quot;:52.25,&quot;width&quot;:827.25}"/>
</p:tagLst>
</file>

<file path=ppt/tags/tag339.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41.8,&quot;left&quot;:72.5,&quot;top&quot;:52.25,&quot;width&quot;:827.25}"/>
</p:tagLst>
</file>

<file path=ppt/tags/tag3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1.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441.8,&quot;left&quot;:72.5,&quot;top&quot;:52.25,&quot;width&quot;:827.25}"/>
</p:tagLst>
</file>

<file path=ppt/tags/tag342.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441.8,&quot;left&quot;:72.5,&quot;top&quot;:52.25,&quot;width&quot;:827.25}"/>
</p:tagLst>
</file>

<file path=ppt/tags/tag343.xml><?xml version="1.0" encoding="utf-8"?>
<p:tagLst xmlns:p="http://schemas.openxmlformats.org/presentationml/2006/main">
  <p:tag name="KSO_WM_DIAGRAM_VIRTUALLY_FRAME" val="{&quot;height&quot;:441.8,&quot;left&quot;:72.5,&quot;top&quot;:52.25,&quot;width&quot;:827.25}"/>
</p:tagLst>
</file>

<file path=ppt/tags/tag344.xml><?xml version="1.0" encoding="utf-8"?>
<p:tagLst xmlns:p="http://schemas.openxmlformats.org/presentationml/2006/main">
  <p:tag name="KSO_WM_DIAGRAM_VIRTUALLY_FRAME" val="{&quot;height&quot;:441.8,&quot;left&quot;:72.5,&quot;top&quot;:52.25,&quot;width&quot;:827.25}"/>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7.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435.0891360449603,&quot;left&quot;:54.25,&quot;top&quot;:104.91086395503972,&quot;width&quot;:851.6}"/>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2*l_h_f*1_1_1"/>
  <p:tag name="KSO_WM_TEMPLATE_CATEGORY" val="diagram"/>
  <p:tag name="KSO_WM_UNIT_LAYERLEVEL" val="1_1_1"/>
  <p:tag name="KSO_WM_BEAUTIFY_FLAG" val="#wm#"/>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800000011920929,&quot;colorType&quot;:1,&quot;foreColorIndex&quot;:5,&quot;transparency&quot;:0},&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PRESET_TEXT" val="单击此处输入你的项正文，文字是您思想的提炼，请尽量言简意赅的阐述观点。单击此处输入你的项正文，文字是您思想的提炼，请尽量言简意赅的阐述观点。"/>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BEAUTIFY_FLAG" val="#wm#"/>
  <p:tag name="KSO_WM_DIAGRAM_MAX_ITEMCNT" val="6"/>
  <p:tag name="KSO_WM_DIAGRAM_MIN_ITEMCNT" val="2"/>
  <p:tag name="KSO_WM_DIAGRAM_VIRTUALLY_FRAME" val="{&quot;height&quot;:435.0891360449603,&quot;left&quot;:54.25,&quot;top&quot;:104.91086395503972,&quot;width&quot;:851.6}"/>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1_1"/>
  <p:tag name="KSO_WM_UNIT_ID" val="diagram20231438_2*l_h_a*1_1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438_2*l_h_i*1_1_1"/>
  <p:tag name="KSO_WM_TEMPLATE_CATEGORY" val="diagram"/>
  <p:tag name="KSO_WM_TEMPLATE_INDEX" val="20231438"/>
  <p:tag name="KSO_WM_UNIT_LAYERLEVEL" val="1_1_1"/>
  <p:tag name="KSO_WM_TAG_VERSION" val="3.0"/>
  <p:tag name="KSO_WM_BEAUTIFY_FLAG" val="#wm#"/>
  <p:tag name="KSO_WM_DIAGRAM_MAX_ITEMCNT" val="6"/>
  <p:tag name="KSO_WM_DIAGRAM_MIN_ITEMCNT" val="2"/>
  <p:tag name="KSO_WM_DIAGRAM_VIRTUALLY_FRAME" val="{&quot;height&quot;:435.0891360449603,&quot;left&quot;:54.25,&quot;top&quot;:104.91086395503972,&quot;width&quot;:851.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3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438_2*l_h_i*1_1_2"/>
  <p:tag name="KSO_WM_TEMPLATE_CATEGORY" val="diagram"/>
  <p:tag name="KSO_WM_TEMPLATE_INDEX" val="20231438"/>
  <p:tag name="KSO_WM_UNIT_LAYERLEVEL" val="1_1_1"/>
  <p:tag name="KSO_WM_TAG_VERSION" val="3.0"/>
  <p:tag name="KSO_WM_BEAUTIFY_FLAG" val="#wm#"/>
  <p:tag name="KSO_WM_DIAGRAM_MAX_ITEMCNT" val="6"/>
  <p:tag name="KSO_WM_DIAGRAM_MIN_ITEMCNT" val="2"/>
  <p:tag name="KSO_WM_DIAGRAM_VIRTUALLY_FRAME" val="{&quot;height&quot;:435.0891360449603,&quot;left&quot;:54.25,&quot;top&quot;:104.91086395503972,&quot;width&quot;:851.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351.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435.0891360449603,&quot;left&quot;:54.25,&quot;top&quot;:104.91086395503972,&quot;width&quot;:851.6}"/>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2_1"/>
  <p:tag name="KSO_WM_UNIT_ID" val="diagram20231438_2*l_h_f*1_2_1"/>
  <p:tag name="KSO_WM_TEMPLATE_CATEGORY" val="diagram"/>
  <p:tag name="KSO_WM_UNIT_LAYERLEVEL" val="1_1_1"/>
  <p:tag name="KSO_WM_BEAUTIFY_FLAG" val="#wm#"/>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800000011920929,&quot;colorType&quot;:1,&quot;foreColorIndex&quot;:8,&quot;transparency&quot;:0},&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PRESET_TEXT" val="单击此处输入你的项正文，文字是您思想的提炼，请尽量言简意赅的阐述观点。单击此处输入你的项正文，文字是您思想的提炼，请尽量言简意赅的阐述观点。"/>
  <p:tag name="KSO_WM_UNIT_FILL_TYPE" val="3"/>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BEAUTIFY_FLAG" val="#wm#"/>
  <p:tag name="KSO_WM_DIAGRAM_MAX_ITEMCNT" val="6"/>
  <p:tag name="KSO_WM_DIAGRAM_MIN_ITEMCNT" val="2"/>
  <p:tag name="KSO_WM_DIAGRAM_VIRTUALLY_FRAME" val="{&quot;height&quot;:435.0891360449603,&quot;left&quot;:54.25,&quot;top&quot;:104.91086395503972,&quot;width&quot;:851.6}"/>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2_1"/>
  <p:tag name="KSO_WM_UNIT_ID" val="diagram20231438_2*l_h_a*1_2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438_2*l_h_i*1_2_1"/>
  <p:tag name="KSO_WM_TEMPLATE_CATEGORY" val="diagram"/>
  <p:tag name="KSO_WM_TEMPLATE_INDEX" val="20231438"/>
  <p:tag name="KSO_WM_UNIT_LAYERLEVEL" val="1_1_1"/>
  <p:tag name="KSO_WM_TAG_VERSION" val="3.0"/>
  <p:tag name="KSO_WM_BEAUTIFY_FLAG" val="#wm#"/>
  <p:tag name="KSO_WM_DIAGRAM_MAX_ITEMCNT" val="6"/>
  <p:tag name="KSO_WM_DIAGRAM_MIN_ITEMCNT" val="2"/>
  <p:tag name="KSO_WM_DIAGRAM_VIRTUALLY_FRAME" val="{&quot;height&quot;:435.0891360449603,&quot;left&quot;:54.25,&quot;top&quot;:104.91086395503972,&quot;width&quot;:851.6}"/>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438_2*l_h_i*1_2_2"/>
  <p:tag name="KSO_WM_TEMPLATE_CATEGORY" val="diagram"/>
  <p:tag name="KSO_WM_TEMPLATE_INDEX" val="20231438"/>
  <p:tag name="KSO_WM_UNIT_LAYERLEVEL" val="1_1_1"/>
  <p:tag name="KSO_WM_TAG_VERSION" val="3.0"/>
  <p:tag name="KSO_WM_BEAUTIFY_FLAG" val="#wm#"/>
  <p:tag name="KSO_WM_DIAGRAM_MAX_ITEMCNT" val="6"/>
  <p:tag name="KSO_WM_DIAGRAM_MIN_ITEMCNT" val="2"/>
  <p:tag name="KSO_WM_DIAGRAM_VIRTUALLY_FRAME" val="{&quot;height&quot;:435.0891360449603,&quot;left&quot;:54.25,&quot;top&quot;:104.91086395503972,&quot;width&quot;:851.6}"/>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355.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435.0891360449603,&quot;left&quot;:54.25,&quot;top&quot;:104.91086395503972,&quot;width&quot;:851.6}"/>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3_1"/>
  <p:tag name="KSO_WM_UNIT_ID" val="diagram20231438_2*l_h_f*1_3_1"/>
  <p:tag name="KSO_WM_TEMPLATE_CATEGORY" val="diagram"/>
  <p:tag name="KSO_WM_UNIT_LAYERLEVEL" val="1_1_1"/>
  <p:tag name="KSO_WM_BEAUTIFY_FLAG" val="#wm#"/>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800000011920929,&quot;colorType&quot;:1,&quot;foreColorIndex&quot;:5,&quot;transparency&quot;:0},&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PRESET_TEXT" val="单击此处输入你的项正文，文字是您思想的提炼，请尽量言简意赅的阐述观点。单击此处输入你的项正文，文字是您思想的提炼，请尽量言简意赅的阐述观点。"/>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BEAUTIFY_FLAG" val="#wm#"/>
  <p:tag name="KSO_WM_DIAGRAM_MAX_ITEMCNT" val="6"/>
  <p:tag name="KSO_WM_DIAGRAM_MIN_ITEMCNT" val="2"/>
  <p:tag name="KSO_WM_DIAGRAM_VIRTUALLY_FRAME" val="{&quot;height&quot;:435.0891360449603,&quot;left&quot;:54.25,&quot;top&quot;:104.91086395503972,&quot;width&quot;:851.6}"/>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3_1"/>
  <p:tag name="KSO_WM_UNIT_ID" val="diagram20231438_2*l_h_a*1_3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438_2*l_h_i*1_3_1"/>
  <p:tag name="KSO_WM_TEMPLATE_CATEGORY" val="diagram"/>
  <p:tag name="KSO_WM_TEMPLATE_INDEX" val="20231438"/>
  <p:tag name="KSO_WM_UNIT_LAYERLEVEL" val="1_1_1"/>
  <p:tag name="KSO_WM_TAG_VERSION" val="3.0"/>
  <p:tag name="KSO_WM_BEAUTIFY_FLAG" val="#wm#"/>
  <p:tag name="KSO_WM_DIAGRAM_MAX_ITEMCNT" val="6"/>
  <p:tag name="KSO_WM_DIAGRAM_MIN_ITEMCNT" val="2"/>
  <p:tag name="KSO_WM_DIAGRAM_VIRTUALLY_FRAME" val="{&quot;height&quot;:435.0891360449603,&quot;left&quot;:54.25,&quot;top&quot;:104.91086395503972,&quot;width&quot;:851.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438_2*l_h_i*1_3_2"/>
  <p:tag name="KSO_WM_TEMPLATE_CATEGORY" val="diagram"/>
  <p:tag name="KSO_WM_TEMPLATE_INDEX" val="20231438"/>
  <p:tag name="KSO_WM_UNIT_LAYERLEVEL" val="1_1_1"/>
  <p:tag name="KSO_WM_TAG_VERSION" val="3.0"/>
  <p:tag name="KSO_WM_BEAUTIFY_FLAG" val="#wm#"/>
  <p:tag name="KSO_WM_DIAGRAM_MAX_ITEMCNT" val="6"/>
  <p:tag name="KSO_WM_DIAGRAM_MIN_ITEMCNT" val="2"/>
  <p:tag name="KSO_WM_DIAGRAM_VIRTUALLY_FRAME" val="{&quot;height&quot;:435.0891360449603,&quot;left&quot;:54.25,&quot;top&quot;:104.91086395503972,&quot;width&quot;:851.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359.xml><?xml version="1.0" encoding="utf-8"?>
<p:tagLst xmlns:p="http://schemas.openxmlformats.org/presentationml/2006/main">
  <p:tag name="RESOURCE_RECORD_KEY" val="{&quot;70&quot;:[3318297]}"/>
</p:tagLst>
</file>

<file path=ppt/tags/tag3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6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0.45001220703125,&quot;left&quot;:59.87441555233454,&quot;top&quot;:82.29999389648438,&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RESOURCE_RECORD_KEY" val="{&quot;70&quot;:[3318297]}"/>
</p:tagLst>
</file>

<file path=ppt/tags/tag364.xml><?xml version="1.0" encoding="utf-8"?>
<p:tagLst xmlns:p="http://schemas.openxmlformats.org/presentationml/2006/main">
  <p:tag name="commondata" val="eyJoZGlkIjoiNzQzYjU2ZDlkMWI0MjVlMjY0NGZkOGQ2YWU3M2VmMWIifQ=="/>
</p:tagLst>
</file>

<file path=ppt/tags/tag3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40.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4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2.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4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45.45,&quot;left&quot;:75.25,&quot;top&quot;:209.1,&quot;width&quot;:801.15}"/>
</p:tagLst>
</file>

<file path=ppt/tags/tag5.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50.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45.45,&quot;left&quot;:75.25,&quot;top&quot;:209.1,&quot;width&quot;:801.15}"/>
</p:tagLst>
</file>

<file path=ppt/tags/tag5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45.4500000000001,&quot;left&quot;:75.25,&quot;top&quot;:209.1,&quot;width&quot;:809.05}"/>
</p:tagLst>
</file>

<file path=ppt/tags/tag52.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45.4500000000001,&quot;left&quot;:75.25,&quot;top&quot;:209.1,&quot;width&quot;:809.05}"/>
</p:tagLst>
</file>

<file path=ppt/tags/tag53.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45.4500000000001,&quot;left&quot;:75.25,&quot;top&quot;:209.1,&quot;width&quot;:809.05}"/>
</p:tagLst>
</file>

<file path=ppt/tags/tag54.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45.4500000000001,&quot;left&quot;:75.25,&quot;top&quot;:209.1,&quot;width&quot;:809.05}"/>
</p:tagLst>
</file>

<file path=ppt/tags/tag55.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45.4500000000001,&quot;left&quot;:75.25,&quot;top&quot;:209.1,&quot;width&quot;:809.05}"/>
</p:tagLst>
</file>

<file path=ppt/tags/tag56.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45.4500000000001,&quot;left&quot;:75.25,&quot;top&quot;:209.1,&quot;width&quot;:809.05}"/>
</p:tagLst>
</file>

<file path=ppt/tags/tag57.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245.4500000000001,&quot;left&quot;:75.25,&quot;top&quot;:209.1,&quot;width&quot;:809.05}"/>
</p:tagLst>
</file>

<file path=ppt/tags/tag58.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245.4500000000001,&quot;left&quot;:75.25,&quot;top&quot;:209.1,&quot;width&quot;:809.05}"/>
</p:tagLst>
</file>

<file path=ppt/tags/tag59.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245.4500000000001,&quot;left&quot;:75.25,&quot;top&quot;:209.1,&quot;width&quot;:809.05}"/>
</p:tagLst>
</file>

<file path=ppt/tags/tag6.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60.xml><?xml version="1.0" encoding="utf-8"?>
<p:tagLst xmlns:p="http://schemas.openxmlformats.org/presentationml/2006/main">
  <p:tag name="KSO_WM_DIAGRAM_VIRTUALLY_FRAME" val="{&quot;height&quot;:245.45,&quot;left&quot;:75.25,&quot;top&quot;:209.1,&quot;width&quot;:801.15}"/>
</p:tagLst>
</file>

<file path=ppt/tags/tag61.xml><?xml version="1.0" encoding="utf-8"?>
<p:tagLst xmlns:p="http://schemas.openxmlformats.org/presentationml/2006/main">
  <p:tag name="KSO_WM_DIAGRAM_VIRTUALLY_FRAME" val="{&quot;height&quot;:245.4500000000001,&quot;left&quot;:75.25,&quot;top&quot;:209.1,&quot;width&quot;:809.05}"/>
</p:tagLst>
</file>

<file path=ppt/tags/tag62.xml><?xml version="1.0" encoding="utf-8"?>
<p:tagLst xmlns:p="http://schemas.openxmlformats.org/presentationml/2006/main">
  <p:tag name="KSO_WM_DIAGRAM_VIRTUALLY_FRAME" val="{&quot;height&quot;:245.4500000000001,&quot;left&quot;:75.25,&quot;top&quot;:209.1,&quot;width&quot;:809.05}"/>
</p:tagLst>
</file>

<file path=ppt/tags/tag63.xml><?xml version="1.0" encoding="utf-8"?>
<p:tagLst xmlns:p="http://schemas.openxmlformats.org/presentationml/2006/main">
  <p:tag name="KSO_WM_DIAGRAM_VIRTUALLY_FRAME" val="{&quot;height&quot;:245.4500000000001,&quot;left&quot;:75.25,&quot;top&quot;:209.1,&quot;width&quot;:809.05}"/>
</p:tagLst>
</file>

<file path=ppt/tags/tag64.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45.45,&quot;left&quot;:75.25,&quot;top&quot;:209.1,&quot;width&quot;:801.15}"/>
</p:tagLst>
</file>

<file path=ppt/tags/tag6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45.4500000000001,&quot;left&quot;:75.25,&quot;top&quot;:209.1,&quot;width&quot;:809.05}"/>
</p:tagLst>
</file>

<file path=ppt/tags/tag66.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45.4500000000001,&quot;left&quot;:75.25,&quot;top&quot;:209.1,&quot;width&quot;:809.05}"/>
</p:tagLst>
</file>

<file path=ppt/tags/tag67.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45.4500000000001,&quot;left&quot;:75.25,&quot;top&quot;:209.1,&quot;width&quot;:809.05}"/>
</p:tagLst>
</file>

<file path=ppt/tags/tag6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70.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133.1137007874016,&quot;left&quot;:88.65527559055117,&quot;top&quot;:119.6575590551181,&quot;width&quot;:614.8771653543307}"/>
</p:tagLst>
</file>

<file path=ppt/tags/tag7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133.1137007874016,&quot;left&quot;:88.65527559055117,&quot;top&quot;:119.6575590551181,&quot;width&quot;:614.8771653543307}"/>
</p:tagLst>
</file>

<file path=ppt/tags/tag72.xml><?xml version="1.0" encoding="utf-8"?>
<p:tagLst xmlns:p="http://schemas.openxmlformats.org/presentationml/2006/main">
  <p:tag name="KSO_WM_DIAGRAM_VIRTUALLY_FRAME" val="{&quot;height&quot;:133.1137007874016,&quot;left&quot;:88.65527559055117,&quot;top&quot;:119.6575590551181,&quot;width&quot;:614.8771653543307}"/>
</p:tagLst>
</file>

<file path=ppt/tags/tag73.xml><?xml version="1.0" encoding="utf-8"?>
<p:tagLst xmlns:p="http://schemas.openxmlformats.org/presentationml/2006/main">
  <p:tag name="KSO_WM_DIAGRAM_VIRTUALLY_FRAME" val="{&quot;height&quot;:133.1137007874016,&quot;left&quot;:88.65527559055117,&quot;top&quot;:119.6575590551181,&quot;width&quot;:614.8771653543307}"/>
</p:tagLst>
</file>

<file path=ppt/tags/tag74.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133.1137007874016,&quot;left&quot;:88.65527559055117,&quot;top&quot;:119.6575590551181,&quot;width&quot;:614.8771653543307}"/>
</p:tagLst>
</file>

<file path=ppt/tags/tag7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133.1137007874016,&quot;left&quot;:88.65527559055117,&quot;top&quot;:119.6575590551181,&quot;width&quot;:614.8771653543307}"/>
</p:tagLst>
</file>

<file path=ppt/tags/tag7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7.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133.1137007874016,&quot;left&quot;:88.65527559055117,&quot;top&quot;:119.6575590551181,&quot;width&quot;:614.8771653543307}"/>
</p:tagLst>
</file>

<file path=ppt/tags/tag7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133.1137007874016,&quot;left&quot;:88.65527559055117,&quot;top&quot;:119.6575590551181,&quot;width&quot;:614.8771653543307}"/>
</p:tagLst>
</file>

<file path=ppt/tags/tag79.xml><?xml version="1.0" encoding="utf-8"?>
<p:tagLst xmlns:p="http://schemas.openxmlformats.org/presentationml/2006/main">
  <p:tag name="KSO_WM_DIAGRAM_VIRTUALLY_FRAME" val="{&quot;height&quot;:133.1137007874016,&quot;left&quot;:88.65527559055117,&quot;top&quot;:119.6575590551181,&quot;width&quot;:614.8771653543307}"/>
</p:tagLst>
</file>

<file path=ppt/tags/tag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DIAGRAM_VIRTUALLY_FRAME" val="{&quot;height&quot;:218.55913385826767,&quot;left&quot;:52.82881889763779,&quot;top&quot;:226.18165354330708,&quot;width&quot;:821.4571653543308}"/>
</p:tagLst>
</file>

<file path=ppt/tags/tag80.xml><?xml version="1.0" encoding="utf-8"?>
<p:tagLst xmlns:p="http://schemas.openxmlformats.org/presentationml/2006/main">
  <p:tag name="KSO_WM_DIAGRAM_VIRTUALLY_FRAME" val="{&quot;height&quot;:133.1137007874016,&quot;left&quot;:88.65527559055117,&quot;top&quot;:119.6575590551181,&quot;width&quot;:614.8771653543307}"/>
</p:tagLst>
</file>

<file path=ppt/tags/tag81.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133.1137007874016,&quot;left&quot;:88.65527559055117,&quot;top&quot;:119.6575590551181,&quot;width&quot;:614.8771653543307}"/>
</p:tagLst>
</file>

<file path=ppt/tags/tag82.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133.1137007874016,&quot;left&quot;:88.65527559055117,&quot;top&quot;:119.6575590551181,&quot;width&quot;:614.8771653543307}"/>
</p:tagLst>
</file>

<file path=ppt/tags/tag8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4.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133.1137007874016,&quot;left&quot;:88.65527559055117,&quot;top&quot;:119.6575590551181,&quot;width&quot;:614.8771653543307}"/>
</p:tagLst>
</file>

<file path=ppt/tags/tag85.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133.1137007874016,&quot;left&quot;:88.65527559055117,&quot;top&quot;:119.6575590551181,&quot;width&quot;:614.8771653543307}"/>
</p:tagLst>
</file>

<file path=ppt/tags/tag86.xml><?xml version="1.0" encoding="utf-8"?>
<p:tagLst xmlns:p="http://schemas.openxmlformats.org/presentationml/2006/main">
  <p:tag name="KSO_WM_DIAGRAM_VIRTUALLY_FRAME" val="{&quot;height&quot;:133.1137007874016,&quot;left&quot;:88.65527559055117,&quot;top&quot;:119.6575590551181,&quot;width&quot;:614.8771653543307}"/>
</p:tagLst>
</file>

<file path=ppt/tags/tag87.xml><?xml version="1.0" encoding="utf-8"?>
<p:tagLst xmlns:p="http://schemas.openxmlformats.org/presentationml/2006/main">
  <p:tag name="KSO_WM_DIAGRAM_VIRTUALLY_FRAME" val="{&quot;height&quot;:133.1137007874016,&quot;left&quot;:88.65527559055117,&quot;top&quot;:119.6575590551181,&quot;width&quot;:614.8771653543307}"/>
</p:tagLst>
</file>

<file path=ppt/tags/tag88.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133.1137007874016,&quot;left&quot;:88.65527559055117,&quot;top&quot;:119.6575590551181,&quot;width&quot;:614.8771653543307}"/>
</p:tagLst>
</file>

<file path=ppt/tags/tag89.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133.1137007874016,&quot;left&quot;:88.65527559055117,&quot;top&quot;:119.6575590551181,&quot;width&quot;:614.8771653543307}"/>
</p:tagLst>
</file>

<file path=ppt/tags/tag9.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18.55913385826767,&quot;left&quot;:52.82881889763779,&quot;top&quot;:226.18165354330708,&quot;width&quot;:821.4571653543308}"/>
</p:tagLst>
</file>

<file path=ppt/tags/tag9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91.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133.1137007874016,&quot;left&quot;:88.65527559055117,&quot;top&quot;:119.6575590551181,&quot;width&quot;:614.8771653543307}"/>
</p:tagLst>
</file>

<file path=ppt/tags/tag92.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133.1137007874016,&quot;left&quot;:88.65527559055117,&quot;top&quot;:119.6575590551181,&quot;width&quot;:614.8771653543307}"/>
</p:tagLst>
</file>

<file path=ppt/tags/tag93.xml><?xml version="1.0" encoding="utf-8"?>
<p:tagLst xmlns:p="http://schemas.openxmlformats.org/presentationml/2006/main">
  <p:tag name="KSO_WM_DIAGRAM_VIRTUALLY_FRAME" val="{&quot;height&quot;:133.1137007874016,&quot;left&quot;:88.65527559055117,&quot;top&quot;:119.6575590551181,&quot;width&quot;:614.8771653543307}"/>
</p:tagLst>
</file>

<file path=ppt/tags/tag94.xml><?xml version="1.0" encoding="utf-8"?>
<p:tagLst xmlns:p="http://schemas.openxmlformats.org/presentationml/2006/main">
  <p:tag name="KSO_WM_DIAGRAM_VIRTUALLY_FRAME" val="{&quot;height&quot;:133.1137007874016,&quot;left&quot;:88.65527559055117,&quot;top&quot;:119.6575590551181,&quot;width&quot;:614.8771653543307}"/>
</p:tagLst>
</file>

<file path=ppt/tags/tag9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133.1137007874016,&quot;left&quot;:88.65527559055117,&quot;top&quot;:119.6575590551181,&quot;width&quot;:614.8771653543307}"/>
</p:tagLst>
</file>

<file path=ppt/tags/tag96.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133.1137007874016,&quot;left&quot;:88.65527559055117,&quot;top&quot;:119.6575590551181,&quot;width&quot;:614.8771653543307}"/>
</p:tagLst>
</file>

<file path=ppt/tags/tag97.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587.65,&quot;left&quot;:27.05,&quot;top&quot;:29.1,&quot;width&quot;:896}"/>
</p:tagLst>
</file>

<file path=ppt/tags/tag98.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587.65,&quot;left&quot;:27.05,&quot;top&quot;:29.1,&quot;width&quot;:896}"/>
</p:tagLst>
</file>

<file path=ppt/tags/tag99.xml><?xml version="1.0" encoding="utf-8"?>
<p:tagLst xmlns:p="http://schemas.openxmlformats.org/presentationml/2006/main">
  <p:tag name="KSO_WM_DIAGRAM_VIRTUALLY_FRAME" val="{&quot;height&quot;:587.65,&quot;left&quot;:27.05,&quot;top&quot;:29.1,&quot;width&quot;:896}"/>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6789</Words>
  <Application>WPS 演示</Application>
  <PresentationFormat>宽屏</PresentationFormat>
  <Paragraphs>666</Paragraphs>
  <Slides>43</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43</vt:i4>
      </vt:variant>
    </vt:vector>
  </HeadingPairs>
  <TitlesOfParts>
    <vt:vector size="56" baseType="lpstr">
      <vt:lpstr>Arial</vt:lpstr>
      <vt:lpstr>宋体</vt:lpstr>
      <vt:lpstr>Wingdings</vt:lpstr>
      <vt:lpstr>思源黑体 CN Heavy</vt:lpstr>
      <vt:lpstr>黑体</vt:lpstr>
      <vt:lpstr>方正兰亭大黑_GBK</vt:lpstr>
      <vt:lpstr>Times New Roman</vt:lpstr>
      <vt:lpstr>思源黑体 CN</vt:lpstr>
      <vt:lpstr>微软雅黑</vt:lpstr>
      <vt:lpstr>Arial Unicode MS</vt:lpstr>
      <vt:lpstr>Calibri</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蓝天</cp:lastModifiedBy>
  <cp:revision>98</cp:revision>
  <dcterms:created xsi:type="dcterms:W3CDTF">2023-11-08T11:26:00Z</dcterms:created>
  <dcterms:modified xsi:type="dcterms:W3CDTF">2024-09-06T00:58:38Z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86FC8A1E45A54DEA860AC748AE74E93C_12</vt:lpwstr>
  </property>
  <property fmtid="{D5CDD505-2E9C-101B-9397-08002B2CF9AE}" pid="3" name="KSOProductBuildVer">
    <vt:lpwstr>2052-12.1.0.17827</vt:lpwstr>
  </property>
</Properties>
</file>