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  <p:sldMasterId id="2147483652" r:id="rId4"/>
  </p:sldMasterIdLst>
  <p:notesMasterIdLst>
    <p:notesMasterId r:id="rId36"/>
  </p:notesMasterIdLst>
  <p:sldIdLst>
    <p:sldId id="297" r:id="rId5"/>
    <p:sldId id="364" r:id="rId6"/>
    <p:sldId id="299" r:id="rId7"/>
    <p:sldId id="300" r:id="rId8"/>
    <p:sldId id="365" r:id="rId9"/>
    <p:sldId id="326" r:id="rId10"/>
    <p:sldId id="366" r:id="rId11"/>
    <p:sldId id="322" r:id="rId12"/>
    <p:sldId id="367" r:id="rId13"/>
    <p:sldId id="324" r:id="rId14"/>
    <p:sldId id="320" r:id="rId15"/>
    <p:sldId id="331" r:id="rId16"/>
    <p:sldId id="341" r:id="rId17"/>
    <p:sldId id="33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8" r:id="rId28"/>
    <p:sldId id="377" r:id="rId29"/>
    <p:sldId id="379" r:id="rId30"/>
    <p:sldId id="380" r:id="rId31"/>
    <p:sldId id="359" r:id="rId32"/>
    <p:sldId id="360" r:id="rId33"/>
    <p:sldId id="361" r:id="rId34"/>
    <p:sldId id="354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7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227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59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4" y="2511425"/>
            <a:ext cx="9495757" cy="230832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</a:t>
            </a:r>
            <a:r>
              <a:rPr lang="en-US" altLang="zh-CN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12  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名词性从句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360170"/>
            <a:ext cx="68687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Twelve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9465" y="1769745"/>
            <a:ext cx="10030460" cy="48374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whether引导的主语从句</a:t>
            </a: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Whether she is qualified for the job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up for debate.</a:t>
            </a: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她是否适合这份工作还存在争议。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Whether they should invest in the new project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being discussed by the board.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他们是否应该投资新项目正在董事会上讨论。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it作形式主语</a:t>
            </a: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It is important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we arrive on time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我们准时到达是很重要的。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It is announced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a new museum will be opening its doors ne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 month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据宣布，一座新博物馆将于下个月开馆。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íSľïḑe"/>
          <p:cNvSpPr txBox="1"/>
          <p:nvPr/>
        </p:nvSpPr>
        <p:spPr>
          <a:xfrm>
            <a:off x="1044575" y="383223"/>
            <a:ext cx="4220845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96620" y="1731645"/>
            <a:ext cx="10066655" cy="49860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ts val="36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5.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谓语动词的单复数</a:t>
            </a:r>
          </a:p>
          <a:p>
            <a:pPr lvl="0" indent="0" algn="l" fontAlgn="auto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当what引导的名词性从句作主语时，主句的谓语动词单复数形式通常取决于what从句中的主语是单数还是复数。</a:t>
            </a: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What he said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 u="sng">
                <a:latin typeface="Times New Roman" panose="02020603050405020304" charset="0"/>
                <a:cs typeface="Times New Roman" panose="02020603050405020304" charset="0"/>
              </a:rPr>
              <a:t>is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important.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他所说的很重要。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What I need and what he wants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 u="sng">
                <a:latin typeface="Times New Roman" panose="02020603050405020304" charset="0"/>
                <a:cs typeface="Times New Roman" panose="02020603050405020304" charset="0"/>
              </a:rPr>
              <a:t>are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both available.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我需要的和他想要的都有。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6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6.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虚拟语气</a:t>
            </a: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当主语从句涉及假设、愿望、建议或要求时，通常使用虚拟语气，即“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should)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+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动词原形”，其中should可以省略。（参见本章第九节）</a:t>
            </a: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It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 vital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we (should) find a solution to this problem.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6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我们找到这个问题的解决方案是至关重要的。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(一）主语从句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1050" y="1907540"/>
            <a:ext cx="9782810" cy="3324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en-US" altLang="zh-CN" sz="2800"/>
              <a:t>    </a:t>
            </a:r>
            <a:r>
              <a:rPr lang="zh-CN" altLang="en-US" sz="2800"/>
              <a:t>在复合句中作宾语的从句叫作宾语从句，宾语从句一般用来说明、补充或解释动词的动作、状态或行为。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800"/>
              <a:t> </a:t>
            </a:r>
            <a:r>
              <a:rPr lang="en-US" altLang="zh-CN" sz="2800"/>
              <a:t>   </a:t>
            </a:r>
            <a:r>
              <a:rPr lang="zh-CN" altLang="en-US" sz="2800"/>
              <a:t>宾语从句通常出现在及物动词、介词后面，可分为三类：动词的宾语从句、介词的宾语从句和形容词的宾语从句。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800"/>
              <a:t> </a:t>
            </a:r>
            <a:r>
              <a:rPr lang="en-US" altLang="zh-CN" sz="2800"/>
              <a:t>   </a:t>
            </a:r>
            <a:r>
              <a:rPr lang="zh-CN" altLang="en-US" sz="2800"/>
              <a:t>宾语从句的语序为陈述语序。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6145" y="1845945"/>
            <a:ext cx="9865995" cy="452310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动词的宾语从句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宾语从句一般用作句子中及物动词后面的宾语部分。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Tom said 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that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 he would come to the party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汤姆说他会来参加派对。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 don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 know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where she lives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我不知道她住在哪里。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介词的宾语从句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除了用于及物动词后，宾语从句也可以出现在介词后，作为宾语的修饰和补充。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She is thinking of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how she can help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她在考虑她能帮忙的方式。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She is not interested in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what you have said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她对你要说的话不感兴趣。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0270" y="1845945"/>
            <a:ext cx="9488170" cy="40792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4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形容词的宾语从句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某些表示主观感受的形容词，在语义逻辑上等同于谓语表达，此时后面连接的名词性从句可理解为它的宾语从句。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m certain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he will come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我确定他会来。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（that从句是形容词certain的宾语）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lvl="0" algn="l">
              <a:lnSpc>
                <a:spcPct val="14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 am sorry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I couldn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 make it to your birthday party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algn="l">
              <a:lnSpc>
                <a:spcPct val="14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很抱歉我没能来参加你的生日聚会。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（that从句是形容词sorry的宾语）</a:t>
            </a:r>
            <a:endParaRPr lang="zh-CN" altLang="en-US" sz="2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l"/>
            <a:endParaRPr lang="zh-CN" altLang="en-US" sz="2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6145" y="1845945"/>
            <a:ext cx="9488170" cy="40798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引导词that的省略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在非正式场合下，引导宾语从句的that可以省略。但在正式文体或者会产生歧义的情况下，通常应保留that。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(1)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非正式场合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 think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he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s right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我认为他是对的。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省略了 that)</a:t>
            </a:r>
            <a:endParaRPr lang="zh-CN" altLang="en-US" sz="2400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(2)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避免歧义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 believe you said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he was coming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我相信你说过他会来的。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(这个例句中省略 that, 句子可能产生歧义。如果是I believe you said </a:t>
            </a:r>
            <a:r>
              <a:rPr lang="en-US" altLang="zh-CN" sz="2400" b="1" i="1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i="1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i="1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400" b="1" i="1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he was coming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，则更强调“他会来的”这一事实。）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4565" y="1845945"/>
            <a:ext cx="9439275" cy="397065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5. 使用形式宾语it的规则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宾语从句后接宾语补足语时，为了保持句子结构的平衡，通常使用形式宾语it来代替宾语从句，同时把宾语从句移到句子的末尾。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I find it amazing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 that she can speak five languages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我觉得她会说五种语言真是不可思议。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(这个例句中，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it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充当形式宾语，而宾语从句“that she can speak five languages”被移至句末。这种结构在表达上更加平衡和自然。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4565" y="1845945"/>
            <a:ext cx="9439275" cy="45243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6. 时态的呼应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主句与宾语从句的时态应保持一致。如果主句的谓语是过去时，宾语从句的时态也要按照时态呼应规则进行相应的调整。但如果宾语从句表示的是客观真理或自然观念，其谓语时态则仍然使用一般现在时。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We knew (过去时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they had traveled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(过去完成时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to Europe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我们知道他们曾经去过欧洲。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He explained (过去时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lights travels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(—般现在时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faster than sound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他解释说光的传播速度比声音快。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5990" y="1845945"/>
            <a:ext cx="9245600" cy="40798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7.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引导名词性从句的连接词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在引导名词性从句时，一般wheth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er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和if可以互换，但以下情况只能用whether。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(1)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引导主语从句时，通常只能使用whether。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(2)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引导表语从句时，通常只能用whether。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(3)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引导同位语从句时只能使用whether。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(4)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介词后的宾语从句通常只能使用whether。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(5)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位于句首的宾语从句通常只能使用whether。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(6)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有or (not)的名词性从句通常只能使用whether。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(二）宾语从句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8360" y="1976755"/>
            <a:ext cx="9575165" cy="28625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8.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虚拟语气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当宾语从句涉及假设、愿望、建议或要求时，通常使用虚拟语气，即“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should)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+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动词原形”，其中should可以省略。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参见本章第九节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We demand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the company provide us with better working conditions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我们要求公司为我们提供更好的工作条件。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1044575" y="1381760"/>
            <a:ext cx="2045335" cy="35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lnSpc>
                <a:spcPct val="120000"/>
              </a:lnSpc>
              <a:defRPr/>
            </a:pP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1165321" y="2766610"/>
            <a:ext cx="644169" cy="64416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1" name="任意多边形 3" descr="Line arrow: Straight"/>
          <p:cNvSpPr/>
          <p:nvPr>
            <p:custDataLst>
              <p:tags r:id="rId2"/>
            </p:custDataLst>
          </p:nvPr>
        </p:nvSpPr>
        <p:spPr>
          <a:xfrm rot="10800000">
            <a:off x="1373783" y="3052187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47240" y="2875280"/>
            <a:ext cx="7245350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sz="3200" b="1" cap="all" dirty="0">
                <a:solidFill>
                  <a:srgbClr val="000000"/>
                </a:solidFill>
                <a:cs typeface="+mn-ea"/>
                <a:sym typeface="+mn-lt"/>
              </a:rPr>
              <a:t>—、名词性从句的概念及分类</a:t>
            </a:r>
          </a:p>
        </p:txBody>
      </p:sp>
      <p:sp>
        <p:nvSpPr>
          <p:cNvPr id="14" name="椭圆 13"/>
          <p:cNvSpPr/>
          <p:nvPr/>
        </p:nvSpPr>
        <p:spPr>
          <a:xfrm>
            <a:off x="1164686" y="3739066"/>
            <a:ext cx="644169" cy="644169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5" name="任意多边形 9" descr="Line arrow: Straight"/>
          <p:cNvSpPr/>
          <p:nvPr>
            <p:custDataLst>
              <p:tags r:id="rId3"/>
            </p:custDataLst>
          </p:nvPr>
        </p:nvSpPr>
        <p:spPr>
          <a:xfrm rot="10800000">
            <a:off x="1392833" y="4021468"/>
            <a:ext cx="225975" cy="85715"/>
          </a:xfrm>
          <a:custGeom>
            <a:avLst/>
            <a:gdLst>
              <a:gd name="connsiteX0" fmla="*/ 326921 w 334612"/>
              <a:gd name="connsiteY0" fmla="*/ 53846 h 126922"/>
              <a:gd name="connsiteX1" fmla="*/ 39230 w 334612"/>
              <a:gd name="connsiteY1" fmla="*/ 53846 h 126922"/>
              <a:gd name="connsiteX2" fmla="*/ 73461 w 334612"/>
              <a:gd name="connsiteY2" fmla="*/ 19615 h 126922"/>
              <a:gd name="connsiteX3" fmla="*/ 73461 w 334612"/>
              <a:gd name="connsiteY3" fmla="*/ 3462 h 126922"/>
              <a:gd name="connsiteX4" fmla="*/ 57307 w 334612"/>
              <a:gd name="connsiteY4" fmla="*/ 3462 h 126922"/>
              <a:gd name="connsiteX5" fmla="*/ 3462 w 334612"/>
              <a:gd name="connsiteY5" fmla="*/ 57307 h 126922"/>
              <a:gd name="connsiteX6" fmla="*/ 3462 w 334612"/>
              <a:gd name="connsiteY6" fmla="*/ 73461 h 126922"/>
              <a:gd name="connsiteX7" fmla="*/ 57307 w 334612"/>
              <a:gd name="connsiteY7" fmla="*/ 127307 h 126922"/>
              <a:gd name="connsiteX8" fmla="*/ 65384 w 334612"/>
              <a:gd name="connsiteY8" fmla="*/ 130768 h 126922"/>
              <a:gd name="connsiteX9" fmla="*/ 73461 w 334612"/>
              <a:gd name="connsiteY9" fmla="*/ 127307 h 126922"/>
              <a:gd name="connsiteX10" fmla="*/ 73461 w 334612"/>
              <a:gd name="connsiteY10" fmla="*/ 111153 h 126922"/>
              <a:gd name="connsiteX11" fmla="*/ 39230 w 334612"/>
              <a:gd name="connsiteY11" fmla="*/ 76923 h 126922"/>
              <a:gd name="connsiteX12" fmla="*/ 326921 w 334612"/>
              <a:gd name="connsiteY12" fmla="*/ 76923 h 126922"/>
              <a:gd name="connsiteX13" fmla="*/ 338459 w 334612"/>
              <a:gd name="connsiteY13" fmla="*/ 65384 h 126922"/>
              <a:gd name="connsiteX14" fmla="*/ 326921 w 334612"/>
              <a:gd name="connsiteY14" fmla="*/ 53846 h 12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4612" h="126922">
                <a:moveTo>
                  <a:pt x="326921" y="53846"/>
                </a:moveTo>
                <a:lnTo>
                  <a:pt x="39230" y="53846"/>
                </a:lnTo>
                <a:lnTo>
                  <a:pt x="73461" y="19615"/>
                </a:lnTo>
                <a:cubicBezTo>
                  <a:pt x="78076" y="15000"/>
                  <a:pt x="78076" y="7692"/>
                  <a:pt x="73461" y="3462"/>
                </a:cubicBezTo>
                <a:cubicBezTo>
                  <a:pt x="68846" y="-1154"/>
                  <a:pt x="61538" y="-1154"/>
                  <a:pt x="57307" y="3462"/>
                </a:cubicBezTo>
                <a:lnTo>
                  <a:pt x="3462" y="57307"/>
                </a:lnTo>
                <a:cubicBezTo>
                  <a:pt x="-1154" y="61923"/>
                  <a:pt x="-1154" y="69230"/>
                  <a:pt x="3462" y="73461"/>
                </a:cubicBezTo>
                <a:lnTo>
                  <a:pt x="57307" y="127307"/>
                </a:lnTo>
                <a:cubicBezTo>
                  <a:pt x="59615" y="129614"/>
                  <a:pt x="62692" y="130768"/>
                  <a:pt x="65384" y="130768"/>
                </a:cubicBezTo>
                <a:cubicBezTo>
                  <a:pt x="68076" y="130768"/>
                  <a:pt x="71153" y="129614"/>
                  <a:pt x="73461" y="127307"/>
                </a:cubicBezTo>
                <a:cubicBezTo>
                  <a:pt x="78076" y="122691"/>
                  <a:pt x="78076" y="115384"/>
                  <a:pt x="73461" y="111153"/>
                </a:cubicBezTo>
                <a:lnTo>
                  <a:pt x="39230" y="76923"/>
                </a:lnTo>
                <a:lnTo>
                  <a:pt x="326921" y="76923"/>
                </a:lnTo>
                <a:cubicBezTo>
                  <a:pt x="333459" y="76923"/>
                  <a:pt x="338459" y="71923"/>
                  <a:pt x="338459" y="65384"/>
                </a:cubicBezTo>
                <a:cubicBezTo>
                  <a:pt x="338459" y="58846"/>
                  <a:pt x="333459" y="53846"/>
                  <a:pt x="326921" y="53846"/>
                </a:cubicBezTo>
                <a:close/>
              </a:path>
            </a:pathLst>
          </a:custGeom>
          <a:solidFill>
            <a:schemeClr val="lt1"/>
          </a:solidFill>
          <a:ln w="3770" cap="flat">
            <a:solidFill>
              <a:schemeClr val="lt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rgbClr val="004DDF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9460" y="3843655"/>
            <a:ext cx="4523105" cy="3695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cap="all" dirty="0">
                <a:solidFill>
                  <a:srgbClr val="000000"/>
                </a:solidFill>
                <a:cs typeface="+mn-ea"/>
                <a:sym typeface="+mn-lt"/>
              </a:rPr>
              <a:t>二、名词性从句的用法</a:t>
            </a:r>
          </a:p>
        </p:txBody>
      </p:sp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6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/>
      <p:bldP spid="14" grpId="0" bldLvl="0" animBg="1"/>
      <p:bldP spid="15" grpId="0" bldLvl="0" animBg="1"/>
      <p:bldP spid="17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(三）表语从句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630" y="1976755"/>
            <a:ext cx="9685655" cy="3324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表语从句是在句中充当表语的从句，它位于系动词之后，用于解释和说明主语的性质或状态。表语从句的引导词不可省略。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表语从句只能置于主句之后，主句的动词通常是系动词，如 be、become、appear、seem 等。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(三）表语从句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630" y="1910080"/>
            <a:ext cx="9685655" cy="41516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10000"/>
              </a:lnSpc>
            </a:pP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1. 引导词that</a:t>
            </a: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引导表语从句的连词that在大多数情况下不省略，但在口语或非正式文体中有时可省略。</a:t>
            </a: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The news is 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(that) he has r</a:t>
            </a:r>
            <a:r>
              <a:rPr lang="en-US" sz="2400" b="1" i="1">
                <a:latin typeface="Times New Roman" panose="02020603050405020304" charset="0"/>
                <a:cs typeface="Times New Roman" panose="02020603050405020304" charset="0"/>
              </a:rPr>
              <a:t>e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signed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消息是他已经辞职了。</a:t>
            </a:r>
            <a:endParaRPr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10000"/>
              </a:lnSpc>
            </a:pPr>
            <a:endParaRPr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2. 引导词 when、where、why 等</a:t>
            </a: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有些表语从句的引导词，比如when、where、why等，用以表达时间、地点或原因等特殊情况。</a:t>
            </a: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The problem is 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where we should go f</a:t>
            </a:r>
            <a:r>
              <a:rPr lang="en-US" sz="2400" b="1" i="1">
                <a:latin typeface="Times New Roman" panose="02020603050405020304" charset="0"/>
                <a:cs typeface="Times New Roman" panose="02020603050405020304" charset="0"/>
              </a:rPr>
              <a:t>o</a:t>
            </a:r>
            <a:r>
              <a:rPr sz="2400" b="1" i="1">
                <a:latin typeface="Times New Roman" panose="02020603050405020304" charset="0"/>
                <a:cs typeface="Times New Roman" panose="02020603050405020304" charset="0"/>
              </a:rPr>
              <a:t>r vacation</a:t>
            </a: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indent="0" algn="l" fontAlgn="auto">
              <a:lnSpc>
                <a:spcPct val="11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问题是我们应该去哪里度假。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(三）表语从句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885" y="1845945"/>
            <a:ext cx="10001250" cy="40798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3. reason作中心词时对应的同位语从句引导词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当reason作主句的主语或主语中包含事件的起因时，后面的表语从句表示原因时要用that来引导，而不用because。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The reason that she is late is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her car broke down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她迟到的原因是她的车抛锚了。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此句中第一个that引导的是同位语从句。</a:t>
            </a:r>
            <a:r>
              <a:rPr lang="en-US" altLang="zh-CN" sz="2400">
                <a:solidFill>
                  <a:schemeClr val="accent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</a:p>
          <a:p>
            <a:pPr lvl="0" algn="l">
              <a:lnSpc>
                <a:spcPct val="1200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4. as if、as though、because 引导的表语从句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表语从句可以使用as if、as though、because等连词来引导。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She looks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as 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if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 she were 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en years yo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u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nger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她看起来好像年轻了十岁。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(三）表语从句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4880" y="1909445"/>
            <a:ext cx="9410065" cy="319405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5. 虚拟语气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当表语从句涉及假设、愿望、建议或要求时，通常使用虚拟语气，即“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should)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+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动词原形”这一虚拟语气形式，should可以省略。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参见本章第九节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The requirement is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all employees receive training for the new software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要求是所有员工接受新软件培训。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(四）同位语从句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9630" y="1852930"/>
            <a:ext cx="9685655" cy="397065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同位语从句是在句中充当同位语的名词性从句，一般跟在某些名词后面，用以说明该名词的具体内容。</a:t>
            </a:r>
          </a:p>
          <a:p>
            <a:pPr lvl="0" indent="0" algn="l" fontAlgn="auto">
              <a:lnSpc>
                <a:spcPct val="150000"/>
              </a:lnSpc>
            </a:pP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这些名词通常是抽象名词，如news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(消息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、idea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(想法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、fact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(事实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 promise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(承诺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、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question (问题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、doubt (怀疑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、thought (思考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、hope (希望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、message (信息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、suggestion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(建议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、word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(消息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、possibility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(可能性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、decision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(决定</a:t>
            </a:r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800">
                <a:latin typeface="Times New Roman" panose="02020603050405020304" charset="0"/>
                <a:cs typeface="Times New Roman" panose="02020603050405020304" charset="0"/>
              </a:rPr>
              <a:t>等。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(四）同位语从句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9940" y="1908175"/>
            <a:ext cx="9486900" cy="23082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语序和时态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通常情况下，同位语从句的语序和时态要与主句保持一致。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My belief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he will succeed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remains strong.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我相信他会成功的信念依然坚定。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(四）同位语从句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0115" y="1845945"/>
            <a:ext cx="9700895" cy="34163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2. 区分同位语从句和定语从句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有时候同位语从句与定语从句容易混淆。同位语从句是用来补充名词意思的，that在它引导的同位语从句中不充当成分，但不能被省略；而that引导的定语从句是用来修饰名词的，that在定语从句中充当成分，如果that充当宾语经常可被省略。因此，两者在复合句 中的作用不同，that在其中的用法也不同。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(四）同位语从句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7410" y="1845945"/>
            <a:ext cx="9507220" cy="41516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3. 同位语从句后置的情况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当主句的谓语较短而同位语从句较长时，同位语从句常后置。</a:t>
            </a:r>
          </a:p>
          <a:p>
            <a:pPr lvl="0" algn="l">
              <a:lnSpc>
                <a:spcPct val="110000"/>
              </a:lnSpc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4. 虚拟语气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当同位语从句涉及假设、愿望、建议或要求时，通常使用虚拟语气，即“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hould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 +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动词原形”这一结构，其中should可以省略。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参见本章第九节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The hope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they find a peaceful solution </a:t>
            </a:r>
            <a:r>
              <a:rPr lang="en-US" sz="2400" b="1" i="1">
                <a:latin typeface="Times New Roman" panose="02020603050405020304" charset="0"/>
                <a:cs typeface="Times New Roman" panose="02020603050405020304" charset="0"/>
              </a:rPr>
              <a:t>to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 the conflict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was expressed by the international community.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国际社会表达了对他们找到和平解决冲突途径的希望。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3720" y="1750695"/>
            <a:ext cx="11052175" cy="452437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1. ________ struck me the most about the school is its unique approach to supporting both the students and the community.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What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That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This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Which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2. I don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t think it is advisable that Ted ________ to the job since he has little experience.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assigned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be assigned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was assigned	D. will be assigned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3. It is universally acknowledged by scientists ________ addressing the problem of global warming requires international exchange.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that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what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who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which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4. My teacher told me ________ I should pay attention to the details of the experiment.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what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which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that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whether</a:t>
            </a: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5. The nurse recommended that the patient ________ taken to the hospital immediately.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0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A. will be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B. must be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C. be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D. had been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42390" y="168973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22620" y="279209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42430" y="351409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6180" y="4658995"/>
            <a:ext cx="49212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50305" y="532892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8" grpId="0"/>
      <p:bldP spid="15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103188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66715" y="168973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34460" y="252158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54070" y="531304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6195" y="375539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3085" y="1774190"/>
            <a:ext cx="11216005" cy="448437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6. The manager said that the project ________ completed by the end of the month.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was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will be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C. is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D. would be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7. The decision that we ________ in a new factory was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finally made after a long discussion.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A. are investing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B. should invest	C. invested	D. invests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8. There is some doubt ________ he will come.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whether	    B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if	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that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which</a:t>
            </a: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9. The proposal is that the conference ________ postponed until next week .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>
              <a:lnSpc>
                <a:spcPct val="11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A. would be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B. be	C. is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D. was</a:t>
            </a:r>
          </a:p>
          <a:p>
            <a:pPr lvl="0" algn="l"/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10. The problem is ________ we can find enough volunteers for the event.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/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A. what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B.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who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	C. that	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D. whether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2620" y="4539615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7" grpId="0"/>
      <p:bldP spid="5" grpId="0"/>
      <p:bldP spid="6" grpId="0"/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520" y="2827020"/>
            <a:ext cx="8150860" cy="1215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sz="4400" cap="all" dirty="0">
                <a:solidFill>
                  <a:srgbClr val="000000"/>
                </a:solidFill>
                <a:cs typeface="+mn-ea"/>
                <a:sym typeface="+mn-lt"/>
              </a:rPr>
              <a:t>名词性从句的概念及分类</a:t>
            </a:r>
            <a:endParaRPr lang="zh-CN" altLang="en-US" sz="4400" cap="all" spc="3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第一部分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9760" y="1831340"/>
            <a:ext cx="11106785" cy="452310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11. It is urgent that the student council (organize) _____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____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______ regular events to promote school spirit.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12. The scientist suggested that we (conduct) ______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____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______ further experiments to confirm the theory .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13. The student explained that he (forget) ____________ to bring his tetbook to class that morning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14. The doctor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s suggestion, that there (be) ____________ a healthy diet and regular exercise would help improve overall health, has been widely accepted.</a:t>
            </a:r>
          </a:p>
          <a:p>
            <a:pPr lvl="0" algn="l">
              <a:lnSpc>
                <a:spcPct val="120000"/>
              </a:lnSpc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15. The agreement among the experts is that the new policy (not affect) _____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____________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_______ the daily lives of ordinary citizens.</a:t>
            </a:r>
          </a:p>
        </p:txBody>
      </p: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68135" y="1804035"/>
            <a:ext cx="2904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(should) organize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04535" y="3552825"/>
            <a:ext cx="2268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had forgotten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0880" y="5800725"/>
            <a:ext cx="3813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shouldn’t affect/ not affect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51339" y="1131763"/>
            <a:ext cx="4194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19520" y="2707005"/>
            <a:ext cx="2904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(should)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conduct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45835" y="4446270"/>
            <a:ext cx="1752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(should)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</a:t>
            </a:r>
            <a:endParaRPr lang="en-US" altLang="zh-CN" sz="2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/>
      <p:bldP spid="33" grpId="0" bldLvl="0" animBg="1"/>
      <p:bldP spid="34" grpId="0" bldLvl="0" animBg="1"/>
      <p:bldP spid="5" grpId="0"/>
      <p:bldP spid="6" grpId="0"/>
      <p:bldP spid="15" grpId="0"/>
      <p:bldP spid="4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25500" y="1518285"/>
            <a:ext cx="9469120" cy="2249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名词性从句是复合句中起名词作用的句子。由于名词可以在句子中充当主语、宾语、表语或同位语，因此名词性从句分为主语从句、宾语从句、表语从句、同位语从句四种。 </a:t>
            </a:r>
          </a:p>
          <a:p>
            <a:pPr lvl="0">
              <a:lnSpc>
                <a:spcPct val="130000"/>
              </a:lnSpc>
            </a:pPr>
            <a:endParaRPr lang="zh-CN" alt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51282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一、名词性从句的概念及分类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3100" y="3600450"/>
            <a:ext cx="10088245" cy="28625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en-US" altLang="zh-CN" sz="2400"/>
              <a:t>   </a:t>
            </a:r>
            <a:r>
              <a:rPr lang="zh-CN" altLang="en-US" sz="2400"/>
              <a:t>名词性从句的重点考查内容包括：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/>
              <a:t>(1)对主语从句、宾语从句、表语从句和同位语从句的识别。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/>
              <a:t>(2)不同引导词（如that、whether/if、疑问词等）在名词性从句中的用法。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/>
              <a:t>(3)从句的语序：名词性从句通常使用陈述句语序。</a:t>
            </a:r>
          </a:p>
          <a:p>
            <a:pPr lvl="0" indent="0" algn="l" fontAlgn="auto">
              <a:lnSpc>
                <a:spcPct val="150000"/>
              </a:lnSpc>
            </a:pPr>
            <a:r>
              <a:rPr lang="zh-CN" altLang="en-US" sz="2400"/>
              <a:t>(4)名词性从句中虚拟语气的用法。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26745" y="1198245"/>
            <a:ext cx="105460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名词性从句的引导词包括：</a:t>
            </a:r>
          </a:p>
          <a:p>
            <a:pPr lvl="0"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(1)连接代词：what、which、who、whom、whose。</a:t>
            </a:r>
          </a:p>
          <a:p>
            <a:pPr lvl="0"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(2)连接副词：when、where、why、how。</a:t>
            </a:r>
          </a:p>
          <a:p>
            <a:pPr lvl="0" indent="0"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cs typeface="+mn-ea"/>
                <a:sym typeface="+mn-lt"/>
              </a:rPr>
              <a:t>(3)连词：that、whether、if。</a:t>
            </a: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512826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一、名词性从句的概念及分类</a:t>
            </a: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638411" y="3732374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619361" y="137058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569662" y="138801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602682" y="3787341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6600" spc="300" dirty="0">
                <a:solidFill>
                  <a:schemeClr val="dk1"/>
                </a:solidFill>
                <a:latin typeface="+mn-lt"/>
                <a:ea typeface="+mn-ea"/>
                <a:cs typeface="+mn-ea"/>
                <a:sym typeface="+mn-lt"/>
              </a:rPr>
              <a:t>名词性从句的用法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第二部分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>
            <p:custDataLst>
              <p:tags r:id="rId1"/>
            </p:custDataLst>
          </p:nvPr>
        </p:nvSpPr>
        <p:spPr>
          <a:xfrm>
            <a:off x="2847340" y="1428750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 lvl="0"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（一）主语从句</a:t>
            </a:r>
          </a:p>
        </p:txBody>
      </p:sp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4005580" y="2607310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（二）宾语从句</a:t>
            </a: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3523615" y="3785235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 lvl="0"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（三）表语从句</a:t>
            </a: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4005580" y="4963795"/>
            <a:ext cx="1969770" cy="231775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（四）同位语从句</a:t>
            </a:r>
          </a:p>
        </p:txBody>
      </p:sp>
      <p:grpSp>
        <p:nvGrpSpPr>
          <p:cNvPr id="37" name="组合 36"/>
          <p:cNvGrpSpPr/>
          <p:nvPr>
            <p:custDataLst>
              <p:tags r:id="rId5"/>
            </p:custDataLst>
          </p:nvPr>
        </p:nvGrpSpPr>
        <p:grpSpPr>
          <a:xfrm>
            <a:off x="1062222" y="1432631"/>
            <a:ext cx="1794372" cy="1794372"/>
            <a:chOff x="955219" y="1110420"/>
            <a:chExt cx="1285875" cy="1285875"/>
          </a:xfrm>
        </p:grpSpPr>
        <p:sp>
          <p:nvSpPr>
            <p:cNvPr id="38" name="菱形 37"/>
            <p:cNvSpPr/>
            <p:nvPr>
              <p:custDataLst>
                <p:tags r:id="rId16"/>
              </p:custDataLst>
            </p:nvPr>
          </p:nvSpPr>
          <p:spPr>
            <a:xfrm>
              <a:off x="955219" y="1110420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菱形 38"/>
            <p:cNvSpPr/>
            <p:nvPr>
              <p:custDataLst>
                <p:tags r:id="rId17"/>
              </p:custDataLst>
            </p:nvPr>
          </p:nvSpPr>
          <p:spPr>
            <a:xfrm>
              <a:off x="1148436" y="130689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2016012" y="2396587"/>
            <a:ext cx="1794372" cy="1794372"/>
            <a:chOff x="1638720" y="1801206"/>
            <a:chExt cx="1285875" cy="1285875"/>
          </a:xfrm>
        </p:grpSpPr>
        <p:sp>
          <p:nvSpPr>
            <p:cNvPr id="41" name="菱形 40"/>
            <p:cNvSpPr/>
            <p:nvPr>
              <p:custDataLst>
                <p:tags r:id="rId14"/>
              </p:custDataLst>
            </p:nvPr>
          </p:nvSpPr>
          <p:spPr>
            <a:xfrm>
              <a:off x="1638720" y="1801206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菱形 41"/>
            <p:cNvSpPr/>
            <p:nvPr>
              <p:custDataLst>
                <p:tags r:id="rId15"/>
              </p:custDataLst>
            </p:nvPr>
          </p:nvSpPr>
          <p:spPr>
            <a:xfrm>
              <a:off x="1835194" y="2001841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7"/>
            </p:custDataLst>
          </p:nvPr>
        </p:nvGrpSpPr>
        <p:grpSpPr>
          <a:xfrm>
            <a:off x="1062222" y="3354043"/>
            <a:ext cx="1794372" cy="1794372"/>
            <a:chOff x="955219" y="2487334"/>
            <a:chExt cx="1285875" cy="1285875"/>
          </a:xfrm>
        </p:grpSpPr>
        <p:sp>
          <p:nvSpPr>
            <p:cNvPr id="44" name="菱形 43"/>
            <p:cNvSpPr/>
            <p:nvPr>
              <p:custDataLst>
                <p:tags r:id="rId12"/>
              </p:custDataLst>
            </p:nvPr>
          </p:nvSpPr>
          <p:spPr>
            <a:xfrm>
              <a:off x="955219" y="2487334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菱形 44"/>
            <p:cNvSpPr/>
            <p:nvPr>
              <p:custDataLst>
                <p:tags r:id="rId13"/>
              </p:custDataLst>
            </p:nvPr>
          </p:nvSpPr>
          <p:spPr>
            <a:xfrm>
              <a:off x="1149521" y="2688430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8"/>
            </p:custDataLst>
          </p:nvPr>
        </p:nvGrpSpPr>
        <p:grpSpPr>
          <a:xfrm>
            <a:off x="2016012" y="4317998"/>
            <a:ext cx="1794372" cy="1794372"/>
            <a:chOff x="1638720" y="3178120"/>
            <a:chExt cx="1285875" cy="1285875"/>
          </a:xfrm>
        </p:grpSpPr>
        <p:sp>
          <p:nvSpPr>
            <p:cNvPr id="47" name="菱形 46"/>
            <p:cNvSpPr/>
            <p:nvPr>
              <p:custDataLst>
                <p:tags r:id="rId10"/>
              </p:custDataLst>
            </p:nvPr>
          </p:nvSpPr>
          <p:spPr>
            <a:xfrm>
              <a:off x="1638720" y="3178120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菱形 47"/>
            <p:cNvSpPr/>
            <p:nvPr>
              <p:custDataLst>
                <p:tags r:id="rId11"/>
              </p:custDataLst>
            </p:nvPr>
          </p:nvSpPr>
          <p:spPr>
            <a:xfrm>
              <a:off x="1835194" y="337013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0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575" y="383223"/>
            <a:ext cx="401701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525905"/>
            <a:ext cx="93630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(一）主语从句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SzPct val="25000"/>
              <a:defRPr/>
            </a:pP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主语从句是用作句子主语的从句。主语从句可以根据句子的上下文使用不同的时态和语态。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47700" y="1157605"/>
            <a:ext cx="9973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(一）主语从句</a:t>
            </a: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39357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二、名词性从句的用法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21690" y="1788795"/>
            <a:ext cx="10185400" cy="436308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wh-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(包括how)引导的主语从句</a:t>
            </a:r>
          </a:p>
          <a:p>
            <a:pPr lvl="0" indent="0" algn="l" fontAlgn="auto">
              <a:lnSpc>
                <a:spcPts val="3700"/>
              </a:lnSpc>
              <a:buFont typeface="+mj-ea"/>
              <a:buNone/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Whoever stole my wallet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will be punished.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无论谁偷了我的钱包都会受到惩罚。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  <a:buFont typeface="+mj-ea"/>
              <a:buNone/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Wh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 will happen in the future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not certain.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还不确定将来会发生什么。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  <a:buFont typeface="+mj-ea"/>
              <a:buNone/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How the new technology will affect 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our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 daily lives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remains to be seen.</a:t>
            </a: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新技术将如何影响我们的日常生活还有待观察。</a:t>
            </a:r>
          </a:p>
          <a:p>
            <a:pPr lvl="0" indent="0" algn="l" fontAlgn="auto">
              <a:lnSpc>
                <a:spcPts val="37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</a:pP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that引导的主语从句</a:t>
            </a:r>
          </a:p>
          <a:p>
            <a:pPr lvl="0" indent="0" algn="l" fontAlgn="auto">
              <a:lnSpc>
                <a:spcPts val="3700"/>
              </a:lnSpc>
              <a:buFont typeface="+mj-ea"/>
              <a:buNone/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That the project w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s delayed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was not unexpected.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项目延迟并不意外。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lvl="0" indent="0" algn="l" fontAlgn="auto">
              <a:lnSpc>
                <a:spcPts val="3700"/>
              </a:lnSpc>
              <a:buFont typeface="+mj-ea"/>
              <a:buNone/>
            </a:pP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hat s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he </a:t>
            </a:r>
            <a:r>
              <a:rPr lang="en-US" altLang="zh-CN" sz="2400" b="1" i="1">
                <a:latin typeface="Times New Roman" panose="02020603050405020304" charset="0"/>
                <a:cs typeface="Times New Roman" panose="02020603050405020304" charset="0"/>
              </a:rPr>
              <a:t>will be the </a:t>
            </a:r>
            <a:r>
              <a:rPr lang="zh-CN" altLang="en-US" sz="2400" b="1" i="1">
                <a:latin typeface="Times New Roman" panose="02020603050405020304" charset="0"/>
                <a:cs typeface="Times New Roman" panose="02020603050405020304" charset="0"/>
              </a:rPr>
              <a:t>CEO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 is highly likely.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她很有可能成为下一任首席执行官。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81.39566929133855,&quot;left&quot;:27.705275590551185,&quot;top&quot;:223.65755905511816,&quot;width&quot;:575.165984251968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81.39566929133855,&quot;left&quot;:27.705275590551185,&quot;top&quot;:223.65755905511816,&quot;width&quot;:575.165984251968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81.39566929133855,&quot;left&quot;:27.705275590551185,&quot;top&quot;:223.65755905511816,&quot;width&quot;:575.165984251968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81.39566929133855,&quot;left&quot;:27.705275590551185,&quot;top&quot;:223.65755905511816,&quot;width&quot;:575.165984251968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8.7725984251968,&quot;left&quot;:83.63952755905511,&quot;top&quot;:112.5163779527559,&quot;width&quot;:400.775590551181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7360F8BE-1FB2-4AAE-B330-5A14B9658381}">
  <ds:schemaRefs/>
</ds:datastoreItem>
</file>

<file path=customXml/itemProps2.xml><?xml version="1.0" encoding="utf-8"?>
<ds:datastoreItem xmlns:ds="http://schemas.openxmlformats.org/officeDocument/2006/customXml" ds:itemID="{2E350366-3294-4659-BD74-A402FB64FFE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2525</Words>
  <Application>Microsoft Office PowerPoint</Application>
  <PresentationFormat>自定义</PresentationFormat>
  <Paragraphs>236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161</cp:revision>
  <dcterms:created xsi:type="dcterms:W3CDTF">2023-11-08T11:26:00Z</dcterms:created>
  <dcterms:modified xsi:type="dcterms:W3CDTF">2024-09-20T09:03:35Z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EDB4DF5B06B64DB4AF314E6E5404F896_13</vt:lpwstr>
  </property>
  <property fmtid="{D5CDD505-2E9C-101B-9397-08002B2CF9AE}" pid="3" name="KSOProductBuildVer">
    <vt:lpwstr>2052-12.1.0.17857</vt:lpwstr>
  </property>
</Properties>
</file>