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83" r:id="rId3"/>
    <p:sldId id="284" r:id="rId4"/>
    <p:sldId id="285" r:id="rId5"/>
    <p:sldId id="286" r:id="rId6"/>
    <p:sldId id="288" r:id="rId7"/>
    <p:sldId id="287" r:id="rId8"/>
    <p:sldId id="289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2" userDrawn="1">
          <p15:clr>
            <a:srgbClr val="A4A3A4"/>
          </p15:clr>
        </p15:guide>
        <p15:guide id="2" pos="378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2"/>
        <p:guide pos="378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9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0650" y="1757680"/>
            <a:ext cx="6804025" cy="33870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6034405" y="372872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6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6439535" y="373951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5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6823710" y="372872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7197090" y="372872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7604125" y="373951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7988935" y="373951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8392795" y="373951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0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5637530" y="412305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6055995" y="411226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 flipH="1">
            <a:off x="6429375" y="410146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 flipH="1">
            <a:off x="6818630" y="412305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5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 flipH="1">
            <a:off x="7207885" y="411226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6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 flipH="1">
            <a:off x="7587615" y="411226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7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 flipH="1">
            <a:off x="7994650" y="411226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8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 flipH="1">
            <a:off x="8382000" y="410146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9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 flipH="1">
            <a:off x="4869815" y="451040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18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 flipH="1">
            <a:off x="5266055" y="451040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20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 flipH="1">
            <a:off x="5631815" y="451040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22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 flipH="1">
            <a:off x="6022975" y="451040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24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 flipH="1">
            <a:off x="6421120" y="451040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26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 flipH="1">
            <a:off x="6807835" y="451040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28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 flipH="1">
            <a:off x="7197090" y="451040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30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 flipH="1">
            <a:off x="7592695" y="449961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32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 flipH="1">
            <a:off x="7999095" y="449961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34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 flipH="1">
            <a:off x="8414385" y="451040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36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9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7270" y="1555115"/>
            <a:ext cx="7145655" cy="37687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2503170" y="265303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3304540" y="266382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9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4117340" y="266382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18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2476500" y="33337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28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3289300" y="334454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18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4106545" y="334454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10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2449195" y="40144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10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3298190" y="40144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4084955" y="40144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5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 flipH="1">
            <a:off x="2498090" y="46951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9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 flipH="1">
            <a:off x="3305175" y="469582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5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 flipH="1">
            <a:off x="4117340" y="470598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 flipH="1">
            <a:off x="5972175" y="266382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 flipH="1">
            <a:off x="6795770" y="266382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9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 flipH="1">
            <a:off x="7574280" y="266382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36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 flipH="1">
            <a:off x="5950585" y="333692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36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 flipH="1">
            <a:off x="6750685" y="334454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28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 flipH="1">
            <a:off x="7563485" y="33337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8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 flipH="1">
            <a:off x="5972175" y="401383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8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 flipH="1">
            <a:off x="6793230" y="401383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 flipH="1">
            <a:off x="7574280" y="402526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 flipH="1">
            <a:off x="5982970" y="469138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9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 flipH="1">
            <a:off x="6795770" y="469392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 flipH="1">
            <a:off x="7563485" y="469328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5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9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59075" y="1687830"/>
            <a:ext cx="6859905" cy="31845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4114800" y="2456180"/>
            <a:ext cx="117094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28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4885055" y="2456180"/>
            <a:ext cx="117094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5665470" y="2456180"/>
            <a:ext cx="117094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14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3745230" y="3521710"/>
            <a:ext cx="117094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14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4525645" y="3532505"/>
            <a:ext cx="117094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9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5279390" y="3500120"/>
            <a:ext cx="1170940" cy="65595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5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3747770" y="3883660"/>
            <a:ext cx="117094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9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4525010" y="3905250"/>
            <a:ext cx="117094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5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 flipH="1">
            <a:off x="5274945" y="3894455"/>
            <a:ext cx="117094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 flipH="1">
            <a:off x="3538220" y="4237990"/>
            <a:ext cx="117094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 flipH="1">
            <a:off x="4756785" y="4248785"/>
            <a:ext cx="117094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5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9-1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0180" y="2463165"/>
            <a:ext cx="6803390" cy="18008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2611120" y="3122930"/>
            <a:ext cx="460502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(4</a:t>
            </a:r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24-68)</a:t>
            </a:r>
            <a:r>
              <a:rPr lang="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÷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2=14(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只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)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2424430" y="3651250"/>
            <a:ext cx="460502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24-14=10(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只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)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9-1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1740" y="1996440"/>
            <a:ext cx="7121525" cy="30168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3676650" y="277304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19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5485130" y="32092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5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6470650" y="322008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7511415" y="32092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3826510" y="3916045"/>
            <a:ext cx="3684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角：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(5</a:t>
            </a:r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7-19)</a:t>
            </a:r>
            <a:r>
              <a:rPr lang="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÷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4=4(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枚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)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4072255" y="4422140"/>
            <a:ext cx="338391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5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角：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7-4=3(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枚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)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9-1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0325" y="1748790"/>
            <a:ext cx="6881495" cy="33934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 flipH="1">
            <a:off x="3215005" y="2607945"/>
            <a:ext cx="421068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假设全答对了。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(20</a:t>
            </a:r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5-76)</a:t>
            </a:r>
            <a:r>
              <a:rPr lang="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÷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(5+3)=3(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道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) 20-3=17(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道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)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2906395" y="4276090"/>
            <a:ext cx="427672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假设全答对了。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(15</a:t>
            </a:r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5-27)</a:t>
            </a:r>
            <a:r>
              <a:rPr lang="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÷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(5+3)=6(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道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)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9-1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20975" y="2120265"/>
            <a:ext cx="6759575" cy="25939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3945890" y="3575050"/>
            <a:ext cx="431038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100</a:t>
            </a:r>
            <a:r>
              <a:rPr lang="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÷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(4+1)=20(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组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)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3855720" y="3939540"/>
            <a:ext cx="429831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老师：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20</a:t>
            </a:r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1=20(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人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)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4134485" y="4286885"/>
            <a:ext cx="375031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学生：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20</a:t>
            </a:r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4=80(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人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)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424180" y="5089525"/>
            <a:ext cx="1158303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/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解析：根据题意可知，老师每人植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棵树，学生每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人植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棵树，就是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位老师和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名学生一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共植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5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棵树，也就是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5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棵树正好可以分给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位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老师和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名学生，因此把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100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棵树每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5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棵分成一组，一共可以分成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100</a:t>
            </a:r>
            <a:r>
              <a:rPr lang="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÷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5=20(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组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)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。每组有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位老师，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20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组就有老师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20</a:t>
            </a:r>
            <a:r>
              <a:rPr lang="en-US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×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1=20(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人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);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每组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4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名学生，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20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组就有学生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20</a:t>
            </a:r>
            <a:r>
              <a:rPr lang="en-US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×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  =80(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人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)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。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416</Words>
  <Application>WPS 演示</Application>
  <PresentationFormat>宽屏</PresentationFormat>
  <Paragraphs>150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178</cp:revision>
  <dcterms:created xsi:type="dcterms:W3CDTF">2019-06-19T02:08:00Z</dcterms:created>
  <dcterms:modified xsi:type="dcterms:W3CDTF">2025-02-17T09:27:08Z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83881FA297AE422F9B13A25E4E50B21B_13</vt:lpwstr>
  </property>
</Properties>
</file>