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95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7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BCE42E6-DB14-2DEB-70FE-BB7B64496E8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DF343C-CD8F-48C9-872C-5044D2EFD08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65E3F19-C883-4312-81C4-91A17A2128E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34A3F96-6D77-40C0-9266-DE14AD3EDF3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294447"/>
                <a:ext cx="11109960" cy="4262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滑轮组公式：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动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不计摩擦和绳重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𝑛h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①滑轮组的机械效率：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𝑚𝑔h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𝑛𝐹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𝑛𝐹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为滑轮组承担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物重的绳子段数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②当不计摩擦与绳重时，滑轮组的机械效率为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动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与绕绳方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式无关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94447"/>
                <a:ext cx="11109960" cy="4262057"/>
              </a:xfrm>
              <a:prstGeom prst="rect">
                <a:avLst/>
              </a:prstGeom>
              <a:blipFill>
                <a:blip r:embed="rId3"/>
                <a:stretch>
                  <a:fillRect l="-1976" r="-12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吸、放热公式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𝑐𝑚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升高（降低）到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是指末温为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升高（降低）了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是指温度的变化量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液体沸腾及晶体熔化时温度不变，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求末温时要注意该条件的限制。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热值公式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𝑞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𝑄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热值是物质的一种特性，不随热量和质量改变；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是完全燃烧的燃料质量，不一定是消耗燃料的质量。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r="-4116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740791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欧姆定律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电阻是导体本身的性质，导体的电阻与导体两端的电压和通过导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体的电流无关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仅适用于纯电阻电路（不含电动机等非纯电阻元件的电路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电功公式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𝑈𝐼𝑡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U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V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𝐼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单位为A，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0791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t="-120" r="-878" b="-4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"/>
              <p:cNvSpPr/>
              <p:nvPr/>
            </p:nvSpPr>
            <p:spPr>
              <a:xfrm>
                <a:off x="539496" y="1526508"/>
                <a:ext cx="11109960" cy="376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电功率公式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𝑈𝐼𝑡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（适用于纯电阻电路）；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𝑈𝐼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（适用于纯电阻电路）。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508"/>
                <a:ext cx="11109960" cy="3766757"/>
              </a:xfrm>
              <a:prstGeom prst="rect">
                <a:avLst/>
              </a:prstGeom>
              <a:blipFill>
                <a:blip r:embed="rId3"/>
                <a:stretch>
                  <a:fillRect b="-51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475263"/>
                <a:ext cx="11109960" cy="3881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焦耳定律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内电流产生的热量，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𝐼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（适用于纯电阻电路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，一般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应用于并联电路中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若电能全部转化为内能（纯电阻电路），则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75263"/>
                <a:ext cx="11109960" cy="3881057"/>
              </a:xfrm>
              <a:prstGeom prst="rect">
                <a:avLst/>
              </a:prstGeom>
              <a:blipFill>
                <a:blip r:embed="rId3"/>
                <a:stretch>
                  <a:fillRect l="-1976" r="-1043" b="-486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658080"/>
                <a:ext cx="11109960" cy="3543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串联分压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电流相等，其他电学量与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成正比，即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适用于纯电阻电路）；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通常运用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SimSun" pitchFamily="34" charset="-122"/>
                                    <a:cs typeface="Times New Roman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SimSun" pitchFamily="34" charset="-122"/>
                                    <a:cs typeface="Times New Roman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SimSun" pitchFamily="34" charset="-122"/>
                                    <a:cs typeface="Times New Roman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+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（适用于纯电阻电路）解题。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8080"/>
                <a:ext cx="11109960" cy="3543300"/>
              </a:xfrm>
              <a:prstGeom prst="rect">
                <a:avLst/>
              </a:prstGeom>
              <a:blipFill>
                <a:blip r:embed="rId3"/>
                <a:stretch>
                  <a:fillRect l="-1976" b="-120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762855"/>
                <a:ext cx="11109960" cy="3309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并联分流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电压相等，其他电学量与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成反比，即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适用于纯电阻电路）；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无论是并联还是串联，都有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2855"/>
                <a:ext cx="11109960" cy="3309557"/>
              </a:xfrm>
              <a:prstGeom prst="rect">
                <a:avLst/>
              </a:prstGeom>
              <a:blipFill>
                <a:blip r:embed="rId3"/>
                <a:stretch>
                  <a:fillRect l="-1976" b="-589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mp=1&amp;vtp=1&amp;vaab=1&amp;bt=1&amp;bbb=1"/>
              <p:cNvSpPr/>
              <p:nvPr/>
            </p:nvSpPr>
            <p:spPr>
              <a:xfrm>
                <a:off x="539496" y="2031206"/>
                <a:ext cx="11109960" cy="276098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效率公式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当物体在水平面上匀速运动时，克服摩擦力所做的功是有用功；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，故总是有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31206"/>
                <a:ext cx="11109960" cy="2760980"/>
              </a:xfrm>
              <a:prstGeom prst="rect">
                <a:avLst/>
              </a:prstGeom>
              <a:blipFill>
                <a:blip r:embed="rId3"/>
                <a:stretch>
                  <a:fillRect r="-878" b="-618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6eedd938.fixed?vcp=1&amp;pid=ce8178334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16eedd938.fixed?vcp=1&amp;pid=ce8178334&amp;color=86,186,157&amp;vtp=1&amp;vaab=1&amp;bbb=1"/>
          <p:cNvSpPr/>
          <p:nvPr/>
        </p:nvSpPr>
        <p:spPr>
          <a:xfrm>
            <a:off x="265176" y="28803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</a:t>
            </a:r>
            <a:endParaRPr lang="en-US" altLang="zh-CN" sz="4400" dirty="0"/>
          </a:p>
        </p:txBody>
      </p:sp>
      <p:sp>
        <p:nvSpPr>
          <p:cNvPr id="4" name="C_2_BD#16eedd938.fixed?vcp=1&amp;pid=ce8178334&amp;color=0,0,0&amp;vtp=1&amp;vaab=1&amp;bbb=1"/>
          <p:cNvSpPr/>
          <p:nvPr/>
        </p:nvSpPr>
        <p:spPr>
          <a:xfrm>
            <a:off x="265176" y="431596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备考手册4 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7029b53f2?sp=1&amp;vcp=1&amp;pid=16eedd938&amp;color=0,0,0&amp;vtp=1&amp;vaab=1&amp;bt=1&amp;bbb=1"/>
              <p:cNvSpPr/>
              <p:nvPr/>
            </p:nvSpPr>
            <p:spPr>
              <a:xfrm>
                <a:off x="539496" y="1411732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重要物理公式及注意事项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速度公式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𝑠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速度单位是组合单位，它是由路程单位和时间单位组合而成；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速度一定时，路程与时间成正比；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计算平均速度时，全程时间应包括中途停止运动的时间。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7029b53f2?sp=1&amp;vcp=1&amp;pid=16eedd93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11732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b="-49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密度公式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密度单位是组合单位，它是由质量单位和体积单位组合而成；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物体的密度与物体的质量和体积无关，与物质的种类、状态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度有关。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重力公式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𝑚𝑔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通常情况下取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=9.8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，粗略计算时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可取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t="-106" r="-878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385126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为物体对另一物体的压力不是重力；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若压力在数值上等于物体所受重力，应先注明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③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为受力面积，是指物体间相互接触并相互挤压部分的面积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，单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位必须为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85126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t="-322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"/>
              <p:cNvSpPr/>
              <p:nvPr/>
            </p:nvSpPr>
            <p:spPr>
              <a:xfrm>
                <a:off x="539496" y="18399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液体压强公式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𝜌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为液体的密度，单位必须为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为液面到该点竖直方向的距离，单位必须为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③粗细、密度均匀的实心圆柱体、长方体等规则物体也适用此公式。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99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r="-4116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102233"/>
                <a:ext cx="11109960" cy="448259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阿基米德原理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为排开液体受到的重力；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为液体的密度，单位必须为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③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为物体排开液体的体积，等效成浸在液体中的物体的体积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位必须为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物体浸没在液体中时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，漂浮或悬浮时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2233"/>
                <a:ext cx="11109960" cy="4482592"/>
              </a:xfrm>
              <a:prstGeom prst="rect">
                <a:avLst/>
              </a:prstGeom>
              <a:blipFill>
                <a:blip r:embed="rId3"/>
                <a:stretch>
                  <a:fillRect l="-1976" r="-2744" b="-394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"/>
              <p:cNvSpPr/>
              <p:nvPr/>
            </p:nvSpPr>
            <p:spPr>
              <a:xfrm>
                <a:off x="539496" y="554400"/>
                <a:ext cx="11109960" cy="5887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做功公式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kern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是沿力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的方向移动的距离，单位必须为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物体在水平方向做匀速直线运动时，受力平衡，有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竖直方向重力做的功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𝑚𝑔h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功率公式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𝑊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为时间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内对应的功，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单位必须为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𝑊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𝐹𝑠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𝐹𝑣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为沿力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的方向做匀速直线运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动的速度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87657"/>
              </a:xfrm>
              <a:prstGeom prst="rect">
                <a:avLst/>
              </a:prstGeom>
              <a:blipFill>
                <a:blip r:embed="rId3"/>
                <a:stretch>
                  <a:fillRect l="-1976" t="-518" b="-32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7029b53f2?sp=1&amp;vcp=1&amp;pid=16eedd938&amp;color=0,0,0&amp;vtp=1&amp;vaab=1&amp;bt=1&amp;bbb=1&amp;hb=1"/>
              <p:cNvSpPr/>
              <p:nvPr/>
            </p:nvSpPr>
            <p:spPr>
              <a:xfrm>
                <a:off x="539496" y="1800479"/>
                <a:ext cx="11109960" cy="3233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杠杆平衡条件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注意事项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杠杆平衡条件可以表示为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，因此在应用杠杆平衡条件时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的单位相同即可，不需进行单位换算；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求最小动力时，要用杠杆平衡时动力臂的最大值进行计算。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7029b53f2?sp=1&amp;vcp=1&amp;pid=16eedd93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0479"/>
                <a:ext cx="11109960" cy="3233357"/>
              </a:xfrm>
              <a:prstGeom prst="rect">
                <a:avLst/>
              </a:prstGeom>
              <a:blipFill>
                <a:blip r:embed="rId3"/>
                <a:stretch>
                  <a:fillRect b="-583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712</Words>
  <Application>Microsoft Office PowerPoint</Application>
  <PresentationFormat>宽屏</PresentationFormat>
  <Paragraphs>115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6</cp:revision>
  <dcterms:created xsi:type="dcterms:W3CDTF">2024-12-11T07:23:22Z</dcterms:created>
  <dcterms:modified xsi:type="dcterms:W3CDTF">2025-07-24T09:11:46Z</dcterms:modified>
  <cp:category/>
  <cp:contentStatus/>
</cp:coreProperties>
</file>