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0"/>
          <p:cNvPicPr>
            <a:picLocks noChangeAspect="1"/>
          </p:cNvPicPr>
          <p:nvPr/>
        </p:nvPicPr>
        <p:blipFill>
          <a:blip r:embed="rId1"/>
          <a:srcRect r="20284"/>
          <a:stretch>
            <a:fillRect/>
          </a:stretch>
        </p:blipFill>
        <p:spPr>
          <a:xfrm>
            <a:off x="863600" y="1181100"/>
            <a:ext cx="8576310" cy="41522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21400" y="4819650"/>
            <a:ext cx="746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1240" y="4819650"/>
            <a:ext cx="759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2350" y="4819650"/>
            <a:ext cx="633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0" y="4819650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9970" y="3531870"/>
            <a:ext cx="757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5525" y="3531870"/>
            <a:ext cx="1254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6635" y="3531870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62350" y="3531870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87908" y="48196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en-US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86000" y="3531870"/>
            <a:ext cx="5689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en-US" altLang="en-US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4" grpId="0"/>
      <p:bldP spid="14" grpId="1"/>
      <p:bldP spid="13" grpId="0"/>
      <p:bldP spid="13" grpId="1"/>
      <p:bldP spid="11" grpId="0"/>
      <p:bldP spid="11" grpId="1"/>
      <p:bldP spid="12" grpId="0"/>
      <p:bldP spid="12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964565"/>
            <a:ext cx="8832215" cy="5285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61960" y="31683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2645" y="3181985"/>
            <a:ext cx="6591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2060" y="3168650"/>
            <a:ext cx="5353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3070" y="4305300"/>
            <a:ext cx="5353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7425" y="3565525"/>
            <a:ext cx="65913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68385" y="50498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1016635"/>
            <a:ext cx="9761855" cy="5052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7080" y="1768475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38525" y="1768475"/>
            <a:ext cx="808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5665" y="1768475"/>
            <a:ext cx="963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甲骨文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00" y="1768475"/>
            <a:ext cx="8013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楷书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63820" y="3425825"/>
            <a:ext cx="119761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秦国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12760" y="2588895"/>
            <a:ext cx="1318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不固定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2620" y="1768475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隶书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51843" y="2597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象形性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08960" y="2588895"/>
            <a:ext cx="1217295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一千多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51938" y="21672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四千多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30003" y="3020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铜器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71215" y="3419475"/>
            <a:ext cx="120586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战国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54883" y="3020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粗壮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11950" y="3020695"/>
            <a:ext cx="1243330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商周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34780" y="5074285"/>
            <a:ext cx="170688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各民族之间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1925" y="5074285"/>
            <a:ext cx="1327785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语言文字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95875" y="4665345"/>
            <a:ext cx="1473835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规范汉字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1215" y="4665345"/>
            <a:ext cx="119761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普通话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8190" y="3835400"/>
            <a:ext cx="119761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圆转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55200" y="3419475"/>
            <a:ext cx="119761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稳定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38208" y="55060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民族团结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8" grpId="0"/>
      <p:bldP spid="8" grpId="1"/>
      <p:bldP spid="14" grpId="0"/>
      <p:bldP spid="14" grpId="1"/>
      <p:bldP spid="13" grpId="0"/>
      <p:bldP spid="13" grpId="1"/>
      <p:bldP spid="12" grpId="0"/>
      <p:bldP spid="12" grpId="1"/>
      <p:bldP spid="10" grpId="0"/>
      <p:bldP spid="10" grpId="1"/>
      <p:bldP spid="16" grpId="0"/>
      <p:bldP spid="16" grpId="1"/>
      <p:bldP spid="19" grpId="0"/>
      <p:bldP spid="19" grpId="1"/>
      <p:bldP spid="18" grpId="0"/>
      <p:bldP spid="18" grpId="1"/>
      <p:bldP spid="17" grpId="0"/>
      <p:bldP spid="17" grpId="1"/>
      <p:bldP spid="9" grpId="0"/>
      <p:bldP spid="9" grpId="1"/>
      <p:bldP spid="25" grpId="0"/>
      <p:bldP spid="25" grpId="1"/>
      <p:bldP spid="24" grpId="0"/>
      <p:bldP spid="24" grpId="1"/>
      <p:bldP spid="23" grpId="0"/>
      <p:bldP spid="23" grpId="1"/>
      <p:bldP spid="22" grpId="0"/>
      <p:bldP spid="22" grpId="1"/>
      <p:bldP spid="21" grpId="0"/>
      <p:bldP spid="21" grpId="1"/>
      <p:bldP spid="20" grpId="0"/>
      <p:bldP spid="20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2538"/>
          <a:stretch>
            <a:fillRect/>
          </a:stretch>
        </p:blipFill>
        <p:spPr>
          <a:xfrm>
            <a:off x="1652905" y="725170"/>
            <a:ext cx="8448675" cy="584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15455" y="4966970"/>
            <a:ext cx="1325880" cy="452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商周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2580" y="4621530"/>
            <a:ext cx="7854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兽骨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6600" y="4621530"/>
            <a:ext cx="739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龟甲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1780" y="4268470"/>
            <a:ext cx="2141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河南安阳小屯村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51463" y="585914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3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</a:t>
            </a:r>
            <a:endParaRPr lang="zh-CN" altLang="en-US" sz="3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5303" y="585914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3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</a:t>
            </a:r>
            <a:endParaRPr lang="zh-CN" altLang="en-US" sz="3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734060"/>
            <a:ext cx="8168005" cy="5899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7485" y="4557395"/>
            <a:ext cx="5367655" cy="922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龙姓，古老的姓氏，春秋时有龙子，战国时有魏国大将军龙贾，神话中传说发祥于河南。</a:t>
            </a:r>
            <a:r>
              <a:rPr lang="en-US" altLang="zh-CN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</a:t>
            </a:r>
            <a:r>
              <a:rPr lang="en-US" altLang="zh-CN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是皇权、尊贵、权势的象征，又是幸运与成功的标志。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6225" y="3698875"/>
            <a:ext cx="428244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查阅书籍和报刊；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询问身边的人；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其他方法。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6225" y="2661285"/>
            <a:ext cx="444500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这个姓氏源自什么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  <a:endParaRPr lang="en-US" altLang="zh-CN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有哪些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寓意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4480" y="2053590"/>
            <a:ext cx="636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7485" y="5572125"/>
            <a:ext cx="5367655" cy="1136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龙的姓氏来源多数和神话有关；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生活中有关龙的事物大多都与龙的寓意和古人的猜测有关。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</Words>
  <Application>WPS 演示</Application>
  <PresentationFormat>宽屏</PresentationFormat>
  <Paragraphs>97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2025-02-18T02:57:07Z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