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18" r:id="rId52"/>
    <p:sldId id="319" r:id="rId53"/>
    <p:sldId id="321" r:id="rId54"/>
    <p:sldId id="322" r:id="rId55"/>
    <p:sldId id="327" r:id="rId56"/>
    <p:sldId id="323" r:id="rId5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9" d="100"/>
          <a:sy n="109" d="100"/>
        </p:scale>
        <p:origin x="55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40.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df=03cc4ee9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EE9D3C9-94E1-42B6-ADCF-09DED01F4A8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00584" y="27432"/>
            <a:ext cx="1298448"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第26讲</a:t>
            </a:r>
            <a:endParaRPr lang="en-US" sz="2400" dirty="0"/>
          </a:p>
        </p:txBody>
      </p:sp>
      <p:sp>
        <p:nvSpPr>
          <p:cNvPr id="6" name="MasterShapeName"/>
          <p:cNvSpPr/>
          <p:nvPr/>
        </p:nvSpPr>
        <p:spPr>
          <a:xfrm>
            <a:off x="1472184" y="27432"/>
            <a:ext cx="9107424" cy="374904"/>
          </a:xfrm>
          <a:prstGeom prst="rect">
            <a:avLst/>
          </a:prstGeom>
          <a:noFill/>
        </p:spPr>
        <p:txBody>
          <a:bodyPr wrap="square" lIns="0" tIns="0" rIns="0" bIns="0" rtlCol="0" anchor="t"/>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磁现象 磁场 电流的磁场</a:t>
            </a:r>
            <a:endParaRPr lang="en-US" sz="24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1#df=03cc4ee9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E7288C8-62B2-4CA4-BDA4-4DB2E294BE2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aa8a292f"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9dba8c7ea"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84d65ada6"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adeab1073"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caa8a292f&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9dba8c7ea&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84d65ada6&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adeab1073&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100584" y="27432"/>
            <a:ext cx="1298448"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第26讲</a:t>
            </a:r>
            <a:endParaRPr lang="en-US" sz="2400" dirty="0"/>
          </a:p>
        </p:txBody>
      </p:sp>
      <p:sp>
        <p:nvSpPr>
          <p:cNvPr id="14" name="MasterShapeName"/>
          <p:cNvSpPr/>
          <p:nvPr/>
        </p:nvSpPr>
        <p:spPr>
          <a:xfrm>
            <a:off x="1472184" y="27432"/>
            <a:ext cx="9107424"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磁现象 磁场 电流的磁场</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2#df=03cc4ee9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352239F6-4033-4024-9DBF-2B5D30F70369}"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aa8a292f"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9dba8c7ea"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84d65ada6"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adeab1073"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caa8a292f&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9dba8c7ea&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84d65ada6&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adeab1073&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100584" y="27432"/>
            <a:ext cx="1298448"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第26讲</a:t>
            </a:r>
            <a:endParaRPr lang="en-US" sz="2400" dirty="0"/>
          </a:p>
        </p:txBody>
      </p:sp>
      <p:sp>
        <p:nvSpPr>
          <p:cNvPr id="14" name="MasterShapeName"/>
          <p:cNvSpPr/>
          <p:nvPr/>
        </p:nvSpPr>
        <p:spPr>
          <a:xfrm>
            <a:off x="1472184" y="27432"/>
            <a:ext cx="9107424" cy="374904"/>
          </a:xfrm>
          <a:prstGeom prst="rect">
            <a:avLst/>
          </a:prstGeom>
          <a:noFill/>
        </p:spPr>
        <p:txBody>
          <a:bodyPr wrap="square" lIns="0" tIns="0" rIns="0" bIns="0" rtlCol="0" anchor="ctr"/>
          <a:lstStyle/>
          <a:p>
            <a:pPr algn="l">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磁现象 磁场 电流的磁场</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physics#pid=6731dba4a85d1b2b6aa200dd#tid=6743e0f31c2ea30009029d5d#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CD197D1B-1B69-DE50-E020-EE682120FAF6}"/>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256D32E6-C4BE-49F7-8D07-CF5248C6787F}"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p:spPr>
        <p:txBody>
          <a:bodyPr wrap="square" lIns="0" tIns="0" rIns="0" bIns="0" rtlCol="0" anchor="t"/>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5" name="MasterShapeName"/>
          <p:cNvSpPr/>
          <p:nvPr/>
        </p:nvSpPr>
        <p:spPr>
          <a:xfrm>
            <a:off x="100584" y="27432"/>
            <a:ext cx="1298448" cy="374904"/>
          </a:xfrm>
          <a:prstGeom prst="rect">
            <a:avLst/>
          </a:prstGeom>
          <a:noFill/>
        </p:spPr>
        <p:txBody>
          <a:bodyPr/>
          <a:lstStyle/>
          <a:p>
            <a:endParaRPr lang="zh-CN" altLang="en-US"/>
          </a:p>
        </p:txBody>
      </p:sp>
      <p:sp>
        <p:nvSpPr>
          <p:cNvPr id="6" name="MasterShapeName"/>
          <p:cNvSpPr/>
          <p:nvPr/>
        </p:nvSpPr>
        <p:spPr>
          <a:xfrm>
            <a:off x="1472184" y="27432"/>
            <a:ext cx="9107424" cy="374904"/>
          </a:xfrm>
          <a:prstGeom prst="rect">
            <a:avLst/>
          </a:prstGeom>
          <a:noFill/>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CFE030BD-8B50-4BB0-A93C-D42692331D3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aa8a292f"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9dba8c7ea"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84d65ada6"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adeab1073"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caa8a292f&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9dba8c7ea&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84d65ada6&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adeab1073&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复习讲义</a:t>
            </a:r>
            <a:endParaRPr lang="en-US" sz="2400" dirty="0"/>
          </a:p>
        </p:txBody>
      </p:sp>
      <p:sp>
        <p:nvSpPr>
          <p:cNvPr id="13" name="MasterShapeName"/>
          <p:cNvSpPr/>
          <p:nvPr/>
        </p:nvSpPr>
        <p:spPr>
          <a:xfrm>
            <a:off x="100584" y="27432"/>
            <a:ext cx="1298448" cy="374904"/>
          </a:xfrm>
          <a:prstGeom prst="rect">
            <a:avLst/>
          </a:prstGeom>
          <a:noFill/>
        </p:spPr>
        <p:txBody>
          <a:bodyPr/>
          <a:lstStyle/>
          <a:p>
            <a:endParaRPr lang="zh-CN" altLang="en-US"/>
          </a:p>
        </p:txBody>
      </p:sp>
      <p:sp>
        <p:nvSpPr>
          <p:cNvPr id="14" name="MasterShapeName"/>
          <p:cNvSpPr/>
          <p:nvPr/>
        </p:nvSpPr>
        <p:spPr>
          <a:xfrm>
            <a:off x="1472184" y="27432"/>
            <a:ext cx="9107424" cy="374904"/>
          </a:xfrm>
          <a:prstGeom prst="rect">
            <a:avLst/>
          </a:prstGeom>
          <a:noFill/>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p:spPr>
        <p:txBody>
          <a:bodyPr wrap="square" lIns="0" tIns="0" rIns="0" bIns="0" rtlCol="0" anchor="ctr"/>
          <a:lstStyle/>
          <a:p>
            <a:pPr algn="ctr"/>
            <a:fld id="{A3BA5730-CE6E-45E7-AE3A-ABE70AD4C87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caa8a292f" descr="preencoded.png">
            <a:hlinkClick r:id="rId3" action="ppaction://hlinksldjump"/>
          </p:cNvPr>
          <p:cNvPicPr>
            <a:picLocks noChangeAspect="1"/>
          </p:cNvPicPr>
          <p:nvPr/>
        </p:nvPicPr>
        <p:blipFill>
          <a:blip r:embed="rId4"/>
          <a:stretch>
            <a:fillRect/>
          </a:stretch>
        </p:blipFill>
        <p:spPr>
          <a:xfrm>
            <a:off x="3172968" y="6483096"/>
            <a:ext cx="1399032" cy="374904"/>
          </a:xfrm>
          <a:prstGeom prst="rect">
            <a:avLst/>
          </a:prstGeom>
        </p:spPr>
      </p:pic>
      <p:pic>
        <p:nvPicPr>
          <p:cNvPr id="5" name="MasterShapeName?linknodeid=9dba8c7ea" descr="preencoded.png">
            <a:hlinkClick r:id="rId5" action="ppaction://hlinksldjump"/>
          </p:cNvPr>
          <p:cNvPicPr>
            <a:picLocks noChangeAspect="1"/>
          </p:cNvPicPr>
          <p:nvPr/>
        </p:nvPicPr>
        <p:blipFill>
          <a:blip r:embed="rId4"/>
          <a:stretch>
            <a:fillRect/>
          </a:stretch>
        </p:blipFill>
        <p:spPr>
          <a:xfrm>
            <a:off x="4636008" y="6483096"/>
            <a:ext cx="1399032" cy="374904"/>
          </a:xfrm>
          <a:prstGeom prst="rect">
            <a:avLst/>
          </a:prstGeom>
        </p:spPr>
      </p:pic>
      <p:pic>
        <p:nvPicPr>
          <p:cNvPr id="6" name="MasterShapeName?linknodeid=84d65ada6" descr="preencoded.png">
            <a:hlinkClick r:id="rId6" action="ppaction://hlinksldjump"/>
          </p:cNvPr>
          <p:cNvPicPr>
            <a:picLocks noChangeAspect="1"/>
          </p:cNvPicPr>
          <p:nvPr/>
        </p:nvPicPr>
        <p:blipFill>
          <a:blip r:embed="rId4"/>
          <a:stretch>
            <a:fillRect/>
          </a:stretch>
        </p:blipFill>
        <p:spPr>
          <a:xfrm>
            <a:off x="6117336" y="6483096"/>
            <a:ext cx="1399032" cy="374904"/>
          </a:xfrm>
          <a:prstGeom prst="rect">
            <a:avLst/>
          </a:prstGeom>
        </p:spPr>
      </p:pic>
      <p:pic>
        <p:nvPicPr>
          <p:cNvPr id="7" name="MasterShapeName?linknodeid=adeab1073" descr="preencoded.png">
            <a:hlinkClick r:id="rId7" action="ppaction://hlinksldjump"/>
          </p:cNvPr>
          <p:cNvPicPr>
            <a:picLocks noChangeAspect="1"/>
          </p:cNvPicPr>
          <p:nvPr/>
        </p:nvPicPr>
        <p:blipFill>
          <a:blip r:embed="rId4"/>
          <a:stretch>
            <a:fillRect/>
          </a:stretch>
        </p:blipFill>
        <p:spPr>
          <a:xfrm>
            <a:off x="7616952" y="6483096"/>
            <a:ext cx="1399032" cy="374904"/>
          </a:xfrm>
          <a:prstGeom prst="rect">
            <a:avLst/>
          </a:prstGeom>
        </p:spPr>
      </p:pic>
      <p:sp>
        <p:nvSpPr>
          <p:cNvPr id="8" name="MasterShapeName?linknodeid=caa8a292f&amp;color=RGB(64,64,64)">
            <a:hlinkClick r:id="rId3" action="ppaction://hlinksldjump"/>
          </p:cNvPr>
          <p:cNvSpPr/>
          <p:nvPr/>
        </p:nvSpPr>
        <p:spPr>
          <a:xfrm>
            <a:off x="333756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要点梳理</a:t>
            </a:r>
            <a:endParaRPr lang="en-US" sz="1800" dirty="0"/>
          </a:p>
        </p:txBody>
      </p:sp>
      <p:sp>
        <p:nvSpPr>
          <p:cNvPr id="9" name="MasterShapeName?linknodeid=9dba8c7ea&amp;color=RGB(64,64,64)">
            <a:hlinkClick r:id="rId5" action="ppaction://hlinksldjump"/>
          </p:cNvPr>
          <p:cNvSpPr/>
          <p:nvPr/>
        </p:nvSpPr>
        <p:spPr>
          <a:xfrm>
            <a:off x="4800600"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10" name="MasterShapeName?linknodeid=84d65ada6&amp;color=RGB(64,64,64)">
            <a:hlinkClick r:id="rId6" action="ppaction://hlinksldjump"/>
          </p:cNvPr>
          <p:cNvSpPr/>
          <p:nvPr/>
        </p:nvSpPr>
        <p:spPr>
          <a:xfrm>
            <a:off x="6291072" y="6510528"/>
            <a:ext cx="1170432" cy="265176"/>
          </a:xfrm>
          <a:prstGeom prst="rect">
            <a:avLst/>
          </a:prstGeom>
          <a:noFill/>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实验与探究</a:t>
            </a:r>
            <a:endParaRPr lang="en-US" sz="1600" dirty="0"/>
          </a:p>
        </p:txBody>
      </p:sp>
      <p:sp>
        <p:nvSpPr>
          <p:cNvPr id="11" name="MasterShapeName?linknodeid=adeab1073&amp;color=RGB(64,64,64)">
            <a:hlinkClick r:id="rId7" action="ppaction://hlinksldjump"/>
          </p:cNvPr>
          <p:cNvSpPr/>
          <p:nvPr/>
        </p:nvSpPr>
        <p:spPr>
          <a:xfrm>
            <a:off x="7790688" y="6510528"/>
            <a:ext cx="1170432" cy="265176"/>
          </a:xfrm>
          <a:prstGeom prst="rect">
            <a:avLst/>
          </a:prstGeom>
          <a:noFill/>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备考练习</a:t>
            </a:r>
            <a:endParaRPr lang="en-US" sz="1800" dirty="0"/>
          </a:p>
        </p:txBody>
      </p:sp>
      <p:sp>
        <p:nvSpPr>
          <p:cNvPr id="12" name="MasterShapeName"/>
          <p:cNvSpPr/>
          <p:nvPr/>
        </p:nvSpPr>
        <p:spPr>
          <a:xfrm>
            <a:off x="10268712" y="27432"/>
            <a:ext cx="1920240" cy="374904"/>
          </a:xfrm>
          <a:prstGeom prst="rect">
            <a:avLst/>
          </a:prstGeom>
          <a:noFill/>
        </p:spPr>
        <p:txBody>
          <a:bodyPr wrap="square" lIns="0" tIns="0" rIns="0" bIns="0" rtlCol="0" anchor="ctr"/>
          <a:lstStyle/>
          <a:p>
            <a:pPr algn="ctr">
              <a:lnSpc>
                <a:spcPct val="100000"/>
              </a:lnSpc>
            </a:pPr>
            <a:r>
              <a:rPr lang="en-US" sz="2400" b="1" i="0" dirty="0">
                <a:solidFill>
                  <a:srgbClr val="FFFFFF"/>
                </a:solidFill>
                <a:latin typeface="Times New Roman" panose="02020603050405020304" pitchFamily="34" charset="0"/>
                <a:ea typeface="微软雅黑" panose="020B0503020204020204" pitchFamily="34" charset="-122"/>
                <a:cs typeface="Times New Roman" panose="02020603050405020304" pitchFamily="34" charset="-120"/>
              </a:rPr>
              <a:t>备考练习</a:t>
            </a:r>
            <a:endParaRPr lang="en-US" sz="2400" dirty="0"/>
          </a:p>
        </p:txBody>
      </p:sp>
      <p:sp>
        <p:nvSpPr>
          <p:cNvPr id="13" name="MasterShapeName"/>
          <p:cNvSpPr/>
          <p:nvPr/>
        </p:nvSpPr>
        <p:spPr>
          <a:xfrm>
            <a:off x="100584" y="27432"/>
            <a:ext cx="1298448" cy="374904"/>
          </a:xfrm>
          <a:prstGeom prst="rect">
            <a:avLst/>
          </a:prstGeom>
          <a:noFill/>
        </p:spPr>
        <p:txBody>
          <a:bodyPr/>
          <a:lstStyle/>
          <a:p>
            <a:endParaRPr lang="zh-CN" altLang="en-US"/>
          </a:p>
        </p:txBody>
      </p:sp>
      <p:sp>
        <p:nvSpPr>
          <p:cNvPr id="14" name="MasterShapeName"/>
          <p:cNvSpPr/>
          <p:nvPr/>
        </p:nvSpPr>
        <p:spPr>
          <a:xfrm>
            <a:off x="1472184" y="27432"/>
            <a:ext cx="9107424" cy="374904"/>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image" Target="../media/image60.png"/><Relationship Id="rId4" Type="http://schemas.openxmlformats.org/officeDocument/2006/relationships/image" Target="../media/image59.png"/></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31.jpeg"/><Relationship Id="rId4" Type="http://schemas.openxmlformats.org/officeDocument/2006/relationships/image" Target="../media/image30.jpeg"/></Relationships>
</file>

<file path=ppt/slides/_rels/slide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33.jpeg"/></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9.xml"/><Relationship Id="rId1" Type="http://schemas.openxmlformats.org/officeDocument/2006/relationships/slideLayout" Target="../slideLayouts/slideLayout13.xml"/><Relationship Id="rId5" Type="http://schemas.openxmlformats.org/officeDocument/2006/relationships/image" Target="../media/image69.png"/><Relationship Id="rId4" Type="http://schemas.openxmlformats.org/officeDocument/2006/relationships/image" Target="../media/image68.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0.xml"/><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71.png"/></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1.xml"/><Relationship Id="rId1" Type="http://schemas.openxmlformats.org/officeDocument/2006/relationships/slideLayout" Target="../slideLayouts/slideLayout13.xml"/><Relationship Id="rId5" Type="http://schemas.openxmlformats.org/officeDocument/2006/relationships/image" Target="../media/image36.jpeg"/><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2.xml"/><Relationship Id="rId1" Type="http://schemas.openxmlformats.org/officeDocument/2006/relationships/slideLayout" Target="../slideLayouts/slideLayout13.xml"/><Relationship Id="rId4" Type="http://schemas.openxmlformats.org/officeDocument/2006/relationships/image" Target="../media/image75.png"/></Relationships>
</file>

<file path=ppt/slides/_rels/slide5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41.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7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7.jpeg"/><Relationship Id="rId5" Type="http://schemas.openxmlformats.org/officeDocument/2006/relationships/tags" Target="../tags/tag5.xml"/><Relationship Id="rId10" Type="http://schemas.openxmlformats.org/officeDocument/2006/relationships/notesSlide" Target="../notesSlides/notesSlide53.xml"/><Relationship Id="rId4" Type="http://schemas.openxmlformats.org/officeDocument/2006/relationships/tags" Target="../tags/tag4.xml"/><Relationship Id="rId9"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5.xml"/><Relationship Id="rId1" Type="http://schemas.openxmlformats.org/officeDocument/2006/relationships/slideLayout" Target="../slideLayouts/slideLayout13.xml"/><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7350ba326?vcp=1&amp;pid=8ee9dfa8c&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pic>
        <p:nvPicPr>
          <p:cNvPr id="3" name="QC_8_BD.6_1#6e5a16cf2?iti=2&amp;htil=2&amp;vcp=1&amp;vis=1&amp;pid=7350ba32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58365" y="1285528"/>
            <a:ext cx="3566160" cy="25603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6_2#6e5a16cf2?iti=2&amp;htil=2&amp;vcp=1&amp;vis=1&amp;pid=7350ba326&amp;color=0,0,0&amp;vtp=1&amp;vaab=1&amp;bbb=1"/>
          <p:cNvSpPr/>
          <p:nvPr/>
        </p:nvSpPr>
        <p:spPr>
          <a:xfrm>
            <a:off x="9196932" y="3972848"/>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图26-2</a:t>
            </a:r>
            <a:endParaRPr lang="en-US" altLang="zh-CN" sz="2800" dirty="0"/>
          </a:p>
        </p:txBody>
      </p:sp>
      <p:sp>
        <p:nvSpPr>
          <p:cNvPr id="5" name="QC_8_BD.6_3#6e5a16cf2?htil=2&amp;sp=1&amp;vcp=1&amp;vis=1&amp;pid=7350ba326&amp;color=0,0,0&amp;vtp=1&amp;vaab=1&amp;bbb=1&amp;hb=1"/>
          <p:cNvSpPr/>
          <p:nvPr/>
        </p:nvSpPr>
        <p:spPr>
          <a:xfrm>
            <a:off x="539496" y="1267240"/>
            <a:ext cx="7415784"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（2024·广西南宁·模拟）如图26-2所示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正确反映两根大头针被条形磁铁吸起时的真实</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情况的是(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6" name="QC_8_AN.8_1#6e5a16cf2.bracket?vcp=1&amp;vis=1&amp;pid=7350ba326&amp;color=0,0,0&amp;vpa=3&amp;vtp=1&amp;vaab=1"/>
          <p:cNvSpPr/>
          <p:nvPr/>
        </p:nvSpPr>
        <p:spPr>
          <a:xfrm>
            <a:off x="2238914" y="2549305"/>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sp>
        <p:nvSpPr>
          <p:cNvPr id="7" name="QC_8_BD.6_4#6e5a16cf2.choices?htil=2&amp;vcp=1&amp;vis=1&amp;pid=7350ba326&amp;color=0,0,0&amp;vtp=1&amp;vaab=1&amp;bbb=1"/>
          <p:cNvSpPr/>
          <p:nvPr/>
        </p:nvSpPr>
        <p:spPr>
          <a:xfrm>
            <a:off x="539496" y="3191364"/>
            <a:ext cx="7415784" cy="1201357"/>
          </a:xfrm>
          <a:prstGeom prst="rect">
            <a:avLst/>
          </a:prstGeom>
          <a:noFill/>
        </p:spPr>
        <p:txBody>
          <a:bodyPr wrap="none" lIns="0" tIns="0" rIns="0" bIns="0" rtlCol="0" anchor="t"/>
          <a:lstStyle/>
          <a:p>
            <a:pPr latinLnBrk="1">
              <a:lnSpc>
                <a:spcPts val="5100"/>
              </a:lnSpc>
              <a:tabLst>
                <a:tab pos="381571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.图甲</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.图乙</a:t>
            </a:r>
            <a:endParaRPr lang="en-US" altLang="zh-CN" sz="2800" dirty="0"/>
          </a:p>
          <a:p>
            <a:pPr latinLnBrk="1">
              <a:lnSpc>
                <a:spcPts val="4900"/>
              </a:lnSpc>
              <a:tabLst>
                <a:tab pos="3815715"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C.图丙</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.图乙和图丙</a:t>
            </a:r>
            <a:endParaRPr lang="en-US" altLang="zh-CN" sz="2800" dirty="0"/>
          </a:p>
        </p:txBody>
      </p:sp>
      <p:sp>
        <p:nvSpPr>
          <p:cNvPr id="8" name="QC_8_AS.1_1#6e5a16cf2?htil=2&amp;vcp=1&amp;vis=1&amp;pid=7350ba326&amp;color=0,0,0&amp;vtp=1&amp;vaab=1&amp;bbb=1&amp;hb=1"/>
          <p:cNvSpPr/>
          <p:nvPr/>
        </p:nvSpPr>
        <p:spPr>
          <a:xfrm>
            <a:off x="539496" y="4468349"/>
            <a:ext cx="7415784" cy="18490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两根大头针被磁体磁化</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，两根大头针</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的下端为同名磁极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，同名磁极相互排斥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，故两</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根大头针会相互远离</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8">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9_1#c4a601dab?sp=1&amp;vcp=1&amp;vis=1&amp;pid=7350ba326&amp;color=0,0,0&amp;vtp=1&amp;vaab=1&amp;bt=1&amp;bbb=1&amp;hb=1"/>
          <p:cNvSpPr/>
          <p:nvPr/>
        </p:nvSpPr>
        <p:spPr>
          <a:xfrm>
            <a:off x="539496" y="1037812"/>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（2024·广西·中考）在研究地磁场方向时，如图26-3所示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，发现司南</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的长柄静止时总是指向南方，则长柄相当于指南针的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极。我国宋代</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学者沈括最早记述了地理的两极和地磁场的两极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重合”</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“不重合”）的现象。</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B_8_AN.10_1#c4a601dab.blank?vcp=1&amp;vis=1&amp;pid=7350ba326&amp;color=0,0,0&amp;vpa=4&amp;vtp=1&amp;vaab=1"/>
          <p:cNvSpPr/>
          <p:nvPr/>
        </p:nvSpPr>
        <p:spPr>
          <a:xfrm>
            <a:off x="8728614" y="1655032"/>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南</a:t>
            </a:r>
            <a:endParaRPr lang="en-US" altLang="zh-CN" sz="2800" dirty="0"/>
          </a:p>
        </p:txBody>
      </p:sp>
      <p:sp>
        <p:nvSpPr>
          <p:cNvPr id="4" name="QB_8_AN.12_1#c4a601dab.blank?vcp=1&amp;vis=1&amp;pid=7350ba326&amp;color=0,0,0&amp;vpa=5&amp;vtp=1&amp;vaab=1&amp;bbb=1"/>
          <p:cNvSpPr/>
          <p:nvPr/>
        </p:nvSpPr>
        <p:spPr>
          <a:xfrm>
            <a:off x="8017414" y="2302732"/>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不重合</a:t>
            </a:r>
            <a:endParaRPr lang="en-US" altLang="zh-CN" sz="2800" dirty="0"/>
          </a:p>
        </p:txBody>
      </p:sp>
      <p:pic>
        <p:nvPicPr>
          <p:cNvPr id="5" name="QB_8_BD.11_1#c4a601dab?iti=3&amp;vcp=1&amp;vis=1&amp;pid=7350ba32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020056" y="3663156"/>
            <a:ext cx="2148840" cy="1463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11_2#c4a601dab?iti=3&amp;vcp=1&amp;vis=1&amp;pid=7350ba326&amp;color=0,0,0&amp;vtp=1&amp;vaab=1&amp;bbb=1"/>
          <p:cNvSpPr/>
          <p:nvPr/>
        </p:nvSpPr>
        <p:spPr>
          <a:xfrm>
            <a:off x="5549964" y="5253196"/>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图26-3</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13_1#afbc91845?sp=1&amp;vcp=1&amp;vis=1&amp;pid=7350ba326&amp;color=0,0,0&amp;vtp=1&amp;vaab=1&amp;bt=1&amp;bbb=1&amp;hb=1"/>
          <p:cNvSpPr/>
          <p:nvPr/>
        </p:nvSpPr>
        <p:spPr>
          <a:xfrm>
            <a:off x="539496" y="55440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（2023·江苏无锡·中考）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磁体旁的小磁针静止时所指的方向如图26-4</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，请在括号中标出磁体的磁极，并标出图中磁感线的方向。</a:t>
            </a:r>
            <a:endParaRPr lang="en-US" altLang="zh-CN" sz="2800" dirty="0"/>
          </a:p>
        </p:txBody>
      </p:sp>
      <p:pic>
        <p:nvPicPr>
          <p:cNvPr id="3" name="QO_8_BD.13_2#afbc91845?iti=4&amp;vcp=1&amp;vis=1&amp;pid=7350ba32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26280" y="1891329"/>
            <a:ext cx="3145536" cy="10698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13_3#afbc91845?iti=4&amp;vcp=1&amp;vis=1&amp;pid=7350ba326&amp;color=0,0,0&amp;vtp=1&amp;vaab=1&amp;bbb=1"/>
          <p:cNvSpPr/>
          <p:nvPr/>
        </p:nvSpPr>
        <p:spPr>
          <a:xfrm>
            <a:off x="5554535" y="3088177"/>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图26-4</a:t>
            </a:r>
            <a:endParaRPr lang="en-US" altLang="zh-CN" sz="2800" dirty="0"/>
          </a:p>
        </p:txBody>
      </p:sp>
      <p:sp>
        <p:nvSpPr>
          <p:cNvPr id="5" name="QO_8_AN.1_1#afbc91845?vcp=1&amp;vis=1&amp;pid=7350ba326&amp;color=0,0,0&amp;vtp=1&amp;vaab=1&amp;bbb=1"/>
          <p:cNvSpPr/>
          <p:nvPr/>
        </p:nvSpPr>
        <p:spPr>
          <a:xfrm>
            <a:off x="539496" y="3721907"/>
            <a:ext cx="11109960"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如答图26-1所示</a:t>
            </a:r>
            <a:endParaRPr lang="en-US" altLang="zh-CN" sz="2800" dirty="0"/>
          </a:p>
        </p:txBody>
      </p:sp>
      <p:pic>
        <p:nvPicPr>
          <p:cNvPr id="6" name="QO_8_AN.1_1#afbc91845?iti=5&amp;vcp=1&amp;vis=1&amp;pid=7350ba326&amp;color=0,0,0&amp;tib=255,255,255&amp;vtp=1&amp;vaab=1" descr="preencoded.png"/>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4526280" y="4405294"/>
            <a:ext cx="3145536" cy="1133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8_AN.1_1#afbc91845?iti=5&amp;vcp=1&amp;vis=1&amp;pid=7350ba326&amp;color=0,0,0&amp;vtp=1&amp;vaab=1&amp;bbb=1"/>
          <p:cNvSpPr/>
          <p:nvPr/>
        </p:nvSpPr>
        <p:spPr>
          <a:xfrm>
            <a:off x="5376735" y="5666150"/>
            <a:ext cx="1444625"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答图26-1</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10403bf38?vcp=1&amp;pid=9dba8c7ea&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考点2</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电生磁</a:t>
            </a:r>
            <a:endParaRPr lang="en-US" altLang="zh-CN" sz="3200" dirty="0"/>
          </a:p>
        </p:txBody>
      </p:sp>
      <mc:AlternateContent xmlns:mc="http://schemas.openxmlformats.org/markup-compatibility/2006" xmlns:a14="http://schemas.microsoft.com/office/drawing/2010/main">
        <mc:Choice Requires="a14">
          <p:sp>
            <p:nvSpPr>
              <p:cNvPr id="3" name="P_7#234c1ac35?vcp=1&amp;pid=10403bf38&amp;color=0,0,0&amp;vtp=1&amp;vaab=1&amp;bbb=1"/>
              <p:cNvSpPr/>
              <p:nvPr/>
            </p:nvSpPr>
            <p:spPr>
              <a:xfrm>
                <a:off x="539496" y="1263495"/>
                <a:ext cx="11109960" cy="3792157"/>
              </a:xfrm>
              <a:prstGeom prst="rect">
                <a:avLst/>
              </a:prstGeom>
              <a:noFill/>
            </p:spPr>
            <p:txBody>
              <a:bodyPr wrap="none" lIns="0" tIns="0" rIns="0" bIns="0" rtlCol="0" anchor="t"/>
              <a:lstStyle/>
              <a:p>
                <a:pPr algn="l" latinLnBrk="1">
                  <a:lnSpc>
                    <a:spcPts val="51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latinLnBrk="1">
                  <a:lnSpc>
                    <a:spcPts val="5100"/>
                  </a:lnSpc>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奥斯特实验说明了通电导线周围存在磁场（电流的磁效应）。</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利用安培定则判断通电螺线管的磁场方向：</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用右手握住螺线管，</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使四指指向螺线管的电流方向</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，则大拇指所指方向即为螺线管的</a:t>
                </a:r>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N</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极。</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影响通电螺线管磁性强弱的因素：电流越大，线圈匝数越多，磁</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性越强。</a:t>
                </a:r>
                <a:endParaRPr lang="en-US" altLang="zh-CN" sz="2800" dirty="0"/>
              </a:p>
            </p:txBody>
          </p:sp>
        </mc:Choice>
        <mc:Fallback xmlns="">
          <p:sp>
            <p:nvSpPr>
              <p:cNvPr id="3" name="P_7#234c1ac35?vcp=1&amp;pid=10403bf38&amp;color=0,0,0&amp;vtp=1&amp;vaab=1&amp;bbb=1"/>
              <p:cNvSpPr>
                <a:spLocks noRot="1" noChangeAspect="1" noMove="1" noResize="1" noEditPoints="1" noAdjustHandles="1" noChangeArrowheads="1" noChangeShapeType="1" noTextEdit="1"/>
              </p:cNvSpPr>
              <p:nvPr/>
            </p:nvSpPr>
            <p:spPr>
              <a:xfrm>
                <a:off x="539496" y="1263495"/>
                <a:ext cx="11109960" cy="3792157"/>
              </a:xfrm>
              <a:prstGeom prst="rect">
                <a:avLst/>
              </a:prstGeom>
              <a:blipFill rotWithShape="1">
                <a:blip r:embed="rId3"/>
                <a:stretch>
                  <a:fillRect l="-3" t="-13" r="3" b="-1797"/>
                </a:stretch>
              </a:blipFill>
            </p:spPr>
            <p:txBody>
              <a:bodyPr/>
              <a:lstStyle/>
              <a:p>
                <a:r>
                  <a:rPr lang="zh-CN" altLang="en-US">
                    <a:noFill/>
                  </a:rPr>
                  <a:t> </a:t>
                </a:r>
              </a:p>
            </p:txBody>
          </p:sp>
        </mc:Fallback>
      </mc:AlternateContent>
    </p:spTree>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5_1#0e76fe9c8?sp=1&amp;vcp=1&amp;vis=1&amp;pid=10403bf38&amp;color=0,0,0&amp;vtp=1&amp;vaab=1&amp;bt=1&amp;bbb=1&amp;hb=1"/>
          <p:cNvSpPr/>
          <p:nvPr/>
        </p:nvSpPr>
        <p:spPr>
          <a:xfrm>
            <a:off x="539496" y="884428"/>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例2</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（2024·重庆·模拟）如图26-5所示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，将一根直导线放在静止小磁针</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的正上方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，并与小磁针平行，接通电路后，观察到小磁针偏转</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法错误的是(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4" name="QC_7_BD.15_2#0e76fe9c8?iti=6&amp;htil=3&amp;vcp=1&amp;vis=1&amp;pid=10403bf3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29787" y="2862072"/>
            <a:ext cx="2569464" cy="2386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5_3#0e76fe9c8?iti=6&amp;htil=3&amp;vcp=1&amp;vis=1&amp;pid=10403bf38&amp;color=0,0,0&amp;vtp=1&amp;vaab=1&amp;bbb=1"/>
          <p:cNvSpPr/>
          <p:nvPr/>
        </p:nvSpPr>
        <p:spPr>
          <a:xfrm>
            <a:off x="9670007" y="5375656"/>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图26-5</a:t>
            </a:r>
            <a:endParaRPr lang="en-US" altLang="zh-CN" sz="2800" dirty="0"/>
          </a:p>
        </p:txBody>
      </p:sp>
      <p:sp>
        <p:nvSpPr>
          <p:cNvPr id="6" name="QC_7_BD.15_4#0e76fe9c8.choices?htil=3&amp;vcp=1&amp;vis=1&amp;pid=10403bf38&amp;color=0,0,0&amp;vtp=1&amp;vaab=1&amp;bbb=1&amp;hb=1"/>
          <p:cNvSpPr/>
          <p:nvPr/>
        </p:nvSpPr>
        <p:spPr>
          <a:xfrm>
            <a:off x="539496" y="2808160"/>
            <a:ext cx="8403336"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A.此实验可得出磁场对通电导体有力的作用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.改变直导线中的电流方向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，小磁针偏转的方向也发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生改变</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.实验中小磁针的作用是检测电流产生的磁场</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.实验中用到的一种重要科学研究方法是转换法</a:t>
            </a:r>
            <a:endParaRPr lang="en-US" altLang="zh-CN" sz="2800" dirty="0"/>
          </a:p>
        </p:txBody>
      </p:sp>
    </p:spTree>
  </p:cSld>
  <p:clrMapOvr>
    <a:masterClrMapping/>
  </p:clrMapOvr>
  <p:transition>
    <p:spli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AS.1_1#0e76fe9c8?iti=7&amp;htil=4&amp;vcp=1&amp;vis=1&amp;pid=10403bf38&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48043" y="572688"/>
            <a:ext cx="2569464" cy="2386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AS.1_1#0e76fe9c8?iti=7&amp;htil=4&amp;vcp=1&amp;vis=1&amp;pid=10403bf38&amp;color=0,0,0&amp;vtp=1&amp;vaab=1&amp;bbb=1"/>
          <p:cNvSpPr/>
          <p:nvPr/>
        </p:nvSpPr>
        <p:spPr>
          <a:xfrm>
            <a:off x="9688263" y="3086272"/>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图26-5</a:t>
            </a:r>
            <a:endParaRPr lang="en-US" altLang="zh-CN" sz="2800" dirty="0"/>
          </a:p>
        </p:txBody>
      </p:sp>
      <p:sp>
        <p:nvSpPr>
          <p:cNvPr id="5" name="QC_7_EX.2_1#0e76fe9c8?vcp=1&amp;vis=1&amp;pid=10403bf38&amp;color=0,0,0&amp;vtp=1&amp;vaab=1&amp;bbb=1&amp;hb=1&amp;hs=1"/>
          <p:cNvSpPr/>
          <p:nvPr/>
        </p:nvSpPr>
        <p:spPr>
          <a:xfrm>
            <a:off x="539496" y="5012417"/>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磁场看不见、摸不着，而小磁针放入磁场后会受到磁力的作</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用而发生偏转，借助小磁针感知磁场的存在采用的是转换法</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grpSp>
        <p:nvGrpSpPr>
          <p:cNvPr id="8" name="组合 7"/>
          <p:cNvGrpSpPr/>
          <p:nvPr/>
        </p:nvGrpSpPr>
        <p:grpSpPr>
          <a:xfrm>
            <a:off x="539496" y="554400"/>
            <a:ext cx="11112011" cy="4382389"/>
            <a:chOff x="539496" y="554400"/>
            <a:chExt cx="11112011" cy="4382389"/>
          </a:xfrm>
        </p:grpSpPr>
        <p:sp>
          <p:nvSpPr>
            <p:cNvPr id="4" name="QC_7_AS.1_1#0e76fe9c8?htil=4&amp;vcp=1&amp;vis=1&amp;pid=10403bf38&amp;color=0,0,0&amp;vtp=1&amp;vaab=1&amp;bt=1&amp;bbb=1&amp;hb=1&amp;hs=1"/>
            <p:cNvSpPr/>
            <p:nvPr/>
          </p:nvSpPr>
          <p:spPr>
            <a:xfrm>
              <a:off x="539496" y="554400"/>
              <a:ext cx="8403336"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题图中的实验现象说明通电导体周围存在磁</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场，不能说明磁场对通电导体有力的作用，故选项A</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错误。通电导线周围的磁场方向与电流方向有关，改</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变电流方向，小磁针的偏转方向也发生改变，故选项</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B正确。小磁针放入磁场后会受到磁力的作用而发生</a:t>
              </a:r>
              <a:endParaRPr lang="en-US" altLang="zh-CN" sz="2800" dirty="0"/>
            </a:p>
          </p:txBody>
        </p:sp>
        <p:sp>
          <p:nvSpPr>
            <p:cNvPr id="6" name="QC_7_AS.1_1#0e76fe9c8?htil=4&amp;vcp=1&amp;vis=1&amp;pid=10403bf38&amp;color=0,0,0&amp;vtp=1&amp;vaab=1&amp;bt=1&amp;bbb=1&amp;hb=1&amp;hs=1"/>
            <p:cNvSpPr/>
            <p:nvPr/>
          </p:nvSpPr>
          <p:spPr>
            <a:xfrm>
              <a:off x="539496" y="3735432"/>
              <a:ext cx="11112011" cy="1201357"/>
            </a:xfrm>
            <a:prstGeom prst="rect">
              <a:avLst/>
            </a:prstGeom>
            <a:noFill/>
          </p:spPr>
          <p:txBody>
            <a:bodyPr wrap="none" lIns="0" tIns="0" rIns="0" bIns="0" rtlCol="0" anchor="t"/>
            <a:lstStyle/>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偏转，借助小磁针感知磁场的存在，采用了转换法，则实验中小磁针的</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作用是检测电流的磁场，故选项C、D正确。故选A</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grpSp>
      <p:sp>
        <p:nvSpPr>
          <p:cNvPr id="7" name="QC_7_AN.16_1#0e76fe9c8.bracket?vcp=1&amp;vis=1&amp;pid=10403bf38&amp;color=0,0,0&amp;vpa=6&amp;vtp=1&amp;vaab=1"/>
          <p:cNvSpPr/>
          <p:nvPr/>
        </p:nvSpPr>
        <p:spPr>
          <a:xfrm>
            <a:off x="10777288" y="564595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bg/>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14d0d00e4?vcp=1&amp;pid=10403bf38&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p>
        </p:txBody>
      </p:sp>
      <p:pic>
        <p:nvPicPr>
          <p:cNvPr id="3" name="QC_8_BD.19_1#5d102b94b?iti=8&amp;htil=5&amp;vcp=1&amp;vis=1&amp;pid=14d0d00e4&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67728" y="1254540"/>
            <a:ext cx="3792218" cy="1821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8_BD.19_2#5d102b94b?iti=8&amp;htil=5&amp;vcp=1&amp;vis=1&amp;pid=14d0d00e4&amp;color=0,0,0&amp;vtp=1&amp;vaab=1&amp;bbb=1"/>
          <p:cNvSpPr/>
          <p:nvPr/>
        </p:nvSpPr>
        <p:spPr>
          <a:xfrm>
            <a:off x="8319325" y="3203292"/>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图26-6</a:t>
            </a:r>
            <a:endParaRPr lang="en-US" altLang="zh-CN" sz="2800" dirty="0"/>
          </a:p>
        </p:txBody>
      </p:sp>
      <mc:AlternateContent xmlns:mc="http://schemas.openxmlformats.org/markup-compatibility/2006" xmlns:a14="http://schemas.microsoft.com/office/drawing/2010/main">
        <mc:Choice Requires="a14">
          <p:sp>
            <p:nvSpPr>
              <p:cNvPr id="5" name="QC_8_BD.19_3#5d102b94b?htil=5&amp;sp=1&amp;vcp=1&amp;vis=1&amp;pid=14d0d00e4&amp;color=0,0,0&amp;vtp=1&amp;vaab=1&amp;bbb=1&amp;hb=1&amp;hs=1"/>
              <p:cNvSpPr/>
              <p:nvPr/>
            </p:nvSpPr>
            <p:spPr>
              <a:xfrm>
                <a:off x="539496" y="1267240"/>
                <a:ext cx="63093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（2024·广东·模拟）如图26-6所示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合开关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极指向右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。下列操作</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能改变小磁针</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极指向的是(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8_BD.19_3#5d102b94b?htil=5&amp;sp=1&amp;vcp=1&amp;vis=1&amp;pid=14d0d00e4&amp;color=0,0,0&amp;vtp=1&amp;vaab=1&amp;bbb=1&amp;hb=1&amp;hs=1"/>
              <p:cNvSpPr>
                <a:spLocks noRot="1" noChangeAspect="1" noMove="1" noResize="1" noEditPoints="1" noAdjustHandles="1" noChangeArrowheads="1" noChangeShapeType="1" noTextEdit="1"/>
              </p:cNvSpPr>
              <p:nvPr/>
            </p:nvSpPr>
            <p:spPr>
              <a:xfrm>
                <a:off x="539496" y="1267240"/>
                <a:ext cx="6309360" cy="1849057"/>
              </a:xfrm>
              <a:prstGeom prst="rect">
                <a:avLst/>
              </a:prstGeom>
              <a:blipFill rotWithShape="1">
                <a:blip r:embed="rId4"/>
                <a:stretch>
                  <a:fillRect l="-6" t="-22" r="-1212" b="-3690"/>
                </a:stretch>
              </a:blipFill>
            </p:spPr>
            <p:txBody>
              <a:bodyPr/>
              <a:lstStyle/>
              <a:p>
                <a:r>
                  <a:rPr lang="zh-CN" altLang="en-US">
                    <a:noFill/>
                  </a:rPr>
                  <a:t> </a:t>
                </a:r>
              </a:p>
            </p:txBody>
          </p:sp>
        </mc:Fallback>
      </mc:AlternateContent>
      <p:sp>
        <p:nvSpPr>
          <p:cNvPr id="6" name="QC_8_AN.20_1#5d102b94b.bracket?vcp=1&amp;vis=1&amp;pid=14d0d00e4&amp;color=0,0,0&amp;vpa=7&amp;vtp=1&amp;vaab=1"/>
          <p:cNvSpPr/>
          <p:nvPr/>
        </p:nvSpPr>
        <p:spPr>
          <a:xfrm>
            <a:off x="4969415" y="2549305"/>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8_BD.19_4#5d102b94b.choices?vcp=1&amp;vis=1&amp;pid=14d0d00e4&amp;color=0,0,0&amp;vtp=1&amp;vaab=1&amp;bbb=1&amp;hs=1"/>
          <p:cNvSpPr/>
          <p:nvPr/>
        </p:nvSpPr>
        <p:spPr>
          <a:xfrm>
            <a:off x="539496" y="4296264"/>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A.调换电源的正</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、负极</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.增大电源电压</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C.向右移动滑动变阻器滑片</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.向左移动滑动变阻器滑片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21_1#5e12a993f?sp=1&amp;vcp=1&amp;vis=1&amp;pid=14d0d00e4&amp;color=0,0,0&amp;vtp=1&amp;vaab=1&amp;bt=1&amp;bbb=1&amp;hb=1"/>
          <p:cNvSpPr/>
          <p:nvPr/>
        </p:nvSpPr>
        <p:spPr>
          <a:xfrm>
            <a:off x="539496" y="954754"/>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（2024·宁夏·中考）如图26-7所示，闭合开关后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，通电螺线管的左端</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极；通电螺线管左侧的小磁针将</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选填“顺时针”或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时针</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”）旋转。</a:t>
            </a:r>
            <a:endParaRPr lang="en-US" altLang="zh-CN" sz="2800" dirty="0"/>
          </a:p>
        </p:txBody>
      </p:sp>
      <p:sp>
        <p:nvSpPr>
          <p:cNvPr id="3" name="QB_8_AN.22_1#5e12a993f.blank?vcp=1&amp;vis=1&amp;pid=14d0d00e4&amp;color=0,0,0&amp;vpa=8&amp;vtp=1&amp;vaab=1"/>
          <p:cNvSpPr/>
          <p:nvPr/>
        </p:nvSpPr>
        <p:spPr>
          <a:xfrm>
            <a:off x="905415" y="157197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南</a:t>
            </a:r>
            <a:endParaRPr lang="en-US" altLang="zh-CN" sz="2800" dirty="0"/>
          </a:p>
        </p:txBody>
      </p:sp>
      <p:sp>
        <p:nvSpPr>
          <p:cNvPr id="4" name="QB_8_AN.24_1#5e12a993f.blank?vcp=1&amp;vis=1&amp;pid=14d0d00e4&amp;color=0,0,0&amp;vpa=9&amp;vtp=1&amp;vaab=1&amp;bbb=1"/>
          <p:cNvSpPr/>
          <p:nvPr/>
        </p:nvSpPr>
        <p:spPr>
          <a:xfrm>
            <a:off x="6595014" y="1571974"/>
            <a:ext cx="1325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顺时针</a:t>
            </a:r>
            <a:endParaRPr lang="en-US" altLang="zh-CN" sz="2800" dirty="0"/>
          </a:p>
        </p:txBody>
      </p:sp>
      <p:pic>
        <p:nvPicPr>
          <p:cNvPr id="5" name="QB_8_BD.23_1#5e12a993f?iti=9&amp;vcp=1&amp;vis=1&amp;pid=14d0d00e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745736" y="2932398"/>
            <a:ext cx="2706624" cy="2276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8_BD.23_2#5e12a993f?iti=9&amp;vcp=1&amp;vis=1&amp;pid=14d0d00e4&amp;color=0,0,0&amp;vtp=1&amp;vaab=1&amp;bbb=1"/>
          <p:cNvSpPr/>
          <p:nvPr/>
        </p:nvSpPr>
        <p:spPr>
          <a:xfrm>
            <a:off x="5554535" y="5336254"/>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图26-7</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8_BD.25_1#f0a0f9286?sp=1&amp;vcp=1&amp;vis=1&amp;pid=14d0d00e4&amp;color=0,0,0&amp;vtp=1&amp;vaab=1&amp;bt=1&amp;bbb=1&amp;hb=1"/>
          <p:cNvSpPr/>
          <p:nvPr/>
        </p:nvSpPr>
        <p:spPr>
          <a:xfrm>
            <a:off x="539496" y="55440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（2024·江苏苏州·中考）通电螺线管右侧的磁感线方向如图26-8</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在图中括号内标出电源和螺线管上方的极性</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O_8_BD.25_2#f0a0f9286?iti=10&amp;htil=6&amp;vcp=1&amp;vis=1&amp;pid=14d0d00e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682496" y="2510264"/>
            <a:ext cx="3182112" cy="2999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8_BD.25_3#f0a0f9286?iti=10&amp;htil=6&amp;vcp=1&amp;vis=1&amp;pid=14d0d00e4&amp;color=0,0,0&amp;vtp=1&amp;vaab=1&amp;bbb=1"/>
          <p:cNvSpPr/>
          <p:nvPr/>
        </p:nvSpPr>
        <p:spPr>
          <a:xfrm>
            <a:off x="2729039" y="5636496"/>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图26-8</a:t>
            </a:r>
            <a:endParaRPr lang="en-US" altLang="zh-CN" sz="2800" dirty="0"/>
          </a:p>
        </p:txBody>
      </p:sp>
      <p:sp>
        <p:nvSpPr>
          <p:cNvPr id="5" name="QO_8_AN.1_1#f0a0f9286?htil=6&amp;vcp=1&amp;vis=1&amp;pid=14d0d00e4&amp;color=0,0,0&amp;vtp=1&amp;vaab=1&amp;bbb=1"/>
          <p:cNvSpPr/>
          <p:nvPr/>
        </p:nvSpPr>
        <p:spPr>
          <a:xfrm>
            <a:off x="6080760" y="1829607"/>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如答图26-2所示</a:t>
            </a:r>
            <a:endParaRPr lang="en-US" altLang="zh-CN" sz="2800" dirty="0"/>
          </a:p>
        </p:txBody>
      </p:sp>
      <p:pic>
        <p:nvPicPr>
          <p:cNvPr id="6" name="QO_8_AN.1_1#f0a0f9286?iti=11&amp;htil=6&amp;vcp=1&amp;vis=1&amp;pid=14d0d00e4&amp;color=0,0,0&amp;tib=255,255,255&amp;vtp=1&amp;vaab=1" descr="preencoded.png"/>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99048" y="2510264"/>
            <a:ext cx="3218688" cy="2999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8_AN.1_1#f0a0f9286?iti=11&amp;htil=6&amp;vcp=1&amp;vis=1&amp;pid=14d0d00e4&amp;color=0,0,0&amp;vtp=1&amp;vaab=1&amp;bbb=1"/>
          <p:cNvSpPr/>
          <p:nvPr/>
        </p:nvSpPr>
        <p:spPr>
          <a:xfrm>
            <a:off x="6986079" y="5636496"/>
            <a:ext cx="1444625"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答图26-2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46b51de0?vcp=1&amp;pid=9dba8c7ea&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考点3</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电磁铁</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电磁继电器</a:t>
            </a:r>
            <a:endParaRPr lang="en-US" altLang="zh-CN" sz="3200" dirty="0"/>
          </a:p>
        </p:txBody>
      </p:sp>
      <p:sp>
        <p:nvSpPr>
          <p:cNvPr id="3" name="P_7#de1e9f5f7?vcp=1&amp;pid=946b51de0&amp;color=0,0,0&amp;vtp=1&amp;vaab=1&amp;bbb=1"/>
          <p:cNvSpPr/>
          <p:nvPr/>
        </p:nvSpPr>
        <p:spPr>
          <a:xfrm>
            <a:off x="539496" y="1263495"/>
            <a:ext cx="11109960" cy="3792157"/>
          </a:xfrm>
          <a:prstGeom prst="rect">
            <a:avLst/>
          </a:prstGeom>
          <a:noFill/>
        </p:spPr>
        <p:txBody>
          <a:bodyPr wrap="none" lIns="0" tIns="0" rIns="0" bIns="0" rtlCol="0" anchor="t"/>
          <a:lstStyle/>
          <a:p>
            <a:pPr algn="l" latinLnBrk="1">
              <a:lnSpc>
                <a:spcPts val="51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影响电磁铁磁性强弱的因素有线圈匝数、电流大小，注意运用控</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制变量法和转换法。</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电磁继电器的主要工作器件是电磁铁，其对衔铁吸引力的变化与</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电磁铁磁性的变化相同，线圈匝数、电流大小能够改变电磁铁对衔铁的</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吸引力。</a:t>
            </a:r>
            <a:endParaRPr lang="en-US" altLang="zh-CN" sz="2800"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9f196a749.fixed?vcp=1&amp;pid=c94663b25&amp;color=68,178,231&amp;vtp=1&amp;vaab=1&amp;bbb=1"/>
          <p:cNvSpPr/>
          <p:nvPr/>
        </p:nvSpPr>
        <p:spPr>
          <a:xfrm>
            <a:off x="265176" y="1170432"/>
            <a:ext cx="11585448" cy="832104"/>
          </a:xfrm>
          <a:prstGeom prst="rect">
            <a:avLst/>
          </a:prstGeom>
          <a:noFill/>
        </p:spPr>
        <p:txBody>
          <a:bodyPr wrap="none" lIns="0" tIns="0" rIns="0" bIns="0" rtlCol="0" anchor="ctr"/>
          <a:lstStyle/>
          <a:p>
            <a:pPr algn="ctr" latinLnBrk="1">
              <a:lnSpc>
                <a:spcPts val="6200"/>
              </a:lnSpc>
            </a:pPr>
            <a:r>
              <a:rPr lang="en-US" altLang="zh-CN" sz="50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复习讲义</a:t>
            </a:r>
            <a:endParaRPr lang="en-US" altLang="zh-CN" sz="5000" dirty="0"/>
          </a:p>
        </p:txBody>
      </p:sp>
      <p:sp>
        <p:nvSpPr>
          <p:cNvPr id="3" name="C_3#9f196a749.fixed?vcp=1&amp;pid=c94663b25&amp;color=68,178,231&amp;vtp=1&amp;vaab=1&amp;bbb=1"/>
          <p:cNvSpPr/>
          <p:nvPr/>
        </p:nvSpPr>
        <p:spPr>
          <a:xfrm>
            <a:off x="265176" y="2359152"/>
            <a:ext cx="11585448" cy="832104"/>
          </a:xfrm>
          <a:prstGeom prst="rect">
            <a:avLst/>
          </a:prstGeom>
          <a:noFill/>
        </p:spPr>
        <p:txBody>
          <a:bodyPr wrap="none" lIns="0" tIns="0" rIns="0" bIns="0" rtlCol="0" anchor="ctr"/>
          <a:lstStyle/>
          <a:p>
            <a:pPr algn="ctr" latinLnBrk="1">
              <a:lnSpc>
                <a:spcPts val="6000"/>
              </a:lnSpc>
            </a:pPr>
            <a:r>
              <a:rPr lang="en-US" altLang="zh-CN" sz="48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第一篇</a:t>
            </a:r>
            <a:r>
              <a:rPr lang="en-US" altLang="zh-CN" sz="48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4800" b="1" i="0" dirty="0">
                <a:solidFill>
                  <a:srgbClr val="44B2E7"/>
                </a:solidFill>
                <a:latin typeface="微软雅黑" panose="020B0503020204020204" pitchFamily="34" charset="-122"/>
                <a:ea typeface="微软雅黑" panose="020B0503020204020204" pitchFamily="34" charset="-122"/>
                <a:cs typeface="微软雅黑" panose="020B0503020204020204" pitchFamily="34" charset="-120"/>
              </a:rPr>
              <a:t>基础过关</a:t>
            </a:r>
            <a:endParaRPr lang="en-US" altLang="zh-CN" sz="4800" dirty="0"/>
          </a:p>
        </p:txBody>
      </p:sp>
      <p:sp>
        <p:nvSpPr>
          <p:cNvPr id="4" name="C_3#9f196a749.fixed?vcp=1&amp;pid=c94663b25&amp;color=86,186,157&amp;vtp=1&amp;vaab=1&amp;bbb=1"/>
          <p:cNvSpPr/>
          <p:nvPr/>
        </p:nvSpPr>
        <p:spPr>
          <a:xfrm>
            <a:off x="265176" y="3566160"/>
            <a:ext cx="11585448" cy="832104"/>
          </a:xfrm>
          <a:prstGeom prst="rect">
            <a:avLst/>
          </a:prstGeom>
          <a:noFill/>
        </p:spPr>
        <p:txBody>
          <a:bodyPr wrap="none" lIns="0" tIns="0" rIns="0" bIns="0" rtlCol="0" anchor="ctr"/>
          <a:lstStyle/>
          <a:p>
            <a:pPr algn="ctr" latinLnBrk="1">
              <a:lnSpc>
                <a:spcPts val="5400"/>
              </a:lnSpc>
            </a:pPr>
            <a:r>
              <a:rPr lang="en-US" altLang="zh-CN" sz="44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第五部分</a:t>
            </a:r>
            <a:r>
              <a:rPr lang="en-US" altLang="zh-CN" sz="44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电学与电磁现象</a:t>
            </a:r>
            <a:endParaRPr lang="en-US" altLang="zh-CN" sz="4400" dirty="0"/>
          </a:p>
        </p:txBody>
      </p:sp>
      <p:sp>
        <p:nvSpPr>
          <p:cNvPr id="5" name="C_3_BD#9f196a749.fixed?vcp=1&amp;pid=c94663b25&amp;color=0,0,0&amp;vtp=1&amp;vaab=1&amp;bbb=1"/>
          <p:cNvSpPr/>
          <p:nvPr/>
        </p:nvSpPr>
        <p:spPr>
          <a:xfrm>
            <a:off x="265176" y="4681728"/>
            <a:ext cx="11585448" cy="832104"/>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第十六章</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电与磁</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7_BD.27_1#3037715b2?sp=1&amp;vcp=1&amp;vis=1&amp;pid=946b51de0&amp;color=0,0,0&amp;vtp=1&amp;vaab=1&amp;bt=1&amp;bbb=1&amp;hb=1"/>
              <p:cNvSpPr/>
              <p:nvPr/>
            </p:nvSpPr>
            <p:spPr>
              <a:xfrm>
                <a:off x="539496" y="68907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例3</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（2024·湖北十堰·模拟）如图26-9所示，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是一个巨磁电阻</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，其电阻</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在磁场中会急剧减小</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，且磁场越强电阻越小，闭合开关</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，当滑动</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变阻器的滑片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向右移动时，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下列判断正确的是(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7_BD.27_1#3037715b2?sp=1&amp;vcp=1&amp;vis=1&amp;pid=946b51de0&amp;color=0,0,0&amp;vtp=1&amp;vaab=1&amp;bt=1&amp;bbb=1&amp;hb=1"/>
              <p:cNvSpPr>
                <a:spLocks noRot="1" noChangeAspect="1" noMove="1" noResize="1" noEditPoints="1" noAdjustHandles="1" noChangeArrowheads="1" noChangeShapeType="1" noTextEdit="1"/>
              </p:cNvSpPr>
              <p:nvPr/>
            </p:nvSpPr>
            <p:spPr>
              <a:xfrm>
                <a:off x="539496" y="689070"/>
                <a:ext cx="11109960" cy="1849057"/>
              </a:xfrm>
              <a:prstGeom prst="rect">
                <a:avLst/>
              </a:prstGeom>
              <a:blipFill rotWithShape="1">
                <a:blip r:embed="rId3"/>
                <a:stretch>
                  <a:fillRect l="-3" t="-5" r="-574" b="-3707"/>
                </a:stretch>
              </a:blipFill>
            </p:spPr>
            <p:txBody>
              <a:bodyPr/>
              <a:lstStyle/>
              <a:p>
                <a:r>
                  <a:rPr lang="zh-CN" altLang="en-US">
                    <a:noFill/>
                  </a:rPr>
                  <a:t> </a:t>
                </a:r>
              </a:p>
            </p:txBody>
          </p:sp>
        </mc:Fallback>
      </mc:AlternateContent>
      <p:pic>
        <p:nvPicPr>
          <p:cNvPr id="3" name="QC_7_BD.27_2#3037715b2?iti=12&amp;vcp=1&amp;vis=1&amp;pid=946b51de0&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982595" y="2675890"/>
            <a:ext cx="5494020" cy="181737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27_3#3037715b2?iti=12&amp;vcp=1&amp;vis=1&amp;pid=946b51de0&amp;color=0,0,0&amp;vtp=1&amp;vaab=1&amp;bbb=1"/>
          <p:cNvSpPr/>
          <p:nvPr/>
        </p:nvSpPr>
        <p:spPr>
          <a:xfrm>
            <a:off x="5554535" y="4375626"/>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图26-9</a:t>
            </a:r>
            <a:endParaRPr lang="en-US" altLang="zh-CN" sz="2800" dirty="0"/>
          </a:p>
        </p:txBody>
      </p:sp>
      <mc:AlternateContent xmlns:mc="http://schemas.openxmlformats.org/markup-compatibility/2006" xmlns:a14="http://schemas.microsoft.com/office/drawing/2010/main">
        <mc:Choice Requires="a14">
          <p:sp>
            <p:nvSpPr>
              <p:cNvPr id="6" name="QC_7_BD.27_4#3037715b2.choices?vcp=1&amp;vis=1&amp;pid=946b51de0&amp;color=0,0,0&amp;vtp=1&amp;vaab=1&amp;bbb=1"/>
              <p:cNvSpPr/>
              <p:nvPr/>
            </p:nvSpPr>
            <p:spPr>
              <a:xfrm>
                <a:off x="539496" y="4949158"/>
                <a:ext cx="11109960" cy="1201357"/>
              </a:xfrm>
              <a:prstGeom prst="rect">
                <a:avLst/>
              </a:prstGeom>
              <a:noFill/>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变大，灯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变暗</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端为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极，磁性增强</a:t>
                </a:r>
                <a:endParaRPr lang="en-US" altLang="zh-CN" sz="2800" dirty="0"/>
              </a:p>
              <a:p>
                <a:pPr latinLnBrk="1">
                  <a:lnSpc>
                    <a:spcPts val="4900"/>
                  </a:lnSpc>
                  <a:tabLst>
                    <a:tab pos="566293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变小，灯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m:t>
                    </m:r>
                  </m:oMath>
                </a14:m>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变亮</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端为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极，磁性减弱</a:t>
                </a:r>
                <a:endParaRPr lang="en-US" altLang="zh-CN" sz="2800" dirty="0"/>
              </a:p>
            </p:txBody>
          </p:sp>
        </mc:Choice>
        <mc:Fallback xmlns="">
          <p:sp>
            <p:nvSpPr>
              <p:cNvPr id="6" name="QC_7_BD.27_4#3037715b2.choices?vcp=1&amp;vis=1&amp;pid=946b51de0&amp;color=0,0,0&amp;vtp=1&amp;vaab=1&amp;bbb=1"/>
              <p:cNvSpPr>
                <a:spLocks noRot="1" noChangeAspect="1" noMove="1" noResize="1" noEditPoints="1" noAdjustHandles="1" noChangeArrowheads="1" noChangeShapeType="1" noTextEdit="1"/>
              </p:cNvSpPr>
              <p:nvPr/>
            </p:nvSpPr>
            <p:spPr>
              <a:xfrm>
                <a:off x="539496" y="4949158"/>
                <a:ext cx="11109960" cy="1201357"/>
              </a:xfrm>
              <a:prstGeom prst="rect">
                <a:avLst/>
              </a:prstGeom>
              <a:blipFill rotWithShape="1">
                <a:blip r:embed="rId5"/>
                <a:stretch>
                  <a:fillRect l="-3" t="-50" r="3" b="-5664"/>
                </a:stretch>
              </a:blipFill>
            </p:spPr>
            <p:txBody>
              <a:bodyPr/>
              <a:lstStyle/>
              <a:p>
                <a:r>
                  <a:rPr lang="zh-CN" altLang="en-US">
                    <a:noFill/>
                  </a:rPr>
                  <a:t> </a:t>
                </a:r>
              </a:p>
            </p:txBody>
          </p:sp>
        </mc:Fallback>
      </mc:AlternateContent>
    </p:spTree>
  </p:cSld>
  <p:clrMapOvr>
    <a:masterClrMapping/>
  </p:clrMapOvr>
  <p:transition>
    <p:split dir="in"/>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1_1#3037715b2?vcp=1&amp;vis=1&amp;pid=946b51de0&amp;color=0,0,0&amp;vtp=1&amp;vaab=1&amp;bt=1&amp;bbb=1&amp;hb=1"/>
          <p:cNvSpPr/>
          <p:nvPr/>
        </p:nvSpPr>
        <p:spPr>
          <a:xfrm>
            <a:off x="539496" y="822166"/>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控制电路中</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，根据变阻器接入电路的电阻变化情况判断通过</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电磁铁的电流变化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，进而判断电磁铁的磁性强弱变化。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在工作电路中，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由巨磁电阻的阻值变化和欧姆定律判断指示灯的电流变化和亮度变化</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pic>
        <p:nvPicPr>
          <p:cNvPr id="3" name="QC_7_EX.1_1#3037715b2?iti=14&amp;vcp=1&amp;vis=1&amp;pid=946b51de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249424" y="2799810"/>
            <a:ext cx="7699248"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EX.1_1#3037715b2?iti=14&amp;vcp=1&amp;vis=1&amp;pid=946b51de0&amp;color=0,0,0&amp;vtp=1&amp;vaab=1&amp;bbb=1"/>
          <p:cNvSpPr/>
          <p:nvPr/>
        </p:nvSpPr>
        <p:spPr>
          <a:xfrm>
            <a:off x="5554535" y="5468842"/>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图26-9</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AS.1_1#3037715b2?iti=13&amp;htil=7&amp;vcp=1&amp;vis=1&amp;pid=946b51de0&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22008" y="954500"/>
            <a:ext cx="4718304" cy="15727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AS.1_1#3037715b2?iti=13&amp;htil=7&amp;vcp=1&amp;vis=1&amp;pid=946b51de0&amp;color=0,0,0&amp;vtp=1&amp;vaab=1&amp;bbb=1"/>
          <p:cNvSpPr/>
          <p:nvPr/>
        </p:nvSpPr>
        <p:spPr>
          <a:xfrm>
            <a:off x="8736647" y="2654268"/>
            <a:ext cx="10890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图26-9</a:t>
            </a:r>
            <a:endParaRPr lang="en-US" altLang="zh-CN" sz="2800" dirty="0"/>
          </a:p>
        </p:txBody>
      </p:sp>
      <mc:AlternateContent xmlns:mc="http://schemas.openxmlformats.org/markup-compatibility/2006" xmlns:a14="http://schemas.microsoft.com/office/drawing/2010/main">
        <mc:Choice Requires="a14">
          <p:sp>
            <p:nvSpPr>
              <p:cNvPr id="4" name="QC_7_AS.1_1#3037715b2?htil=7&amp;vcp=1&amp;vis=1&amp;pid=946b51de0&amp;color=0,0,0&amp;mp=1&amp;vtp=1&amp;vaab=1&amp;bt=1&amp;bbb=1&amp;hb=1&amp;hs=1"/>
              <p:cNvSpPr/>
              <p:nvPr/>
            </p:nvSpPr>
            <p:spPr>
              <a:xfrm>
                <a:off x="539496" y="936212"/>
                <a:ext cx="6263640" cy="24967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1"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由安培定则可知，右手握住螺</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线管，四指指向螺线管中的电流方向</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大拇指指向电磁铁的A端，则A端为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极，</a:t>
                </a: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B端为</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极。当滑片向右移动时，滑动变</a:t>
                </a:r>
                <a:endParaRPr lang="en-US" altLang="zh-CN" sz="2800" dirty="0"/>
              </a:p>
            </p:txBody>
          </p:sp>
        </mc:Choice>
        <mc:Fallback xmlns="">
          <p:sp>
            <p:nvSpPr>
              <p:cNvPr id="4" name="QC_7_AS.1_1#3037715b2?htil=7&amp;vcp=1&amp;vis=1&amp;pid=946b51de0&amp;color=0,0,0&amp;mp=1&amp;vtp=1&amp;vaab=1&amp;bt=1&amp;bbb=1&amp;hb=1&amp;hs=1"/>
              <p:cNvSpPr>
                <a:spLocks noRot="1" noChangeAspect="1" noMove="1" noResize="1" noEditPoints="1" noAdjustHandles="1" noChangeArrowheads="1" noChangeShapeType="1" noTextEdit="1"/>
              </p:cNvSpPr>
              <p:nvPr/>
            </p:nvSpPr>
            <p:spPr>
              <a:xfrm>
                <a:off x="539496" y="936212"/>
                <a:ext cx="6263640" cy="2496757"/>
              </a:xfrm>
              <a:prstGeom prst="rect">
                <a:avLst/>
              </a:prstGeom>
              <a:blipFill rotWithShape="1">
                <a:blip r:embed="rId4"/>
                <a:stretch>
                  <a:fillRect l="-6" t="-9" r="-4465" b="-274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7_AS.1_1#3037715b2?htil=7&amp;vcp=1&amp;vis=1&amp;pid=946b51de0&amp;color=0,0,0&amp;mp=1&amp;vtp=1&amp;vaab=1&amp;bt=1&amp;bbb=1&amp;hb=1&amp;hs=1"/>
              <p:cNvSpPr/>
              <p:nvPr/>
            </p:nvSpPr>
            <p:spPr>
              <a:xfrm>
                <a:off x="539496" y="3434556"/>
                <a:ext cx="11112011" cy="24967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阻器接入电路中的电阻变大，由欧姆定律可知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左边电路中的电流减小，</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则电磁铁的磁性减弱</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，巨磁电阻</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的电阻变大，由串联电路的分压原理</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两端的电压增大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，则灯</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两端的电压减小，指示灯的实际功率变</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，即灯</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变暗</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正确。</a:t>
                </a:r>
                <a:endParaRPr lang="en-US" altLang="zh-CN" sz="2800" dirty="0"/>
              </a:p>
            </p:txBody>
          </p:sp>
        </mc:Choice>
        <mc:Fallback xmlns="">
          <p:sp>
            <p:nvSpPr>
              <p:cNvPr id="5" name="QC_7_AS.1_1#3037715b2?htil=7&amp;vcp=1&amp;vis=1&amp;pid=946b51de0&amp;color=0,0,0&amp;mp=1&amp;vtp=1&amp;vaab=1&amp;bt=1&amp;bbb=1&amp;hb=1&amp;hs=1"/>
              <p:cNvSpPr>
                <a:spLocks noRot="1" noChangeAspect="1" noMove="1" noResize="1" noEditPoints="1" noAdjustHandles="1" noChangeArrowheads="1" noChangeShapeType="1" noTextEdit="1"/>
              </p:cNvSpPr>
              <p:nvPr/>
            </p:nvSpPr>
            <p:spPr>
              <a:xfrm>
                <a:off x="539496" y="3434556"/>
                <a:ext cx="11112011" cy="2496757"/>
              </a:xfrm>
              <a:prstGeom prst="rect">
                <a:avLst/>
              </a:prstGeom>
              <a:blipFill rotWithShape="1">
                <a:blip r:embed="rId5"/>
                <a:stretch>
                  <a:fillRect l="-3" t="-19" r="-3293" b="-2730"/>
                </a:stretch>
              </a:blipFill>
            </p:spPr>
            <p:txBody>
              <a:bodyPr/>
              <a:lstStyle/>
              <a:p>
                <a:r>
                  <a:rPr lang="zh-CN" altLang="en-US">
                    <a:noFill/>
                  </a:rPr>
                  <a:t> </a:t>
                </a:r>
              </a:p>
            </p:txBody>
          </p:sp>
        </mc:Fallback>
      </mc:AlternateContent>
      <p:sp>
        <p:nvSpPr>
          <p:cNvPr id="6" name="QC_7_AN.28_1#3037715b2.bracket?vcp=1&amp;vis=1&amp;pid=946b51de0&amp;color=0,0,0&amp;vpa=10&amp;vtp=1&amp;vaab=1"/>
          <p:cNvSpPr/>
          <p:nvPr/>
        </p:nvSpPr>
        <p:spPr>
          <a:xfrm>
            <a:off x="1096173" y="5782644"/>
            <a:ext cx="515938" cy="567817"/>
          </a:xfrm>
          <a:prstGeom prst="rect">
            <a:avLst/>
          </a:prstGeom>
          <a:noFill/>
        </p:spPr>
        <p:txBody>
          <a:bodyPr wrap="none" lIns="0" tIns="0" rIns="0" bIns="0" rtlCol="0" anchor="t"/>
          <a:lstStyle/>
          <a:p>
            <a:pPr algn="ctr" latinLnBrk="1">
              <a:lnSpc>
                <a:spcPts val="50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
                                            <p:bg/>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2c978a9e4?vcp=1&amp;pid=946b51de0&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考点专练</a:t>
            </a:r>
            <a:endParaRPr lang="en-US" altLang="zh-CN" sz="3200" dirty="0">
              <a:solidFill>
                <a:srgbClr val="000000"/>
              </a:solidFill>
            </a:endParaRPr>
          </a:p>
        </p:txBody>
      </p:sp>
      <p:sp>
        <p:nvSpPr>
          <p:cNvPr id="3" name="QB_8_BD.31_1#5b46e05fb?sp=1&amp;vcp=1&amp;vis=1&amp;pid=2c978a9e4&amp;color=0,0,0&amp;vtp=1&amp;vaab=1&amp;bbb=1&amp;hb=1"/>
          <p:cNvSpPr/>
          <p:nvPr/>
        </p:nvSpPr>
        <p:spPr>
          <a:xfrm>
            <a:off x="539496" y="1267240"/>
            <a:ext cx="1110996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（2024·广西·中考）如图26-10所示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，在探究通电螺线管外部磁场分布</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的实验中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，闭合开关后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，通电螺线管的上端为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极；将滑动变阻器的</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滑片向左移，铁钉吸起大头针的数量更</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选填“多”或“少”）。</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8_AN.32_1#5b46e05fb.blank?vcp=1&amp;vis=1&amp;pid=2c978a9e4&amp;color=0,0,0&amp;vpa=11&amp;vtp=1&amp;vaab=1&amp;bbb=1"/>
              <p:cNvSpPr/>
              <p:nvPr/>
            </p:nvSpPr>
            <p:spPr>
              <a:xfrm>
                <a:off x="7713408" y="2008486"/>
                <a:ext cx="4222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4" name="QB_8_AN.32_1#5b46e05fb.blank?vcp=1&amp;vis=1&amp;pid=2c978a9e4&amp;color=0,0,0&amp;vpa=11&amp;vtp=1&amp;vaab=1&amp;bbb=1"/>
              <p:cNvSpPr>
                <a:spLocks noRot="1" noChangeAspect="1" noMove="1" noResize="1" noEditPoints="1" noAdjustHandles="1" noChangeArrowheads="1" noChangeShapeType="1" noTextEdit="1"/>
              </p:cNvSpPr>
              <p:nvPr/>
            </p:nvSpPr>
            <p:spPr>
              <a:xfrm>
                <a:off x="7713408" y="2008486"/>
                <a:ext cx="422275" cy="402844"/>
              </a:xfrm>
              <a:prstGeom prst="rect">
                <a:avLst/>
              </a:prstGeom>
              <a:blipFill rotWithShape="1">
                <a:blip r:embed="rId3"/>
                <a:stretch>
                  <a:fillRect l="-15" t="-153" r="15" b="-7035"/>
                </a:stretch>
              </a:blipFill>
            </p:spPr>
            <p:txBody>
              <a:bodyPr/>
              <a:lstStyle/>
              <a:p>
                <a:r>
                  <a:rPr lang="zh-CN" altLang="en-US">
                    <a:noFill/>
                  </a:rPr>
                  <a:t> </a:t>
                </a:r>
              </a:p>
            </p:txBody>
          </p:sp>
        </mc:Fallback>
      </mc:AlternateContent>
      <p:sp>
        <p:nvSpPr>
          <p:cNvPr id="5" name="QB_8_AN.34_1#5b46e05fb.blank?vcp=1&amp;vis=1&amp;pid=2c978a9e4&amp;color=0,0,0&amp;vpa=12&amp;vtp=1&amp;vaab=1"/>
          <p:cNvSpPr/>
          <p:nvPr/>
        </p:nvSpPr>
        <p:spPr>
          <a:xfrm>
            <a:off x="6595014" y="2511205"/>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多</a:t>
            </a:r>
            <a:endParaRPr lang="en-US" altLang="zh-CN" sz="2800" dirty="0">
              <a:solidFill>
                <a:srgbClr val="FF0000"/>
              </a:solidFill>
            </a:endParaRPr>
          </a:p>
        </p:txBody>
      </p:sp>
      <p:pic>
        <p:nvPicPr>
          <p:cNvPr id="6" name="QB_8_BD.33_1#5b46e05fb?iti=15&amp;vcp=1&amp;vis=1&amp;pid=2c978a9e4&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626864" y="3245276"/>
            <a:ext cx="2935224" cy="25054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8_BD.33_2#5b46e05fb?iti=15&amp;vcp=1&amp;vis=1&amp;pid=2c978a9e4&amp;color=0,0,0&amp;vtp=1&amp;vaab=1&amp;bbb=1"/>
          <p:cNvSpPr/>
          <p:nvPr/>
        </p:nvSpPr>
        <p:spPr>
          <a:xfrm>
            <a:off x="5461064" y="5877732"/>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图26-10</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8_BD.35_1#5e1f661d0?sp=1&amp;vcp=1&amp;vis=1&amp;pid=2c978a9e4&amp;color=0,0,0&amp;vtp=1&amp;vaab=1&amp;bt=1&amp;bbb=1&amp;hb=1"/>
              <p:cNvSpPr/>
              <p:nvPr/>
            </p:nvSpPr>
            <p:spPr>
              <a:xfrm>
                <a:off x="539496" y="55440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（2024·河南·中考）（</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）小明为某仓库设计的温度报警电路如图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为热敏电阻，其阻值随温度的变化而变化；</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为可调电</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。温度正常时指示灯</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发光，当温度升高到报警温度时，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指示灯熄灭，</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蜂鸣器报警</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下列判断正确的是(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C_8_BD.35_1#5e1f661d0?sp=1&amp;vcp=1&amp;vis=1&amp;pid=2c978a9e4&amp;color=0,0,0&amp;vtp=1&amp;vaab=1&amp;bt=1&amp;bbb=1&amp;hb=1"/>
              <p:cNvSpPr>
                <a:spLocks noRot="1" noChangeAspect="1" noMove="1" noResize="1" noEditPoints="1" noAdjustHandles="1" noChangeArrowheads="1" noChangeShapeType="1" noTextEdit="1"/>
              </p:cNvSpPr>
              <p:nvPr/>
            </p:nvSpPr>
            <p:spPr>
              <a:xfrm>
                <a:off x="539496" y="554400"/>
                <a:ext cx="11109960" cy="2496757"/>
              </a:xfrm>
              <a:prstGeom prst="rect">
                <a:avLst/>
              </a:prstGeom>
              <a:blipFill rotWithShape="1">
                <a:blip r:embed="rId3"/>
                <a:stretch>
                  <a:fillRect l="-3" t="-2" r="-1831" b="-2747"/>
                </a:stretch>
              </a:blipFill>
            </p:spPr>
            <p:txBody>
              <a:bodyPr/>
              <a:lstStyle/>
              <a:p>
                <a:r>
                  <a:rPr lang="zh-CN" altLang="en-US">
                    <a:noFill/>
                  </a:rPr>
                  <a:t> </a:t>
                </a:r>
              </a:p>
            </p:txBody>
          </p:sp>
        </mc:Fallback>
      </mc:AlternateContent>
      <p:pic>
        <p:nvPicPr>
          <p:cNvPr id="4" name="QC_8_BD.35_2#5e1f661d0?iti=16&amp;htil=8&amp;vcp=1&amp;vis=1&amp;pid=2c978a9e4&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8080375" y="2466975"/>
            <a:ext cx="3401695" cy="286131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35_3#5e1f661d0?iti=16&amp;htil=8&amp;vcp=1&amp;vis=1&amp;pid=2c978a9e4&amp;color=0,0,0&amp;vtp=1&amp;vaab=1&amp;bbb=1"/>
          <p:cNvSpPr/>
          <p:nvPr/>
        </p:nvSpPr>
        <p:spPr>
          <a:xfrm>
            <a:off x="9198013" y="5307920"/>
            <a:ext cx="1253617"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图26-11</a:t>
            </a:r>
            <a:endParaRPr lang="en-US" altLang="zh-CN" sz="2800" dirty="0"/>
          </a:p>
        </p:txBody>
      </p:sp>
      <mc:AlternateContent xmlns:mc="http://schemas.openxmlformats.org/markup-compatibility/2006" xmlns:a14="http://schemas.microsoft.com/office/drawing/2010/main">
        <mc:Choice Requires="a14">
          <p:sp>
            <p:nvSpPr>
              <p:cNvPr id="6" name="QC_8_BD.35_4#5e1f661d0.choices?htil=8&amp;vcp=1&amp;vis=1&amp;pid=2c978a9e4&amp;color=0,0,0&amp;vtp=1&amp;vaab=1&amp;bbb=1"/>
              <p:cNvSpPr/>
              <p:nvPr/>
            </p:nvSpPr>
            <p:spPr>
              <a:xfrm>
                <a:off x="539496" y="3052744"/>
                <a:ext cx="7918704"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的阻值随温度的升高而增大</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.在温度升高过程中，电磁铁的磁性增强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.若要调低报警温度，可将</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的阻值调大</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.若控制电路中电源电压降低，报警温度将升高</a:t>
                </a:r>
                <a:endParaRPr lang="en-US" altLang="zh-CN" sz="2800" dirty="0"/>
              </a:p>
            </p:txBody>
          </p:sp>
        </mc:Choice>
        <mc:Fallback xmlns="">
          <p:sp>
            <p:nvSpPr>
              <p:cNvPr id="6" name="QC_8_BD.35_4#5e1f661d0.choices?htil=8&amp;vcp=1&amp;vis=1&amp;pid=2c978a9e4&amp;color=0,0,0&amp;vtp=1&amp;vaab=1&amp;bbb=1"/>
              <p:cNvSpPr>
                <a:spLocks noRot="1" noChangeAspect="1" noMove="1" noResize="1" noEditPoints="1" noAdjustHandles="1" noChangeArrowheads="1" noChangeShapeType="1" noTextEdit="1"/>
              </p:cNvSpPr>
              <p:nvPr/>
            </p:nvSpPr>
            <p:spPr>
              <a:xfrm>
                <a:off x="539496" y="3052744"/>
                <a:ext cx="7918704" cy="2496757"/>
              </a:xfrm>
              <a:prstGeom prst="rect">
                <a:avLst/>
              </a:prstGeom>
              <a:blipFill rotWithShape="1">
                <a:blip r:embed="rId5"/>
                <a:stretch>
                  <a:fillRect l="-5" t="-12" b="-2737"/>
                </a:stretch>
              </a:blipFill>
            </p:spPr>
            <p:txBody>
              <a:bodyPr/>
              <a:lstStyle/>
              <a:p>
                <a:r>
                  <a:rPr lang="zh-CN" altLang="en-US">
                    <a:noFill/>
                  </a:rPr>
                  <a:t> </a:t>
                </a:r>
              </a:p>
            </p:txBody>
          </p:sp>
        </mc:Fallback>
      </mc:AlternateContent>
    </p:spTree>
  </p:cSld>
  <p:clrMapOvr>
    <a:masterClrMapping/>
  </p:clrMapOvr>
  <p:transition>
    <p:spli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8_AS.1_1#5e1f661d0?iti=17&amp;htil=9&amp;vcp=1&amp;vis=1&amp;pid=2c978a9e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04605" y="581660"/>
            <a:ext cx="3104515" cy="2624455"/>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QC_8_AS.1_1#5e1f661d0?htil=9&amp;vcp=1&amp;vis=1&amp;pid=2c978a9e4&amp;color=0,0,0&amp;vtp=1&amp;vaab=1&amp;bt=1&amp;bbb=1&amp;hb=1&amp;hs=1"/>
              <p:cNvSpPr/>
              <p:nvPr/>
            </p:nvSpPr>
            <p:spPr>
              <a:xfrm>
                <a:off x="539496" y="554400"/>
                <a:ext cx="8439912" cy="2903157"/>
              </a:xfrm>
              <a:prstGeom prst="rect">
                <a:avLst/>
              </a:prstGeom>
              <a:noFill/>
            </p:spPr>
            <p:txBody>
              <a:bodyPr wrap="none" lIns="0" tIns="0" rIns="0" bIns="0" rtlCol="0" anchor="t"/>
              <a:lstStyle/>
              <a:p>
                <a:pPr algn="l" latinLnBrk="1">
                  <a:lnSpc>
                    <a:spcPts val="47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温度正常时指示灯</a:t>
                </a:r>
                <a14:m>
                  <m:oMath xmlns:m="http://schemas.openxmlformats.org/officeDocument/2006/math">
                    <m:r>
                      <m:rPr>
                        <m:sty m:val="p"/>
                      </m:rP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L</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发光</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当温度升高到报警</a:t>
                </a:r>
              </a:p>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温度时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指示灯熄灭</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蜂鸣器报警</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说明控制电路中</a:t>
                </a:r>
              </a:p>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的电流增大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电磁铁的磁性增强</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将衔铁吸附下来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由欧姆定律可知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的阻值减小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即</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的阻值随温度</a:t>
                </a:r>
              </a:p>
              <a:p>
                <a:pPr latinLnBrk="1">
                  <a:lnSpc>
                    <a:spcPts val="45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的升高而减小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故</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错误</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正确</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电磁铁吸附衔铁时</a:t>
                </a:r>
                <a:endParaRPr lang="en-US" altLang="zh-CN" sz="2800" dirty="0"/>
              </a:p>
            </p:txBody>
          </p:sp>
        </mc:Choice>
        <mc:Fallback xmlns="">
          <p:sp>
            <p:nvSpPr>
              <p:cNvPr id="4" name="QC_8_AS.1_1#5e1f661d0?htil=9&amp;vcp=1&amp;vis=1&amp;pid=2c978a9e4&amp;color=0,0,0&amp;vtp=1&amp;vaab=1&amp;bt=1&amp;bbb=1&amp;hb=1&amp;hs=1"/>
              <p:cNvSpPr>
                <a:spLocks noRot="1" noChangeAspect="1" noMove="1" noResize="1" noEditPoints="1" noAdjustHandles="1" noChangeArrowheads="1" noChangeShapeType="1" noTextEdit="1"/>
              </p:cNvSpPr>
              <p:nvPr/>
            </p:nvSpPr>
            <p:spPr>
              <a:xfrm>
                <a:off x="539496" y="554400"/>
                <a:ext cx="8439912" cy="2903157"/>
              </a:xfrm>
              <a:prstGeom prst="rect">
                <a:avLst/>
              </a:prstGeom>
              <a:blipFill rotWithShape="1">
                <a:blip r:embed="rId4"/>
                <a:stretch>
                  <a:fillRect l="-5" t="-2" r="-430" b="-192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8_AS.1_1#5e1f661d0?htil=9&amp;vcp=1&amp;vis=1&amp;pid=2c978a9e4&amp;color=0,0,0&amp;vtp=1&amp;vaab=1&amp;bt=1&amp;bbb=1&amp;hb=1&amp;hs=1"/>
              <p:cNvSpPr/>
              <p:nvPr/>
            </p:nvSpPr>
            <p:spPr>
              <a:xfrm>
                <a:off x="539496" y="3467018"/>
                <a:ext cx="11112011" cy="2903157"/>
              </a:xfrm>
              <a:prstGeom prst="rect">
                <a:avLst/>
              </a:prstGeom>
              <a:noFill/>
            </p:spPr>
            <p:txBody>
              <a:bodyPr wrap="none" lIns="0" tIns="0" rIns="0" bIns="0" rtlCol="0" anchor="t"/>
              <a:lstStyle/>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对应的电流不变</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由欧姆定律可知报警时控制电路的</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不变</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若要调</a:t>
                </a:r>
              </a:p>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低报警温度</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则报警时</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的阻值将变大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应将</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2</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的阻值调小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故</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错误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电磁铁吸附衔铁时对应的电流不变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若控制电路电源电压降低</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则由欧</a:t>
                </a:r>
              </a:p>
              <a:p>
                <a:pPr latinLnBrk="1">
                  <a:lnSpc>
                    <a:spcPts val="47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姆定律可知报警时控制电路的</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aseline="-10000">
                            <a:solidFill>
                              <a:srgbClr val="FF0000"/>
                            </a:solidFill>
                            <a:latin typeface="Cambria Math" panose="02040503050406030204" pitchFamily="18" charset="0"/>
                          </a:rPr>
                          <m:t>总</m:t>
                        </m:r>
                      </m:sub>
                    </m:sSub>
                  </m:oMath>
                </a14:m>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变小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1</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的阻值减小</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则报警温度升</a:t>
                </a:r>
              </a:p>
              <a:p>
                <a:pPr latinLnBrk="1">
                  <a:lnSpc>
                    <a:spcPts val="4500"/>
                  </a:lnSpc>
                </a:pPr>
                <a:r>
                  <a:rPr lang="en-US" altLang="zh-CN" sz="2800" b="0" i="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高</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故</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FF0000"/>
                    </a:solidFill>
                    <a:latin typeface="Times New Roman" panose="02020603050405020304" pitchFamily="34" charset="0"/>
                    <a:ea typeface="楷体" panose="02010609060101010101" pitchFamily="34" charset="-122"/>
                    <a:cs typeface="Times New Roman" panose="02020603050405020304" pitchFamily="34" charset="-120"/>
                  </a:rPr>
                  <a:t>正确</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5" name="QC_8_AS.1_1#5e1f661d0?htil=9&amp;vcp=1&amp;vis=1&amp;pid=2c978a9e4&amp;color=0,0,0&amp;vtp=1&amp;vaab=1&amp;bt=1&amp;bbb=1&amp;hb=1&amp;hs=1"/>
              <p:cNvSpPr>
                <a:spLocks noRot="1" noChangeAspect="1" noMove="1" noResize="1" noEditPoints="1" noAdjustHandles="1" noChangeArrowheads="1" noChangeShapeType="1" noTextEdit="1"/>
              </p:cNvSpPr>
              <p:nvPr/>
            </p:nvSpPr>
            <p:spPr>
              <a:xfrm>
                <a:off x="539496" y="3467018"/>
                <a:ext cx="11112011" cy="2903157"/>
              </a:xfrm>
              <a:prstGeom prst="rect">
                <a:avLst/>
              </a:prstGeom>
              <a:blipFill rotWithShape="1">
                <a:blip r:embed="rId5"/>
                <a:stretch>
                  <a:fillRect l="-3" t="-19" r="-2801" b="-1908"/>
                </a:stretch>
              </a:blipFill>
            </p:spPr>
            <p:txBody>
              <a:bodyPr/>
              <a:lstStyle/>
              <a:p>
                <a:r>
                  <a:rPr lang="zh-CN" altLang="en-US">
                    <a:noFill/>
                  </a:rPr>
                  <a:t> </a:t>
                </a:r>
              </a:p>
            </p:txBody>
          </p:sp>
        </mc:Fallback>
      </mc:AlternateContent>
      <p:sp>
        <p:nvSpPr>
          <p:cNvPr id="6" name="QC_8_AN.36_1#5e1f661d0.bracket?vcp=1&amp;vis=1&amp;pid=2c978a9e4&amp;color=0,0,0&amp;vpa=13&amp;vtp=1&amp;vaab=1&amp;bbb=1"/>
          <p:cNvSpPr/>
          <p:nvPr/>
        </p:nvSpPr>
        <p:spPr>
          <a:xfrm>
            <a:off x="3455600" y="5748352"/>
            <a:ext cx="752475"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1" end="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2" end="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
                                            <p:bg/>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84d65ada6.fixed?vcp=1&amp;pid=03cc4ee91&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磁现象</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磁场</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电流的磁场</a:t>
            </a:r>
            <a:endParaRPr lang="en-US" altLang="zh-CN" sz="4000" dirty="0"/>
          </a:p>
        </p:txBody>
      </p:sp>
      <p:sp>
        <p:nvSpPr>
          <p:cNvPr id="3" name="C_5_BD#84d65ada6.fixed?vcp=1&amp;pid=03cc4ee91&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实验与探究</a:t>
            </a:r>
            <a:endParaRPr lang="en-US" altLang="zh-CN" sz="4000" dirty="0"/>
          </a:p>
        </p:txBody>
      </p:sp>
    </p:spTree>
  </p:cSld>
  <p:clrMapOvr>
    <a:masterClrMapping/>
  </p:clrMapOvr>
  <p:transition>
    <p:split dir="in"/>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8337608b0?sp=1&amp;vcp=1&amp;pid=84d65ada6&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err="1">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实验</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探究通电螺线管外部的磁场</a:t>
            </a:r>
            <a:endParaRPr lang="en-US" altLang="zh-CN" sz="3200" dirty="0"/>
          </a:p>
        </p:txBody>
      </p:sp>
      <p:graphicFrame>
        <p:nvGraphicFramePr>
          <p:cNvPr id="28" name="P_7_BD#168e62369?colgroup=1,27&amp;vcp=1&amp;pid=8337608b0&amp;color=0,0,0&amp;vtp=1&amp;vaab=1&amp;bbb=1&amp;hb=1"/>
          <p:cNvGraphicFramePr>
            <a:graphicFrameLocks noGrp="1"/>
          </p:cNvGraphicFramePr>
          <p:nvPr/>
        </p:nvGraphicFramePr>
        <p:xfrm>
          <a:off x="539496" y="1324401"/>
          <a:ext cx="11091672" cy="2696972"/>
        </p:xfrm>
        <a:graphic>
          <a:graphicData uri="http://schemas.openxmlformats.org/drawingml/2006/table">
            <a:tbl>
              <a:tblPr/>
              <a:tblGrid>
                <a:gridCol w="868680">
                  <a:extLst>
                    <a:ext uri="{9D8B030D-6E8A-4147-A177-3AD203B41FA5}">
                      <a16:colId xmlns:a16="http://schemas.microsoft.com/office/drawing/2014/main" val="20000"/>
                    </a:ext>
                  </a:extLst>
                </a:gridCol>
                <a:gridCol w="10222992">
                  <a:extLst>
                    <a:ext uri="{9D8B030D-6E8A-4147-A177-3AD203B41FA5}">
                      <a16:colId xmlns:a16="http://schemas.microsoft.com/office/drawing/2014/main" val="20001"/>
                    </a:ext>
                  </a:extLst>
                </a:gridCol>
              </a:tblGrid>
              <a:tr h="269697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1900"/>
                        </a:lnSpc>
                      </a:pPr>
                      <a:r>
                        <a:rPr lang="en-US" altLang="zh-CN" sz="122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_</a:t>
                      </a:r>
                      <a:r>
                        <a:rPr lang="en-US" altLang="zh-CN" sz="900" b="0" i="0" kern="0" spc="0">
                          <a:solidFill>
                            <a:srgbClr val="FFFFFF"/>
                          </a:solidFill>
                          <a:latin typeface="宋体" panose="02010600030101010101" pitchFamily="2" charset="-122"/>
                          <a:ea typeface="宋体" panose="02010600030101010101" pitchFamily="2" charset="-122"/>
                          <a:cs typeface="Times New Roman" panose="02020603050405020304" pitchFamily="34" charset="-120"/>
                        </a:rPr>
                        <a:t>_________________________________________________________________________________________________________________________________________________________________________</a:t>
                      </a:r>
                      <a:endParaRPr lang="en-US" altLang="zh-CN" sz="900" spc="0" dirty="0">
                        <a:latin typeface="宋体"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pic>
        <p:nvPicPr>
          <p:cNvPr id="4" name="P_7_BD#168e62369.table_image?tii=1&amp;vcp=1&amp;pid=8337608b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732788" y="1447591"/>
            <a:ext cx="9573768" cy="24505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P_7_BD#168e62369?colgroup=2,27&amp;vcp=1&amp;pid=8337608b0&amp;color=0,0,0&amp;mp=1&amp;vtp=1&amp;vaab=1&amp;bt=1&amp;bbb=1&amp;hb=1"/>
          <p:cNvGraphicFramePr>
            <a:graphicFrameLocks noGrp="1"/>
          </p:cNvGraphicFramePr>
          <p:nvPr/>
        </p:nvGraphicFramePr>
        <p:xfrm>
          <a:off x="539496" y="1262806"/>
          <a:ext cx="11082528" cy="5055172"/>
        </p:xfrm>
        <a:graphic>
          <a:graphicData uri="http://schemas.openxmlformats.org/drawingml/2006/table">
            <a:tbl>
              <a:tblPr/>
              <a:tblGrid>
                <a:gridCol w="1005840">
                  <a:extLst>
                    <a:ext uri="{9D8B030D-6E8A-4147-A177-3AD203B41FA5}">
                      <a16:colId xmlns:a16="http://schemas.microsoft.com/office/drawing/2014/main" val="20000"/>
                    </a:ext>
                  </a:extLst>
                </a:gridCol>
                <a:gridCol w="10076688">
                  <a:extLst>
                    <a:ext uri="{9D8B030D-6E8A-4147-A177-3AD203B41FA5}">
                      <a16:colId xmlns:a16="http://schemas.microsoft.com/office/drawing/2014/main" val="20001"/>
                    </a:ext>
                  </a:extLst>
                </a:gridCol>
              </a:tblGrid>
              <a:tr h="505517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断开开关</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按图甲连接好电路</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在螺线管两边各放一个小磁针</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并在螺线管周围均匀撒上</a:t>
                      </a:r>
                      <a:endParaRPr lang="en-US" altLang="zh-CN" sz="100" b="0" i="0" kern="0" spc="-99900">
                        <a:solidFill>
                          <a:srgbClr val="FFFFFF"/>
                        </a:solidFill>
                        <a:latin typeface="Times New Roman" panose="02020603050405020304" pitchFamily="34" charset="0"/>
                        <a:ea typeface="宋体" panose="02010600030101010101" pitchFamily="2" charset="-122"/>
                        <a:cs typeface="Times New Roman" panose="02020603050405020304" pitchFamily="34" charset="-120"/>
                      </a:endParaRP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铁屑</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闭合开关</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观察并记录小磁针的指向</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轻敲面板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观察铁</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屑的排列情况</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将小磁针依次放在通电螺线管周围不同位置</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观察并记录</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小磁针的指向</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断开开关</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在螺线管两边各放一个小磁针</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调换电源正负</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极</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再闭合开关</a:t>
                      </a:r>
                      <a:r>
                        <a:rPr lang="en-US" altLang="zh-CN" sz="2800" b="0" i="0" spc="-10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观察并记录小磁针的指向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168e62369?colgroup=2,27&amp;vcp=1&amp;pid=8337608b0&amp;color=0,0,0&amp;mp=1&amp;vtp=1&amp;vaab=1&amp;bt=1&amp;bbb=1"/>
          <p:cNvSpPr txBox="1"/>
          <p:nvPr/>
        </p:nvSpPr>
        <p:spPr>
          <a:xfrm>
            <a:off x="10903879" y="554400"/>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a:rPr>
              <a:t>续表</a:t>
            </a:r>
          </a:p>
        </p:txBody>
      </p:sp>
      <p:sp>
        <p:nvSpPr>
          <p:cNvPr id="3" name="P_7_BD#168e62369?colgroup=2,27&amp;vcp=1&amp;pid=8337608b0&amp;color=0,0,0&amp;mp=1&amp;vtp=1&amp;vaab=1&amp;bt=1&amp;bbb=1&amp;hb=1&amp;uw=1"/>
          <p:cNvSpPr/>
          <p:nvPr/>
        </p:nvSpPr>
        <p:spPr>
          <a:xfrm>
            <a:off x="2506336" y="1283284"/>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168e62369?colgroup=2,27&amp;vcp=1&amp;pid=8337608b0&amp;color=0,0,0&amp;mp=1&amp;vtp=1&amp;vaab=1&amp;bt=1&amp;bbb=1&amp;hb=1&amp;uw=1"/>
          <p:cNvSpPr/>
          <p:nvPr/>
        </p:nvSpPr>
        <p:spPr>
          <a:xfrm>
            <a:off x="6417936" y="1854784"/>
            <a:ext cx="7112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168e62369?colgroup=2,27&amp;vcp=1&amp;pid=8337608b0&amp;color=0,0,0&amp;mp=1&amp;vtp=1&amp;vaab=1&amp;bt=1&amp;bbb=1&amp;hb=1&amp;uw=1"/>
          <p:cNvSpPr/>
          <p:nvPr/>
        </p:nvSpPr>
        <p:spPr>
          <a:xfrm>
            <a:off x="1617336" y="2413584"/>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168e62369?colgroup=2,27&amp;vcp=1&amp;pid=8337608b0&amp;color=0,0,0&amp;mp=1&amp;vtp=1&amp;vaab=1&amp;bt=1&amp;bbb=1&amp;hb=1&amp;uw=1"/>
          <p:cNvSpPr/>
          <p:nvPr/>
        </p:nvSpPr>
        <p:spPr>
          <a:xfrm>
            <a:off x="6049636" y="2985084"/>
            <a:ext cx="21336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168e62369?colgroup=2,27&amp;vcp=1&amp;pid=8337608b0&amp;color=0,0,0&amp;mp=1&amp;vtp=1&amp;vaab=1&amp;bt=1&amp;bbb=1&amp;hb=1&amp;uw=1"/>
          <p:cNvSpPr/>
          <p:nvPr/>
        </p:nvSpPr>
        <p:spPr>
          <a:xfrm>
            <a:off x="8526135" y="2985084"/>
            <a:ext cx="14224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168e62369?colgroup=2,27&amp;vcp=1&amp;pid=8337608b0&amp;color=0,0,0&amp;mp=1&amp;vtp=1&amp;vaab=1&amp;bt=1&amp;bbb=1&amp;hb=1&amp;uw=1"/>
          <p:cNvSpPr/>
          <p:nvPr/>
        </p:nvSpPr>
        <p:spPr>
          <a:xfrm>
            <a:off x="2506336" y="5245684"/>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168e62369?colgroup=2,27&amp;vcp=1&amp;pid=8337608b0&amp;color=0,0,0&amp;mp=1&amp;vtp=1&amp;vaab=1&amp;bt=1&amp;bbb=1&amp;hb=1&amp;uw=1"/>
          <p:cNvSpPr/>
          <p:nvPr/>
        </p:nvSpPr>
        <p:spPr>
          <a:xfrm>
            <a:off x="9237335" y="5245684"/>
            <a:ext cx="22225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168e62369?colgroup=2,27&amp;vcp=1&amp;pid=8337608b0&amp;color=0,0,0&amp;mp=1&amp;vtp=1&amp;vaab=1&amp;bt=1&amp;bbb=1&amp;hb=1&amp;uw=1"/>
          <p:cNvSpPr/>
          <p:nvPr/>
        </p:nvSpPr>
        <p:spPr>
          <a:xfrm>
            <a:off x="1545336" y="5806675"/>
            <a:ext cx="427600"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P_7_BD#168e62369?colgroup=2,27&amp;vcp=1&amp;pid=8337608b0&amp;color=0,0,0&amp;vtp=1&amp;vaab=1&amp;bt=1&amp;bbb=1&amp;hb=1"/>
          <p:cNvGraphicFramePr>
            <a:graphicFrameLocks noGrp="1"/>
          </p:cNvGraphicFramePr>
          <p:nvPr/>
        </p:nvGraphicFramePr>
        <p:xfrm>
          <a:off x="539496" y="1807019"/>
          <a:ext cx="11082528" cy="3948558"/>
        </p:xfrm>
        <a:graphic>
          <a:graphicData uri="http://schemas.openxmlformats.org/drawingml/2006/table">
            <a:tbl>
              <a:tblPr/>
              <a:tblGrid>
                <a:gridCol w="1005840">
                  <a:extLst>
                    <a:ext uri="{9D8B030D-6E8A-4147-A177-3AD203B41FA5}">
                      <a16:colId xmlns:a16="http://schemas.microsoft.com/office/drawing/2014/main" val="20000"/>
                    </a:ext>
                  </a:extLst>
                </a:gridCol>
                <a:gridCol w="10076688">
                  <a:extLst>
                    <a:ext uri="{9D8B030D-6E8A-4147-A177-3AD203B41FA5}">
                      <a16:colId xmlns:a16="http://schemas.microsoft.com/office/drawing/2014/main" val="20001"/>
                    </a:ext>
                  </a:extLst>
                </a:gridCol>
              </a:tblGrid>
              <a:tr h="113392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注意</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事项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观察铁屑分布情况时要轻敲板面</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改变电源正负极前要先断开开关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33920">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结论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通电螺线管周围的磁场分布与条形磁体的磁场分布相似</a:t>
                      </a:r>
                      <a:endParaRPr lang="en-US" altLang="zh-CN" sz="1200" dirty="0"/>
                    </a:p>
                    <a:p>
                      <a:pPr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通电螺线管磁场的极性与电流方向有关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80718">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评估</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交流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用铁屑进行实验可模拟通电螺线管外部磁场的磁感线分布</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情况</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但不能确定磁场的方向</a:t>
                      </a:r>
                      <a:endParaRPr lang="en-US" altLang="zh-CN" sz="1200" dirty="0"/>
                    </a:p>
                    <a:p>
                      <a:pPr marL="0" lvl="0" indent="0" algn="l" latinLnBrk="1" hangingPunct="0">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小磁针的作用</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确定通电螺线管外部磁场的方向</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P_7_BD#168e62369?colgroup=2,27&amp;vcp=1&amp;pid=8337608b0&amp;color=0,0,0&amp;vtp=1&amp;vaab=1&amp;bt=1&amp;bbb=1"/>
          <p:cNvSpPr txBox="1"/>
          <p:nvPr/>
        </p:nvSpPr>
        <p:spPr>
          <a:xfrm>
            <a:off x="10903879" y="1098613"/>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a:rPr>
              <a:t>续表</a:t>
            </a:r>
          </a:p>
        </p:txBody>
      </p:sp>
      <p:sp>
        <p:nvSpPr>
          <p:cNvPr id="3" name="P_7_BD#168e62369?colgroup=2,27&amp;vcp=1&amp;pid=8337608b0&amp;color=0,0,0&amp;vtp=1&amp;vaab=1&amp;bt=1&amp;bbb=1&amp;hb=1&amp;uw=1"/>
          <p:cNvSpPr/>
          <p:nvPr/>
        </p:nvSpPr>
        <p:spPr>
          <a:xfrm>
            <a:off x="6062336" y="1841721"/>
            <a:ext cx="14224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168e62369?colgroup=2,27&amp;vcp=1&amp;pid=8337608b0&amp;color=0,0,0&amp;vtp=1&amp;vaab=1&amp;bt=1&amp;bbb=1&amp;hb=1&amp;uw=1"/>
          <p:cNvSpPr/>
          <p:nvPr/>
        </p:nvSpPr>
        <p:spPr>
          <a:xfrm>
            <a:off x="6062336" y="2415412"/>
            <a:ext cx="711265"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168e62369?colgroup=2,27&amp;vcp=1&amp;pid=8337608b0&amp;color=0,0,0&amp;vtp=1&amp;vaab=1&amp;bt=1&amp;bbb=1&amp;hb=1&amp;uw=1"/>
          <p:cNvSpPr/>
          <p:nvPr/>
        </p:nvSpPr>
        <p:spPr>
          <a:xfrm>
            <a:off x="7129135" y="2975641"/>
            <a:ext cx="14224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168e62369?colgroup=2,27&amp;vcp=1&amp;pid=8337608b0&amp;color=0,0,0&amp;vtp=1&amp;vaab=1&amp;bt=1&amp;bbb=1&amp;hb=1&amp;uw=1"/>
          <p:cNvSpPr/>
          <p:nvPr/>
        </p:nvSpPr>
        <p:spPr>
          <a:xfrm>
            <a:off x="6417936" y="3549333"/>
            <a:ext cx="1422465" cy="4886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4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7" name="P_7_BD#168e62369?colgroup=2,27&amp;vcp=1&amp;pid=8337608b0&amp;color=0,0,0&amp;vtp=1&amp;vaab=1&amp;bt=1&amp;bbb=1&amp;hb=1&amp;uw=1"/>
          <p:cNvSpPr/>
          <p:nvPr/>
        </p:nvSpPr>
        <p:spPr>
          <a:xfrm>
            <a:off x="9618335" y="4107530"/>
            <a:ext cx="18669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8" name="P_7_BD#168e62369?colgroup=2,27&amp;vcp=1&amp;pid=8337608b0&amp;color=0,0,0&amp;vtp=1&amp;vaab=1&amp;bt=1&amp;bbb=1&amp;hb=1&amp;uw=1"/>
          <p:cNvSpPr/>
          <p:nvPr/>
        </p:nvSpPr>
        <p:spPr>
          <a:xfrm>
            <a:off x="1545336" y="4666330"/>
            <a:ext cx="783200"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9" name="P_7_BD#168e62369?colgroup=2,27&amp;vcp=1&amp;pid=8337608b0&amp;color=0,0,0&amp;vtp=1&amp;vaab=1&amp;bt=1&amp;bbb=1&amp;hb=1&amp;uw=1"/>
          <p:cNvSpPr/>
          <p:nvPr/>
        </p:nvSpPr>
        <p:spPr>
          <a:xfrm>
            <a:off x="3027036" y="4666330"/>
            <a:ext cx="7112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10" name="P_7_BD#168e62369?colgroup=2,27&amp;vcp=1&amp;pid=8337608b0&amp;color=0,0,0&amp;vtp=1&amp;vaab=1&amp;bt=1&amp;bbb=1&amp;hb=1&amp;uw=1"/>
          <p:cNvSpPr/>
          <p:nvPr/>
        </p:nvSpPr>
        <p:spPr>
          <a:xfrm>
            <a:off x="4995536" y="5240814"/>
            <a:ext cx="4978465" cy="479108"/>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43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caa8a292f.fixed?vcp=1&amp;pid=03cc4ee91&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磁现象</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磁场</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电流的磁场</a:t>
            </a:r>
            <a:endParaRPr lang="en-US" altLang="zh-CN" sz="4000" dirty="0"/>
          </a:p>
        </p:txBody>
      </p:sp>
      <p:sp>
        <p:nvSpPr>
          <p:cNvPr id="3" name="C_5_BD#caa8a292f.fixed?vcp=1&amp;pid=03cc4ee91&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要点梳理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P_7_BD#168e62369?colgroup=2,27&amp;vcp=1&amp;pid=8337608b0&amp;color=0,0,0&amp;mp=1&amp;vtp=1&amp;vaab=1&amp;bt=1&amp;bbb=1&amp;hb=1"/>
          <p:cNvGraphicFramePr>
            <a:graphicFrameLocks noGrp="1"/>
          </p:cNvGraphicFramePr>
          <p:nvPr/>
        </p:nvGraphicFramePr>
        <p:xfrm>
          <a:off x="539496" y="2659602"/>
          <a:ext cx="11082528" cy="2243392"/>
        </p:xfrm>
        <a:graphic>
          <a:graphicData uri="http://schemas.openxmlformats.org/drawingml/2006/table">
            <a:tbl>
              <a:tblPr/>
              <a:tblGrid>
                <a:gridCol w="1005840">
                  <a:extLst>
                    <a:ext uri="{9D8B030D-6E8A-4147-A177-3AD203B41FA5}">
                      <a16:colId xmlns:a16="http://schemas.microsoft.com/office/drawing/2014/main" val="20000"/>
                    </a:ext>
                  </a:extLst>
                </a:gridCol>
                <a:gridCol w="10076688">
                  <a:extLst>
                    <a:ext uri="{9D8B030D-6E8A-4147-A177-3AD203B41FA5}">
                      <a16:colId xmlns:a16="http://schemas.microsoft.com/office/drawing/2014/main" val="20001"/>
                    </a:ext>
                  </a:extLst>
                </a:gridCol>
              </a:tblGrid>
              <a:tr h="2243392">
                <a:tc>
                  <a:txBody>
                    <a:bodyPr/>
                    <a:lstStyle/>
                    <a:p>
                      <a:pPr marL="0" indent="0" algn="ctr" latinLnBrk="1" hangingPunct="0">
                        <a:lnSpc>
                          <a:spcPts val="44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深入</a:t>
                      </a:r>
                    </a:p>
                    <a:p>
                      <a:pPr marL="0" lvl="0" indent="0"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拓展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本实验一方面体现了电流的磁效应</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另一方面确定了通电</a:t>
                      </a:r>
                    </a:p>
                    <a:p>
                      <a:pPr marL="0" indent="0" algn="l" latinLnBrk="1" hangingPunct="0">
                        <a:lnSpc>
                          <a:spcPts val="44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螺线管的磁场分布情况及其极性</a:t>
                      </a:r>
                      <a:endParaRPr lang="en-US" altLang="zh-CN" sz="1200" dirty="0"/>
                    </a:p>
                    <a:p>
                      <a:pPr marL="0" indent="0" algn="l" latinLnBrk="1" hangingPunct="0">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本实验通过铁屑形象地模拟了磁感线</a:t>
                      </a:r>
                      <a:r>
                        <a:rPr lang="en-US" altLang="zh-CN" sz="2800" b="0" i="0" spc="-10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但磁感线并非客观</a:t>
                      </a:r>
                    </a:p>
                    <a:p>
                      <a:pPr marL="0" lvl="0" indent="0" algn="l" latinLnBrk="1" hangingPunct="0">
                        <a:lnSpc>
                          <a:spcPts val="4200"/>
                        </a:lnSpc>
                      </a:pPr>
                      <a:r>
                        <a:rPr lang="en-US" altLang="zh-CN" sz="28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存在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P_7_BD#168e62369?colgroup=2,27&amp;vcp=1&amp;pid=8337608b0&amp;color=0,0,0&amp;mp=1&amp;vtp=1&amp;vaab=1&amp;bt=1&amp;bbb=1"/>
          <p:cNvSpPr txBox="1"/>
          <p:nvPr/>
        </p:nvSpPr>
        <p:spPr>
          <a:xfrm>
            <a:off x="10903879" y="1951196"/>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a:rPr>
              <a:t>续表</a:t>
            </a:r>
          </a:p>
        </p:txBody>
      </p:sp>
      <p:sp>
        <p:nvSpPr>
          <p:cNvPr id="3" name="P_7_BD#168e62369?colgroup=2,27&amp;vcp=1&amp;pid=8337608b0&amp;color=0,0,0&amp;mp=1&amp;vtp=1&amp;vaab=1&amp;bt=1&amp;bbb=1&amp;hb=1&amp;uw=1"/>
          <p:cNvSpPr/>
          <p:nvPr/>
        </p:nvSpPr>
        <p:spPr>
          <a:xfrm>
            <a:off x="5706736" y="2690240"/>
            <a:ext cx="21336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4" name="P_7_BD#168e62369?colgroup=2,27&amp;vcp=1&amp;pid=8337608b0&amp;color=0,0,0&amp;mp=1&amp;vtp=1&amp;vaab=1&amp;bt=1&amp;bbb=1&amp;hb=1&amp;uw=1"/>
          <p:cNvSpPr/>
          <p:nvPr/>
        </p:nvSpPr>
        <p:spPr>
          <a:xfrm>
            <a:off x="3039736" y="3249040"/>
            <a:ext cx="3556064"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5" name="P_7_BD#168e62369?colgroup=2,27&amp;vcp=1&amp;pid=8337608b0&amp;color=0,0,0&amp;mp=1&amp;vtp=1&amp;vaab=1&amp;bt=1&amp;bbb=1&amp;hb=1&amp;uw=1"/>
          <p:cNvSpPr/>
          <p:nvPr/>
        </p:nvSpPr>
        <p:spPr>
          <a:xfrm>
            <a:off x="7129135" y="3820540"/>
            <a:ext cx="10668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
        <p:nvSpPr>
          <p:cNvPr id="6" name="P_7_BD#168e62369?colgroup=2,27&amp;vcp=1&amp;pid=8337608b0&amp;color=0,0,0&amp;mp=1&amp;vtp=1&amp;vaab=1&amp;bt=1&amp;bbb=1&amp;hb=1&amp;uw=1"/>
          <p:cNvSpPr/>
          <p:nvPr/>
        </p:nvSpPr>
        <p:spPr>
          <a:xfrm>
            <a:off x="9961235" y="3820540"/>
            <a:ext cx="711265" cy="564833"/>
          </a:xfrm>
          <a:prstGeom prst="rect">
            <a:avLst/>
          </a:prstGeom>
          <a:solidFill>
            <a:schemeClr val="accent1">
              <a:alpha val="0"/>
            </a:schemeClr>
          </a:solidFill>
          <a:ln w="12700" cap="flat" cmpd="sng" algn="ctr">
            <a:solidFill>
              <a:srgbClr val="FFFFFF">
                <a:alpha val="0"/>
              </a:srgbClr>
            </a:solidFill>
            <a:prstDash val="solid"/>
            <a:miter lim="800000"/>
            <a:headEnd type="none" w="med" len="med"/>
            <a:tailEnd type="none" w="med" len="med"/>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nSpc>
                <a:spcPts val="5260"/>
              </a:lnSpc>
            </a:pPr>
            <a:r>
              <a:rPr lang="en-US" altLang="zh-CN" sz="100" u="wavy" spc="-10300">
                <a:solidFill>
                  <a:srgbClr val="000000"/>
                </a:solidFill>
                <a:latin typeface="宋体" panose="02010600030101010101" pitchFamily="2" charset="-122"/>
              </a:rPr>
              <a:t>.</a:t>
            </a:r>
            <a:r>
              <a:rPr lang="en-US" altLang="zh-CN" sz="2800" u="wavy">
                <a:solidFill>
                  <a:srgbClr val="000000"/>
                </a:solidFill>
                <a:latin typeface="宋体" panose="02010600030101010101" pitchFamily="2" charset="-122"/>
              </a:rPr>
              <a:t>    </a:t>
            </a:r>
            <a:r>
              <a:rPr lang="en-US" altLang="zh-CN" sz="100" u="wavy" spc="-10300">
                <a:solidFill>
                  <a:srgbClr val="000000"/>
                </a:solidFill>
                <a:latin typeface="宋体" panose="02010600030101010101" pitchFamily="2" charset="-122"/>
              </a:rPr>
              <a:t>.</a:t>
            </a:r>
            <a:endParaRPr lang="zh-CN" altLang="en-US" sz="100" u="wavy" spc="-10300">
              <a:solidFill>
                <a:srgbClr val="000000"/>
              </a:solidFill>
              <a:latin typeface="宋体" panose="02010600030101010101" pitchFamily="2" charset="-122"/>
            </a:endParaRPr>
          </a:p>
        </p:txBody>
      </p:sp>
    </p:spTree>
  </p:cSld>
  <p:clrMapOvr>
    <a:masterClrMapping/>
  </p:clrMapOvr>
  <p:transition>
    <p:split dir="in"/>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8_BD.38_1#922920876?iti=18&amp;htil=10&amp;vcp=1&amp;vis=1&amp;pid=8337608b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6005" y="1971008"/>
            <a:ext cx="5422392"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8_BD.38_2#922920876?iti=18&amp;htil=10&amp;vcp=1&amp;vis=1&amp;pid=8337608b0&amp;color=0,0,0&amp;vtp=1&amp;vaab=1&amp;bbb=1"/>
          <p:cNvSpPr/>
          <p:nvPr/>
        </p:nvSpPr>
        <p:spPr>
          <a:xfrm>
            <a:off x="8173789" y="4338288"/>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p>
        </p:txBody>
      </p:sp>
      <p:sp>
        <p:nvSpPr>
          <p:cNvPr id="4" name="QO_7_BD.38_3#922920876?htil=10&amp;vcp=1&amp;vis=1&amp;pid=8337608b0&amp;color=0,0,0&amp;vtp=1&amp;vaab=1&amp;bt=1&amp;bbb=1&amp;hb=1"/>
          <p:cNvSpPr/>
          <p:nvPr/>
        </p:nvSpPr>
        <p:spPr>
          <a:xfrm>
            <a:off x="539496" y="1952720"/>
            <a:ext cx="5559552"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（2023·山东济南·模拟）在探</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究通电螺线管外部的磁场分布实验</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中，小明进行如下操作</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39_1#5bf860c51?sp=1&amp;vcp=1&amp;vis=1&amp;pid=922920876&amp;color=0,0,0&amp;vtp=1&amp;vaab=1&amp;bt=1&amp;bbb=1&amp;hb=1"/>
          <p:cNvSpPr/>
          <p:nvPr/>
        </p:nvSpPr>
        <p:spPr>
          <a:xfrm>
            <a:off x="539496" y="973042"/>
            <a:ext cx="11109960" cy="1849057"/>
          </a:xfrm>
          <a:prstGeom prst="rect">
            <a:avLst/>
          </a:prstGeom>
          <a:noFill/>
        </p:spPr>
        <p:txBody>
          <a:bodyPr wrap="none" lIns="0" tIns="0" rIns="0" bIns="0" rtlCol="0" anchor="t"/>
          <a:lstStyle/>
          <a:p>
            <a:pPr algn="l" latinLnBrk="1">
              <a:lnSpc>
                <a:spcPts val="5100"/>
              </a:lnSpc>
            </a:pP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（1）在嵌入螺线管的玻璃板上均匀撒满细铁屑，闭合开关后</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，下一步操</a:t>
            </a:r>
          </a:p>
          <a:p>
            <a:pPr latinLnBrk="1">
              <a:lnSpc>
                <a:spcPts val="51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作是</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，观察到如图26-12甲所示的铁屑分布情况，</a:t>
            </a: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改变电流方向，</a:t>
            </a:r>
          </a:p>
          <a:p>
            <a:pPr latinLnBrk="1">
              <a:lnSpc>
                <a:spcPts val="4900"/>
              </a:lnSpc>
            </a:pPr>
            <a:r>
              <a:rPr lang="en-US" altLang="zh-CN" sz="2800" b="0" i="0" spc="-5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通电螺线管周围的铁屑分布情况</a:t>
            </a:r>
            <a:r>
              <a:rPr lang="en-US" altLang="zh-CN" sz="280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spc="-5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（选填“没有”或“发生”）改变。</a:t>
            </a:r>
            <a:endParaRPr lang="en-US" altLang="zh-CN" sz="2800" spc="-50" dirty="0"/>
          </a:p>
        </p:txBody>
      </p:sp>
      <p:pic>
        <p:nvPicPr>
          <p:cNvPr id="3" name="QB_8_BD.40_1#922920876?iti=19&amp;vcp=1&amp;vis=1&amp;pid=92292087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2950686"/>
            <a:ext cx="5458968"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8_BD.40_2#922920876?iti=19&amp;vcp=1&amp;vis=1&amp;pid=922920876&amp;color=0,0,0&amp;vtp=1&amp;vaab=1&amp;bbb=1"/>
          <p:cNvSpPr/>
          <p:nvPr/>
        </p:nvSpPr>
        <p:spPr>
          <a:xfrm>
            <a:off x="5461064" y="5317966"/>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p>
        </p:txBody>
      </p:sp>
    </p:spTree>
  </p:cSld>
  <p:clrMapOvr>
    <a:masterClrMapping/>
  </p:clrMapOvr>
  <p:transition>
    <p:split dir="in"/>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8_BD.41_1#bf45d989a?vcp=1&amp;vis=1&amp;pid=922920876&amp;color=0,0,0&amp;mp=1&amp;vtp=1&amp;vaab=1&amp;bt=1&amp;bbb=1&amp;hb=1"/>
              <p:cNvSpPr/>
              <p:nvPr/>
            </p:nvSpPr>
            <p:spPr>
              <a:xfrm>
                <a:off x="539496" y="649192"/>
                <a:ext cx="11109960"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（2）如图26-12乙所示，撤走铁屑</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，在螺线管外部不同位置放置小磁针</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涂黑的一端表示小磁针</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极），放小磁针的目的是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，闭合开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关后</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，小明发现螺线管周围的大部分小磁针发生了偏转</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，极少数小磁针</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没有发生偏转</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，小磁针不偏转的原因是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2" name="QB_8_BD.41_1#bf45d989a?vcp=1&amp;vis=1&amp;pid=922920876&amp;color=0,0,0&amp;mp=1&amp;vtp=1&amp;vaab=1&amp;bt=1&amp;bbb=1&amp;hb=1"/>
              <p:cNvSpPr>
                <a:spLocks noRot="1" noChangeAspect="1" noMove="1" noResize="1" noEditPoints="1" noAdjustHandles="1" noChangeArrowheads="1" noChangeShapeType="1" noTextEdit="1"/>
              </p:cNvSpPr>
              <p:nvPr/>
            </p:nvSpPr>
            <p:spPr>
              <a:xfrm>
                <a:off x="539496" y="649192"/>
                <a:ext cx="11109960" cy="2496757"/>
              </a:xfrm>
              <a:prstGeom prst="rect">
                <a:avLst/>
              </a:prstGeom>
              <a:blipFill rotWithShape="1">
                <a:blip r:embed="rId3"/>
                <a:stretch>
                  <a:fillRect l="-3" t="-9" r="-111" b="-2740"/>
                </a:stretch>
              </a:blipFill>
            </p:spPr>
            <p:txBody>
              <a:bodyPr/>
              <a:lstStyle/>
              <a:p>
                <a:r>
                  <a:rPr lang="zh-CN" altLang="en-US">
                    <a:noFill/>
                  </a:rPr>
                  <a:t> </a:t>
                </a:r>
              </a:p>
            </p:txBody>
          </p:sp>
        </mc:Fallback>
      </mc:AlternateContent>
      <p:pic>
        <p:nvPicPr>
          <p:cNvPr id="3" name="QB_8_BD.42_1#922920876?iti=20&amp;vcp=1&amp;vis=1&amp;pid=922920876&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364992" y="3274536"/>
            <a:ext cx="5458968"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8_BD.42_2#922920876?iti=20&amp;vcp=1&amp;vis=1&amp;pid=922920876&amp;color=0,0,0&amp;vtp=1&amp;vaab=1&amp;bbb=1"/>
          <p:cNvSpPr/>
          <p:nvPr/>
        </p:nvSpPr>
        <p:spPr>
          <a:xfrm>
            <a:off x="5461064" y="5641816"/>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p>
        </p:txBody>
      </p:sp>
    </p:spTree>
  </p:cSld>
  <p:clrMapOvr>
    <a:masterClrMapping/>
  </p:clrMapOvr>
  <p:transition>
    <p:split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8_BD.43_1#9f579f752?vcp=1&amp;vis=1&amp;pid=922920876&amp;color=0,0,0&amp;vtp=1&amp;vaab=1&amp;bt=1&amp;bbb=1&amp;hb=1"/>
          <p:cNvSpPr/>
          <p:nvPr/>
        </p:nvSpPr>
        <p:spPr>
          <a:xfrm>
            <a:off x="539496" y="1290542"/>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（3）小明利用图26-12乙所示的实验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，探究通电螺线管的磁场方向与电</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流方向是否有关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，需要进行的操作是</a:t>
            </a:r>
            <a:r>
              <a:rPr lang="en-US" altLang="zh-CN" sz="2800" i="0" dirty="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观察小磁针的指向。</a:t>
            </a:r>
            <a:endParaRPr lang="en-US" altLang="zh-CN" sz="2800" dirty="0"/>
          </a:p>
        </p:txBody>
      </p:sp>
      <p:pic>
        <p:nvPicPr>
          <p:cNvPr id="3" name="QB_8_BD.44_1#922920876?iti=21&amp;vcp=1&amp;vis=1&amp;pid=922920876&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2627471"/>
            <a:ext cx="5458968"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8_BD.44_2#922920876?iti=21&amp;vcp=1&amp;vis=1&amp;pid=922920876&amp;color=0,0,0&amp;vtp=1&amp;vaab=1&amp;bbb=1"/>
          <p:cNvSpPr/>
          <p:nvPr/>
        </p:nvSpPr>
        <p:spPr>
          <a:xfrm>
            <a:off x="5461064" y="4994751"/>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8_BD.45_1#5bf860c51?iti=22&amp;htil=11&amp;vcp=1&amp;vis=1&amp;pid=922920876&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4905" y="1564481"/>
            <a:ext cx="5422392"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8_BD.45_2#5bf860c51?iti=22&amp;htil=11&amp;vcp=1&amp;vis=1&amp;pid=922920876&amp;color=0,0,0&amp;vtp=1&amp;vaab=1&amp;bbb=1"/>
          <p:cNvSpPr/>
          <p:nvPr/>
        </p:nvSpPr>
        <p:spPr>
          <a:xfrm>
            <a:off x="8262689" y="3931761"/>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p>
        </p:txBody>
      </p:sp>
      <p:sp>
        <p:nvSpPr>
          <p:cNvPr id="4" name="QB_8_BD.45_3#5bf860c51?htil=11&amp;sp=1&amp;vcp=1&amp;vis=1&amp;pid=922920876&amp;color=0,0,0&amp;vtp=1&amp;vaab=1&amp;bt=1&amp;bbb=1&amp;hb=1&amp;hs=1"/>
          <p:cNvSpPr/>
          <p:nvPr/>
        </p:nvSpPr>
        <p:spPr>
          <a:xfrm>
            <a:off x="539496" y="1546193"/>
            <a:ext cx="555955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）在嵌入螺线管的玻璃板上均匀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撒满细铁屑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，闭合开关后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，下一步</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操作是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，观察到如图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甲所示的铁屑分布情况</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，改变</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电流方向，通电螺线管周围的铁屑</a:t>
            </a:r>
            <a:endParaRPr lang="en-US" altLang="zh-CN" sz="2800" dirty="0"/>
          </a:p>
        </p:txBody>
      </p:sp>
      <p:sp>
        <p:nvSpPr>
          <p:cNvPr id="5" name="QB_8_AN.46_1#5bf860c51.blank?vcp=1&amp;vis=1&amp;pid=922920876&amp;color=0,0,0&amp;vpa=14&amp;vtp=1&amp;vaab=1&amp;bbb=1"/>
          <p:cNvSpPr/>
          <p:nvPr/>
        </p:nvSpPr>
        <p:spPr>
          <a:xfrm>
            <a:off x="1616614" y="2811113"/>
            <a:ext cx="2036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轻敲玻璃板</a:t>
            </a:r>
            <a:endParaRPr lang="en-US" altLang="zh-CN" sz="2800" dirty="0"/>
          </a:p>
        </p:txBody>
      </p:sp>
      <p:sp>
        <p:nvSpPr>
          <p:cNvPr id="6" name="QB_8_AN.47_1#5bf860c51.blank?vcp=1&amp;vis=1&amp;pid=922920876&amp;color=0,0,0&amp;vpa=15&amp;vtp=1&amp;vaab=1&amp;bbb=1"/>
          <p:cNvSpPr/>
          <p:nvPr/>
        </p:nvSpPr>
        <p:spPr>
          <a:xfrm>
            <a:off x="1972713" y="469338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没有</a:t>
            </a:r>
            <a:endParaRPr lang="en-US" altLang="zh-CN" sz="2800" dirty="0"/>
          </a:p>
        </p:txBody>
      </p:sp>
      <p:sp>
        <p:nvSpPr>
          <p:cNvPr id="7" name="QB_8_BD.45_3#5bf860c51?htil=11&amp;sp=1&amp;vcp=1&amp;vis=1&amp;pid=922920876&amp;color=0,0,0&amp;vtp=1&amp;vaab=1&amp;bt=1&amp;bbb=1&amp;hb=1&amp;hs=1"/>
          <p:cNvSpPr/>
          <p:nvPr/>
        </p:nvSpPr>
        <p:spPr>
          <a:xfrm>
            <a:off x="539995" y="4744815"/>
            <a:ext cx="11112011" cy="553657"/>
          </a:xfrm>
          <a:prstGeom prst="rect">
            <a:avLst/>
          </a:prstGeom>
          <a:noFill/>
        </p:spPr>
        <p:txBody>
          <a:bodyPr wrap="none" lIns="0" tIns="0" rIns="0" bIns="0" rtlCol="0" anchor="t"/>
          <a:lstStyle/>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分布情况</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选填“没有”或</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”）改变。</a:t>
            </a:r>
            <a:endParaRPr lang="en-US" altLang="zh-CN" sz="2800" dirty="0"/>
          </a:p>
        </p:txBody>
      </p:sp>
    </p:spTree>
  </p:cSld>
  <p:clrMapOvr>
    <a:masterClrMapping/>
  </p:clrMapOvr>
  <p:transition>
    <p:split dir="in"/>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8_BD.48_1#bf45d989a?iti=23&amp;htil=12&amp;vcp=1&amp;vis=1&amp;pid=922920876&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1240536"/>
            <a:ext cx="5422392"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8_BD.48_2#bf45d989a?iti=23&amp;htil=12&amp;vcp=1&amp;vis=1&amp;pid=922920876&amp;color=0,0,0&amp;vtp=1&amp;vaab=1&amp;bbb=1"/>
          <p:cNvSpPr/>
          <p:nvPr/>
        </p:nvSpPr>
        <p:spPr>
          <a:xfrm>
            <a:off x="8286559" y="3607816"/>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8_BD.48_3#bf45d989a?htil=12&amp;vcp=1&amp;vis=1&amp;pid=922920876&amp;color=0,0,0&amp;vtp=1&amp;vaab=1&amp;bt=1&amp;bbb=1&amp;hb=1&amp;hs=1"/>
              <p:cNvSpPr/>
              <p:nvPr/>
            </p:nvSpPr>
            <p:spPr>
              <a:xfrm>
                <a:off x="539496" y="1222248"/>
                <a:ext cx="555955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（2）如图26-12乙所示，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撤走铁屑，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在螺线管外部不同位置放置小磁针</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涂黑的一端表示小磁针</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放小磁针的目的是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闭合开关后，小明发现螺线管周围</a:t>
                </a:r>
                <a:endParaRPr lang="en-US" altLang="zh-CN" sz="2800" dirty="0">
                  <a:solidFill>
                    <a:srgbClr val="000000"/>
                  </a:solidFill>
                </a:endParaRPr>
              </a:p>
            </p:txBody>
          </p:sp>
        </mc:Choice>
        <mc:Fallback xmlns="">
          <p:sp>
            <p:nvSpPr>
              <p:cNvPr id="4" name="QB_8_BD.48_3#bf45d989a?htil=12&amp;vcp=1&amp;vis=1&amp;pid=922920876&amp;color=0,0,0&amp;vtp=1&amp;vaab=1&amp;bt=1&amp;bbb=1&amp;hb=1&amp;hs=1"/>
              <p:cNvSpPr>
                <a:spLocks noRot="1" noChangeAspect="1" noMove="1" noResize="1" noEditPoints="1" noAdjustHandles="1" noChangeArrowheads="1" noChangeShapeType="1" noTextEdit="1"/>
              </p:cNvSpPr>
              <p:nvPr/>
            </p:nvSpPr>
            <p:spPr>
              <a:xfrm>
                <a:off x="539496" y="1222248"/>
                <a:ext cx="5559552" cy="3144457"/>
              </a:xfrm>
              <a:prstGeom prst="rect">
                <a:avLst/>
              </a:prstGeom>
              <a:blipFill rotWithShape="1">
                <a:blip r:embed="rId4"/>
                <a:stretch>
                  <a:fillRect l="-7" t="-16" r="-4114" b="-2167"/>
                </a:stretch>
              </a:blipFill>
            </p:spPr>
            <p:txBody>
              <a:bodyPr/>
              <a:lstStyle/>
              <a:p>
                <a:r>
                  <a:rPr lang="zh-CN" altLang="en-US">
                    <a:noFill/>
                  </a:rPr>
                  <a:t> </a:t>
                </a:r>
              </a:p>
            </p:txBody>
          </p:sp>
        </mc:Fallback>
      </mc:AlternateContent>
      <p:sp>
        <p:nvSpPr>
          <p:cNvPr id="5" name="QB_8_AN.49_1#bf45d989a.blank?vcp=1&amp;vis=1&amp;pid=922920876&amp;color=0,0,0&amp;vpa=16&amp;vtp=1&amp;vaab=1&amp;bbb=1"/>
          <p:cNvSpPr/>
          <p:nvPr/>
        </p:nvSpPr>
        <p:spPr>
          <a:xfrm>
            <a:off x="3394615" y="3134868"/>
            <a:ext cx="2392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显示磁场方向</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6" name="QB_8_AN.50_1#bf45d989a.blank?vcp=1&amp;vis=1&amp;pid=922920876&amp;color=0,0,0&amp;vpa=17&amp;vtp=1&amp;vaab=1&amp;bbb=1"/>
              <p:cNvSpPr/>
              <p:nvPr/>
            </p:nvSpPr>
            <p:spPr>
              <a:xfrm>
                <a:off x="2391314" y="5141087"/>
                <a:ext cx="5478463" cy="410782"/>
              </a:xfrm>
              <a:prstGeom prst="rect">
                <a:avLst/>
              </a:prstGeom>
              <a:noFill/>
            </p:spPr>
            <p:txBody>
              <a:bodyPr wrap="none" lIns="0" tIns="0" rIns="0" bIns="0" rtlCol="0" anchor="t"/>
              <a:lstStyle/>
              <a:p>
                <a:pPr algn="ctr" latinLnBrk="1">
                  <a:lnSpc>
                    <a:spcPts val="34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小磁针</a:t>
                </a: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极的指向与磁场方向相同</a:t>
                </a:r>
                <a:endParaRPr lang="en-US" altLang="zh-CN" sz="2800" dirty="0">
                  <a:solidFill>
                    <a:srgbClr val="FF0000"/>
                  </a:solidFill>
                </a:endParaRPr>
              </a:p>
            </p:txBody>
          </p:sp>
        </mc:Choice>
        <mc:Fallback xmlns="">
          <p:sp>
            <p:nvSpPr>
              <p:cNvPr id="6" name="QB_8_AN.50_1#bf45d989a.blank?vcp=1&amp;vis=1&amp;pid=922920876&amp;color=0,0,0&amp;vpa=17&amp;vtp=1&amp;vaab=1&amp;bbb=1"/>
              <p:cNvSpPr>
                <a:spLocks noRot="1" noChangeAspect="1" noMove="1" noResize="1" noEditPoints="1" noAdjustHandles="1" noChangeArrowheads="1" noChangeShapeType="1" noTextEdit="1"/>
              </p:cNvSpPr>
              <p:nvPr/>
            </p:nvSpPr>
            <p:spPr>
              <a:xfrm>
                <a:off x="2391314" y="5141087"/>
                <a:ext cx="5478463" cy="410782"/>
              </a:xfrm>
              <a:prstGeom prst="rect">
                <a:avLst/>
              </a:prstGeom>
              <a:blipFill rotWithShape="1">
                <a:blip r:embed="rId5"/>
                <a:stretch>
                  <a:fillRect l="-10" t="-31" r="4" b="-5086"/>
                </a:stretch>
              </a:blipFill>
            </p:spPr>
            <p:txBody>
              <a:bodyPr/>
              <a:lstStyle/>
              <a:p>
                <a:r>
                  <a:rPr lang="zh-CN" altLang="en-US">
                    <a:noFill/>
                  </a:rPr>
                  <a:t> </a:t>
                </a:r>
              </a:p>
            </p:txBody>
          </p:sp>
        </mc:Fallback>
      </mc:AlternateContent>
      <p:sp>
        <p:nvSpPr>
          <p:cNvPr id="7" name="QB_8_BD.48_3#bf45d989a?htil=12&amp;vcp=1&amp;vis=1&amp;pid=922920876&amp;color=0,0,0&amp;vtp=1&amp;vaab=1&amp;bt=1&amp;bbb=1&amp;hb=1&amp;hs=1"/>
          <p:cNvSpPr/>
          <p:nvPr/>
        </p:nvSpPr>
        <p:spPr>
          <a:xfrm>
            <a:off x="539496" y="4428680"/>
            <a:ext cx="11112011" cy="1201357"/>
          </a:xfrm>
          <a:prstGeom prst="rect">
            <a:avLst/>
          </a:prstGeom>
          <a:noFill/>
        </p:spPr>
        <p:txBody>
          <a:bodyPr wrap="none" lIns="0" tIns="0" rIns="0" bIns="0" rtlCol="0" anchor="t"/>
          <a:lstStyle/>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的大部分小磁针发生了偏转，极少数小磁针没有发生偏转，小磁针不偏</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转的原因是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8_BD.51_1#9f579f752?iti=24&amp;htil=13&amp;vcp=1&amp;vis=1&amp;pid=922920876&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4905" y="1883632"/>
            <a:ext cx="5422392"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8_BD.51_2#9f579f752?iti=24&amp;htil=13&amp;vcp=1&amp;vis=1&amp;pid=922920876&amp;color=0,0,0&amp;vtp=1&amp;vaab=1&amp;bbb=1"/>
          <p:cNvSpPr/>
          <p:nvPr/>
        </p:nvSpPr>
        <p:spPr>
          <a:xfrm>
            <a:off x="8262689" y="4250912"/>
            <a:ext cx="1266825"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图26-12</a:t>
            </a:r>
            <a:endParaRPr lang="en-US" altLang="zh-CN" sz="2800" dirty="0"/>
          </a:p>
        </p:txBody>
      </p:sp>
      <p:sp>
        <p:nvSpPr>
          <p:cNvPr id="4" name="QB_8_BD.51_3#9f579f752?htil=13&amp;vcp=1&amp;vis=1&amp;pid=922920876&amp;color=0,0,0&amp;mp=1&amp;vtp=1&amp;vaab=1&amp;bt=1&amp;bbb=1&amp;hb=1"/>
          <p:cNvSpPr/>
          <p:nvPr/>
        </p:nvSpPr>
        <p:spPr>
          <a:xfrm>
            <a:off x="539496" y="1865344"/>
            <a:ext cx="5559552"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（3）小明利用图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26-12乙所示的实</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验，探究通电螺线管的磁场方向与</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电流方向是否有关，需要进行的操</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作是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观察小磁</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针的指向</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5" name="QB_8_AN.52_1#9f579f752.blank?vcp=1&amp;vis=1&amp;pid=922920876&amp;color=0,0,0&amp;mp=1&amp;vpa=18&amp;vtp=1&amp;vaab=1&amp;bbb=1"/>
          <p:cNvSpPr/>
          <p:nvPr/>
        </p:nvSpPr>
        <p:spPr>
          <a:xfrm>
            <a:off x="1261015" y="3777964"/>
            <a:ext cx="2747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改变电流的方向</a:t>
            </a:r>
            <a:endParaRPr lang="en-US" altLang="zh-CN" sz="2800" dirty="0"/>
          </a:p>
        </p:txBody>
      </p:sp>
    </p:spTree>
  </p:cSld>
  <p:clrMapOvr>
    <a:masterClrMapping/>
  </p:clrMapOvr>
  <p:transition>
    <p:split dir="in"/>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7_BD#36299f67a?vcp=1&amp;pid=8337608b0&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拓展考问</a:t>
            </a:r>
            <a:endParaRPr lang="en-US" altLang="zh-CN" sz="3200" dirty="0"/>
          </a:p>
        </p:txBody>
      </p:sp>
      <p:sp>
        <p:nvSpPr>
          <p:cNvPr id="3" name="QO_8_BD.53_1#7c08e4cbd?vcp=1&amp;vis=1&amp;pid=36299f67a&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r>
              <a:rPr lang="zh-CN" altLang="en-US"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上</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例实验中</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7" name="QB_9_BD.56_1#a06bb5b72?vcp=1&amp;vis=1&amp;pid=7c08e4cbd&amp;color=0,0,0&amp;vtp=1&amp;vaab=1&amp;bt=1&amp;bbb=1&amp;hb=1"/>
          <p:cNvSpPr/>
          <p:nvPr/>
        </p:nvSpPr>
        <p:spPr>
          <a:xfrm>
            <a:off x="539496" y="1863598"/>
            <a:ext cx="11109960" cy="18490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（1）实验时，小明发现通电螺线管的磁场较弱</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，铁屑规则排列的效果</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不明显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，为增强螺线管的磁场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，可采取的措施是</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8" name="QB_9_AN.1_1#a06bb5b72.blank?vcp=1&amp;vis=1&amp;pid=7c08e4cbd&amp;color=0,0,0&amp;vpa=19&amp;vtp=1&amp;vaab=1&amp;bbb=1&amp;hb=1"/>
          <p:cNvSpPr/>
          <p:nvPr/>
        </p:nvSpPr>
        <p:spPr>
          <a:xfrm>
            <a:off x="539496" y="2480818"/>
            <a:ext cx="11109960" cy="1207072"/>
          </a:xfrm>
          <a:prstGeom prst="rect">
            <a:avLst/>
          </a:prstGeom>
          <a:noFill/>
        </p:spPr>
        <p:txBody>
          <a:bodyPr wrap="square" lIns="0" tIns="0" rIns="0" bIns="0" rtlCol="0" anchor="t"/>
          <a:lstStyle/>
          <a:p>
            <a:pPr latinLnBrk="1">
              <a:lnSpc>
                <a:spcPct val="15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增大通电螺线管线圈中的电流</a:t>
            </a:r>
            <a:endParaRPr lang="en-US" altLang="zh-CN" sz="2800" dirty="0"/>
          </a:p>
        </p:txBody>
      </p:sp>
      <p:sp>
        <p:nvSpPr>
          <p:cNvPr id="9" name="QB_9_BD.58_1#1b623776d?vcp=1&amp;vis=1&amp;pid=7c08e4cbd&amp;color=0,0,0&amp;vtp=1&amp;vaab=1&amp;bbb=1&amp;hb=1"/>
          <p:cNvSpPr/>
          <p:nvPr/>
        </p:nvSpPr>
        <p:spPr>
          <a:xfrm>
            <a:off x="539496" y="3787330"/>
            <a:ext cx="11109960"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（2）实验结果表明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：通电螺线管外部的磁场与</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选填“条形</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蹄形”）磁铁的磁场相似。</a:t>
            </a:r>
            <a:endParaRPr lang="en-US" altLang="zh-CN" sz="2800" dirty="0"/>
          </a:p>
        </p:txBody>
      </p:sp>
      <p:sp>
        <p:nvSpPr>
          <p:cNvPr id="10" name="QB_9_AN.59_1#1b623776d.blank?vcp=1&amp;vis=1&amp;pid=7c08e4cbd&amp;color=0,0,0&amp;vpa=20&amp;vtp=1&amp;vaab=1&amp;bbb=1"/>
          <p:cNvSpPr/>
          <p:nvPr/>
        </p:nvSpPr>
        <p:spPr>
          <a:xfrm>
            <a:off x="7839614" y="375685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条形</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8">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10">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animBg="1"/>
      <p:bldP spid="10"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8#6cc519399?vcp=1&amp;pid=a89491dcb&amp;color=0,0,0&amp;vtp=1&amp;vaab=1&amp;bt=1&amp;bbb=1"/>
          <p:cNvSpPr/>
          <p:nvPr/>
        </p:nvSpPr>
        <p:spPr>
          <a:xfrm>
            <a:off x="539496" y="3145504"/>
            <a:ext cx="11109960" cy="553657"/>
          </a:xfrm>
          <a:prstGeom prst="rect">
            <a:avLst/>
          </a:prstGeom>
          <a:noFill/>
        </p:spPr>
        <p:txBody>
          <a:bodyPr wrap="none" lIns="0" tIns="0" rIns="0" bIns="0" rtlCol="0" anchor="t"/>
          <a:lstStyle/>
          <a:p>
            <a:pPr algn="ctr"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请完成第230~231页【备考练习】习题</a:t>
            </a:r>
            <a:endParaRPr lang="en-US" altLang="zh-CN" sz="2800" dirty="0"/>
          </a:p>
        </p:txBody>
      </p:sp>
    </p:spTree>
  </p:cSld>
  <p:clrMapOvr>
    <a:masterClrMapping/>
  </p:clrMapOvr>
  <p:transition>
    <p:spli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daa8f50e6?vcp=1&amp;pid=caa8a292f&amp;color=0,0,0&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554400"/>
            <a:ext cx="11073384" cy="58430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adeab1073.fixed?vcp=1&amp;pid=03cc4ee91&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磁现象</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磁场</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电流的磁场</a:t>
            </a:r>
            <a:endParaRPr lang="en-US" altLang="zh-CN" sz="4000" dirty="0"/>
          </a:p>
        </p:txBody>
      </p:sp>
      <p:sp>
        <p:nvSpPr>
          <p:cNvPr id="3" name="C_5_BD#adeab1073.fixed?vcp=1&amp;pid=03cc4ee91&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备考练习</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第26讲</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磁现象</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磁场</a:t>
            </a:r>
            <a:r>
              <a:rPr lang="en-US" altLang="zh-CN" sz="4000" b="1" i="0" dirty="0">
                <a:solidFill>
                  <a:srgbClr val="56BA9D"/>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电流的磁场</a:t>
            </a:r>
            <a:endParaRPr lang="en-US" altLang="zh-CN" sz="40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cdfcedc7e?vcp=1&amp;pid=adeab1073&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达标练</a:t>
            </a:r>
            <a:endParaRPr lang="en-US" altLang="zh-CN" sz="3200" dirty="0"/>
          </a:p>
        </p:txBody>
      </p:sp>
      <p:pic>
        <p:nvPicPr>
          <p:cNvPr id="3" name="QC_7_BD.89_1#4d2808e5a?iti=32&amp;htil=19&amp;vcp=1&amp;vis=1&amp;pid=cdfcedc7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139020" y="1285528"/>
            <a:ext cx="2478024"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89_2#4d2808e5a?iti=32&amp;htil=19&amp;vcp=1&amp;vis=1&amp;pid=cdfcedc7e&amp;color=0,0,0&amp;vtp=1&amp;vaab=1&amp;bbb=1"/>
          <p:cNvSpPr/>
          <p:nvPr/>
        </p:nvSpPr>
        <p:spPr>
          <a:xfrm>
            <a:off x="9715250" y="3122456"/>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图B26-1</a:t>
            </a:r>
            <a:endParaRPr lang="en-US" altLang="zh-CN" sz="2800" dirty="0"/>
          </a:p>
        </p:txBody>
      </p:sp>
      <p:sp>
        <p:nvSpPr>
          <p:cNvPr id="5" name="QC_7_BD.89_3#4d2808e5a?htil=19&amp;sp=1&amp;vcp=1&amp;vis=1&amp;pid=cdfcedc7e&amp;color=0,0,0&amp;vtp=1&amp;vaab=1&amp;bbb=1&amp;hb=1"/>
          <p:cNvSpPr/>
          <p:nvPr/>
        </p:nvSpPr>
        <p:spPr>
          <a:xfrm>
            <a:off x="539496" y="1267240"/>
            <a:ext cx="8503920" cy="18490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（2024·广西南宁·模拟）一款双面磁吸擦窗器如图</a:t>
            </a:r>
          </a:p>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B26-1所示，其核心组件是一对磁体。下列物品中，</a:t>
            </a:r>
          </a:p>
          <a:p>
            <a:pPr algn="l"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能被磁体吸引的是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7_AN.90_1#4d2808e5a.bracket?vcp=1&amp;vis=1&amp;pid=cdfcedc7e&amp;color=0,0,0&amp;vpa=30&amp;vtp=1&amp;vaab=1"/>
          <p:cNvSpPr/>
          <p:nvPr/>
        </p:nvSpPr>
        <p:spPr>
          <a:xfrm>
            <a:off x="3647231" y="2615737"/>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2800" dirty="0"/>
          </a:p>
        </p:txBody>
      </p:sp>
      <p:sp>
        <p:nvSpPr>
          <p:cNvPr id="7" name="QC_7_BD.89_4#4d2808e5a.choices?htil=19&amp;vcp=1&amp;vis=1&amp;pid=cdfcedc7e&amp;color=0,0,0&amp;vtp=1&amp;vaab=1&amp;bbb=1"/>
          <p:cNvSpPr/>
          <p:nvPr/>
        </p:nvSpPr>
        <p:spPr>
          <a:xfrm>
            <a:off x="539496" y="3183554"/>
            <a:ext cx="8503920" cy="553657"/>
          </a:xfrm>
          <a:prstGeom prst="rect">
            <a:avLst/>
          </a:prstGeom>
          <a:noFill/>
        </p:spPr>
        <p:txBody>
          <a:bodyPr wrap="none" lIns="0" tIns="0" rIns="0" bIns="0" rtlCol="0" anchor="t"/>
          <a:lstStyle/>
          <a:p>
            <a:pPr latinLnBrk="1">
              <a:lnSpc>
                <a:spcPts val="4900"/>
              </a:lnSpc>
              <a:tabLst>
                <a:tab pos="2199005" algn="l"/>
                <a:tab pos="4359910" algn="l"/>
                <a:tab pos="652081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.订书针</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B.陶瓷碗</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C.铜勺子</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.橡皮擦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1_1#c4c7203a9?sp=1&amp;vcp=1&amp;vis=1&amp;pid=cdfcedc7e&amp;color=0,0,0&amp;vtp=1&amp;vaab=1&amp;bt=1&amp;bbb=1&amp;hb=1"/>
          <p:cNvSpPr/>
          <p:nvPr/>
        </p:nvSpPr>
        <p:spPr>
          <a:xfrm>
            <a:off x="539496" y="1368266"/>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（2023·山东临沂·中考）如图B26-2所示，闭合电路的开关</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，小磁针静</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止时指向如图中所示</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3" name="QC_7_AN.92_1#c4c7203a9.bracket?vcp=1&amp;vis=1&amp;pid=cdfcedc7e&amp;color=0,0,0&amp;vpa=31&amp;vtp=1&amp;vaab=1"/>
          <p:cNvSpPr/>
          <p:nvPr/>
        </p:nvSpPr>
        <p:spPr>
          <a:xfrm>
            <a:off x="4728115" y="2002631"/>
            <a:ext cx="495300"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7_BD.91_2#c4c7203a9?iti=33&amp;htil=20&amp;vcp=1&amp;vis=1&amp;pid=cdfcedc7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12190" y="2705195"/>
            <a:ext cx="3108960"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91_3#c4c7203a9?iti=33&amp;htil=20&amp;vcp=1&amp;vis=1&amp;pid=cdfcedc7e&amp;color=0,0,0&amp;vtp=1&amp;vaab=1&amp;bbb=1"/>
          <p:cNvSpPr/>
          <p:nvPr/>
        </p:nvSpPr>
        <p:spPr>
          <a:xfrm>
            <a:off x="7703889" y="4917027"/>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图B26-2</a:t>
            </a:r>
            <a:endParaRPr lang="en-US" altLang="zh-CN" sz="2800" dirty="0"/>
          </a:p>
        </p:txBody>
      </p:sp>
      <mc:AlternateContent xmlns:mc="http://schemas.openxmlformats.org/markup-compatibility/2006" xmlns:a14="http://schemas.microsoft.com/office/drawing/2010/main">
        <mc:Choice Requires="a14">
          <p:sp>
            <p:nvSpPr>
              <p:cNvPr id="6" name="QC_7_BD.91_4#c4c7203a9.choices?htil=20&amp;vcp=1&amp;vis=1&amp;pid=cdfcedc7e&amp;color=0,0,0&amp;vtp=1&amp;vaab=1&amp;bbb=1"/>
              <p:cNvSpPr/>
              <p:nvPr/>
            </p:nvSpPr>
            <p:spPr>
              <a:xfrm>
                <a:off x="539496" y="2578195"/>
                <a:ext cx="7872984" cy="24967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A.通电螺线管的左端为</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.电源的左端为正极</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.电流表的左端为“</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”接线柱</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的滑片不能置于最右端</a:t>
                </a:r>
                <a:endParaRPr lang="en-US" altLang="zh-CN" sz="2800" dirty="0"/>
              </a:p>
            </p:txBody>
          </p:sp>
        </mc:Choice>
        <mc:Fallback xmlns="">
          <p:sp>
            <p:nvSpPr>
              <p:cNvPr id="6" name="QC_7_BD.91_4#c4c7203a9.choices?htil=20&amp;vcp=1&amp;vis=1&amp;pid=cdfcedc7e&amp;color=0,0,0&amp;vtp=1&amp;vaab=1&amp;bbb=1"/>
              <p:cNvSpPr>
                <a:spLocks noRot="1" noChangeAspect="1" noMove="1" noResize="1" noEditPoints="1" noAdjustHandles="1" noChangeArrowheads="1" noChangeShapeType="1" noTextEdit="1"/>
              </p:cNvSpPr>
              <p:nvPr/>
            </p:nvSpPr>
            <p:spPr>
              <a:xfrm>
                <a:off x="539496" y="2578195"/>
                <a:ext cx="7872984" cy="2496757"/>
              </a:xfrm>
              <a:prstGeom prst="rect">
                <a:avLst/>
              </a:prstGeom>
              <a:blipFill rotWithShape="1">
                <a:blip r:embed="rId4"/>
                <a:stretch>
                  <a:fillRect l="-5" t="-4" b="-2745"/>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BD.93_1#8e4722de2?iti=34&amp;htil=21&amp;vcp=1&amp;vis=1&amp;pid=cdfcedc7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63840" y="1564481"/>
            <a:ext cx="3776472" cy="20482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BD.93_2#8e4722de2?iti=34&amp;htil=21&amp;vcp=1&amp;vis=1&amp;pid=cdfcedc7e&amp;color=0,0,0&amp;vtp=1&amp;vaab=1&amp;bbb=1"/>
          <p:cNvSpPr/>
          <p:nvPr/>
        </p:nvSpPr>
        <p:spPr>
          <a:xfrm>
            <a:off x="9089295" y="3739737"/>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图B26-3</a:t>
            </a:r>
            <a:endParaRPr lang="en-US" altLang="zh-CN" sz="2800" dirty="0"/>
          </a:p>
        </p:txBody>
      </p:sp>
      <mc:AlternateContent xmlns:mc="http://schemas.openxmlformats.org/markup-compatibility/2006" xmlns:a14="http://schemas.microsoft.com/office/drawing/2010/main">
        <mc:Choice Requires="a14">
          <p:sp>
            <p:nvSpPr>
              <p:cNvPr id="4" name="QC_7_BD.93_3#8e4722de2?htil=21&amp;sp=1&amp;vcp=1&amp;vis=1&amp;pid=cdfcedc7e&amp;color=0,0,0&amp;vtp=1&amp;vaab=1&amp;bt=1&amp;bbb=1&amp;hb=1&amp;hs=1"/>
              <p:cNvSpPr/>
              <p:nvPr/>
            </p:nvSpPr>
            <p:spPr>
              <a:xfrm>
                <a:off x="539496" y="1546193"/>
                <a:ext cx="7205472"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（2023·天津·中考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）某学校为了培养学生的</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科学素养</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，组织科技创新大赛</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，小明在比赛中</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制作了水位自动报警器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，原理如图B26-3</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当水位达到金属块</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一般的水都能导电），</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C_7_BD.93_3#8e4722de2?htil=21&amp;sp=1&amp;vcp=1&amp;vis=1&amp;pid=cdfcedc7e&amp;color=0,0,0&amp;vtp=1&amp;vaab=1&amp;bt=1&amp;bbb=1&amp;hb=1&amp;hs=1"/>
              <p:cNvSpPr>
                <a:spLocks noRot="1" noChangeAspect="1" noMove="1" noResize="1" noEditPoints="1" noAdjustHandles="1" noChangeArrowheads="1" noChangeShapeType="1" noTextEdit="1"/>
              </p:cNvSpPr>
              <p:nvPr/>
            </p:nvSpPr>
            <p:spPr>
              <a:xfrm>
                <a:off x="539496" y="1546193"/>
                <a:ext cx="7205472" cy="3144457"/>
              </a:xfrm>
              <a:prstGeom prst="rect">
                <a:avLst/>
              </a:prstGeom>
              <a:blipFill rotWithShape="1">
                <a:blip r:embed="rId4"/>
                <a:stretch>
                  <a:fillRect l="-5" t="-19" r="-3201" b="-2164"/>
                </a:stretch>
              </a:blipFill>
            </p:spPr>
            <p:txBody>
              <a:bodyPr/>
              <a:lstStyle/>
              <a:p>
                <a:r>
                  <a:rPr lang="zh-CN" altLang="en-US">
                    <a:noFill/>
                  </a:rPr>
                  <a:t> </a:t>
                </a:r>
              </a:p>
            </p:txBody>
          </p:sp>
        </mc:Fallback>
      </mc:AlternateContent>
      <p:sp>
        <p:nvSpPr>
          <p:cNvPr id="5" name="QC_7_AN.94_1#8e4722de2.bracket?vcp=1&amp;vis=1&amp;pid=cdfcedc7e&amp;color=0,0,0&amp;vpa=32&amp;vtp=1&amp;vaab=1"/>
          <p:cNvSpPr/>
          <p:nvPr/>
        </p:nvSpPr>
        <p:spPr>
          <a:xfrm>
            <a:off x="1172115" y="4123658"/>
            <a:ext cx="515938"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D</a:t>
            </a:r>
            <a:endParaRPr lang="en-US" altLang="zh-CN" sz="2800" dirty="0"/>
          </a:p>
        </p:txBody>
      </p:sp>
      <p:sp>
        <p:nvSpPr>
          <p:cNvPr id="6" name="QC_7_BD.93_4#8e4722de2.choices?vcp=1&amp;vis=1&amp;pid=cdfcedc7e&amp;color=0,0,0&amp;vtp=1&amp;vaab=1&amp;bbb=1&amp;hs=1"/>
          <p:cNvSpPr/>
          <p:nvPr/>
        </p:nvSpPr>
        <p:spPr>
          <a:xfrm>
            <a:off x="539496" y="4744815"/>
            <a:ext cx="11109960" cy="553657"/>
          </a:xfrm>
          <a:prstGeom prst="rect">
            <a:avLst/>
          </a:prstGeom>
          <a:noFill/>
        </p:spPr>
        <p:txBody>
          <a:bodyPr wrap="none" lIns="0" tIns="0" rIns="0" bIns="0" rtlCol="0" anchor="t"/>
          <a:lstStyle/>
          <a:p>
            <a:pPr latinLnBrk="1">
              <a:lnSpc>
                <a:spcPts val="4900"/>
              </a:lnSpc>
              <a:tabLst>
                <a:tab pos="2583815" algn="l"/>
                <a:tab pos="5485130" algn="l"/>
                <a:tab pos="8386445"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.两灯都亮</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B.两灯都不亮</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C.只有绿灯亮</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.只有红灯亮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7_BD.95_1#9b6e57396?iti=35&amp;htil=22&amp;vcp=1&amp;vis=1&amp;pid=cdfcedc7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099937" y="1243552"/>
            <a:ext cx="3465576" cy="36941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95_2#9b6e57396?iti=35&amp;htil=22&amp;vcp=1&amp;vis=1&amp;pid=cdfcedc7e&amp;color=0,0,0&amp;vtp=1&amp;vaab=1&amp;bbb=1"/>
          <p:cNvSpPr/>
          <p:nvPr/>
        </p:nvSpPr>
        <p:spPr>
          <a:xfrm>
            <a:off x="9169944" y="5064728"/>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图B26-4</a:t>
            </a:r>
            <a:endParaRPr lang="en-US" altLang="zh-CN" sz="2800" dirty="0"/>
          </a:p>
        </p:txBody>
      </p:sp>
      <p:sp>
        <p:nvSpPr>
          <p:cNvPr id="4" name="QB_7_BD.95_3#9b6e57396?htil=22&amp;sp=1&amp;vcp=1&amp;vis=1&amp;pid=cdfcedc7e&amp;color=0,0,0&amp;vtp=1&amp;vaab=1&amp;bt=1&amp;bbb=1&amp;hb=1"/>
          <p:cNvSpPr/>
          <p:nvPr/>
        </p:nvSpPr>
        <p:spPr>
          <a:xfrm>
            <a:off x="539496" y="1225264"/>
            <a:ext cx="7507224" cy="44398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（2023·江苏苏州·模拟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）我国宋代科学家沈括</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《梦溪笔谈》中最早记载了地磁偏角</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——“以</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磁石磨针锋</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，则能指南，然常微偏东</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，不全南</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。”进一步研究表明</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，地球周围地磁场的磁感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线分布如图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B26-4所示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。地磁场的磁感线</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选填“是”或“不是”）真实存在的</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，地磁场的北</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极在地理的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选填“南”或“北”）极附近。</a:t>
            </a:r>
            <a:endParaRPr lang="en-US" altLang="zh-CN" sz="2800" dirty="0"/>
          </a:p>
        </p:txBody>
      </p:sp>
      <p:sp>
        <p:nvSpPr>
          <p:cNvPr id="5" name="QB_7_AN.96_1#9b6e57396.blank?vcp=1&amp;vis=1&amp;pid=cdfcedc7e&amp;color=0,0,0&amp;vpa=33&amp;vtp=1&amp;vaab=1&amp;bbb=1"/>
          <p:cNvSpPr/>
          <p:nvPr/>
        </p:nvSpPr>
        <p:spPr>
          <a:xfrm>
            <a:off x="6772814" y="378558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不是</a:t>
            </a:r>
            <a:endParaRPr lang="en-US" altLang="zh-CN" sz="2800" dirty="0"/>
          </a:p>
        </p:txBody>
      </p:sp>
      <p:sp>
        <p:nvSpPr>
          <p:cNvPr id="6" name="QB_7_AN.97_1#9b6e57396.blank?vcp=1&amp;vis=1&amp;pid=cdfcedc7e&amp;color=0,0,0&amp;vpa=34&amp;vtp=1&amp;vaab=1"/>
          <p:cNvSpPr/>
          <p:nvPr/>
        </p:nvSpPr>
        <p:spPr>
          <a:xfrm>
            <a:off x="2327814" y="5060029"/>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南</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7_BD.98_1#23aed6449?iti=36&amp;htil=23&amp;vcp=1&amp;vis=1&amp;pid=cdfcedc7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74460" y="1563592"/>
            <a:ext cx="3154680"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98_2#23aed6449?iti=36&amp;htil=23&amp;vcp=1&amp;vis=1&amp;pid=cdfcedc7e&amp;color=0,0,0&amp;vtp=1&amp;vaab=1&amp;bbb=1"/>
          <p:cNvSpPr/>
          <p:nvPr/>
        </p:nvSpPr>
        <p:spPr>
          <a:xfrm>
            <a:off x="9389019" y="3592544"/>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图B26-5</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7_BD.98_3#23aed6449?htil=23&amp;sp=1&amp;vcp=1&amp;vis=1&amp;pid=cdfcedc7e&amp;color=0,0,0&amp;vtp=1&amp;vaab=1&amp;bt=1&amp;bbb=1&amp;hb=1"/>
              <p:cNvSpPr/>
              <p:nvPr/>
            </p:nvSpPr>
            <p:spPr>
              <a:xfrm>
                <a:off x="539496" y="1545304"/>
                <a:ext cx="7827264"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（2024·四川广元·中考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）小李家的磁悬浮盆景如</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B26-5甲所示，盆底有一个永磁体</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，底座内有一</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个电磁铁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。图B26-5乙是电磁铁的工作电路图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，通</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电后，电磁铁的上端为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；由</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于磁极相对，利用同名磁极相互</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的规律，盆</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景就会悬浮在底座上方</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4" name="QB_7_BD.98_3#23aed6449?htil=23&amp;sp=1&amp;vcp=1&amp;vis=1&amp;pid=cdfcedc7e&amp;color=0,0,0&amp;vtp=1&amp;vaab=1&amp;bt=1&amp;bbb=1&amp;hb=1"/>
              <p:cNvSpPr>
                <a:spLocks noRot="1" noChangeAspect="1" noMove="1" noResize="1" noEditPoints="1" noAdjustHandles="1" noChangeArrowheads="1" noChangeShapeType="1" noTextEdit="1"/>
              </p:cNvSpPr>
              <p:nvPr/>
            </p:nvSpPr>
            <p:spPr>
              <a:xfrm>
                <a:off x="539496" y="1545304"/>
                <a:ext cx="7827264" cy="3792157"/>
              </a:xfrm>
              <a:prstGeom prst="rect">
                <a:avLst/>
              </a:prstGeom>
              <a:blipFill rotWithShape="1">
                <a:blip r:embed="rId4"/>
                <a:stretch>
                  <a:fillRect l="-5" t="-9" r="-1209" b="-180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99_1#23aed6449.blank?vcp=1&amp;vis=1&amp;pid=cdfcedc7e&amp;color=0,0,0&amp;vpa=35&amp;vtp=1&amp;vaab=1&amp;bbb=1"/>
              <p:cNvSpPr/>
              <p:nvPr/>
            </p:nvSpPr>
            <p:spPr>
              <a:xfrm>
                <a:off x="4093908" y="3583082"/>
                <a:ext cx="35718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99_1#23aed6449.blank?vcp=1&amp;vis=1&amp;pid=cdfcedc7e&amp;color=0,0,0&amp;vpa=35&amp;vtp=1&amp;vaab=1&amp;bbb=1"/>
              <p:cNvSpPr>
                <a:spLocks noRot="1" noChangeAspect="1" noMove="1" noResize="1" noEditPoints="1" noAdjustHandles="1" noChangeArrowheads="1" noChangeShapeType="1" noTextEdit="1"/>
              </p:cNvSpPr>
              <p:nvPr/>
            </p:nvSpPr>
            <p:spPr>
              <a:xfrm>
                <a:off x="4093908" y="3583082"/>
                <a:ext cx="357188" cy="402844"/>
              </a:xfrm>
              <a:prstGeom prst="rect">
                <a:avLst/>
              </a:prstGeom>
              <a:blipFill rotWithShape="1">
                <a:blip r:embed="rId5"/>
                <a:stretch>
                  <a:fillRect l="-18" t="-102" r="107" b="-7086"/>
                </a:stretch>
              </a:blipFill>
            </p:spPr>
            <p:txBody>
              <a:bodyPr/>
              <a:lstStyle/>
              <a:p>
                <a:r>
                  <a:rPr lang="zh-CN" altLang="en-US">
                    <a:noFill/>
                  </a:rPr>
                  <a:t> </a:t>
                </a:r>
              </a:p>
            </p:txBody>
          </p:sp>
        </mc:Fallback>
      </mc:AlternateContent>
      <p:sp>
        <p:nvSpPr>
          <p:cNvPr id="6" name="QB_7_AN.100_1#23aed6449.blank?vcp=1&amp;vis=1&amp;pid=cdfcedc7e&amp;color=0,0,0&amp;vpa=36&amp;vtp=1&amp;vaab=1&amp;bbb=1"/>
          <p:cNvSpPr/>
          <p:nvPr/>
        </p:nvSpPr>
        <p:spPr>
          <a:xfrm>
            <a:off x="5528215" y="4105624"/>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排斥</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O_7_BD.101_1#d6b75260c?sp=1&amp;vcp=1&amp;vis=1&amp;pid=cdfcedc7e&amp;color=0,0,0&amp;vtp=1&amp;vaab=1&amp;bt=1&amp;bbb=1&amp;hb=1"/>
              <p:cNvSpPr/>
              <p:nvPr/>
            </p:nvSpPr>
            <p:spPr>
              <a:xfrm>
                <a:off x="539496" y="970470"/>
                <a:ext cx="11109960" cy="12013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（2023·陕西·中考）如图B26-6所示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，请在括号中标出小磁针静止时右</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侧的磁极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”表示），并用箭头在</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𝑀</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点标出磁感线的方向。</a:t>
                </a:r>
                <a:endParaRPr lang="en-US" altLang="zh-CN" sz="2800" dirty="0"/>
              </a:p>
            </p:txBody>
          </p:sp>
        </mc:Choice>
        <mc:Fallback xmlns="">
          <p:sp>
            <p:nvSpPr>
              <p:cNvPr id="2" name="QO_7_BD.101_1#d6b75260c?sp=1&amp;vcp=1&amp;vis=1&amp;pid=cdfcedc7e&amp;color=0,0,0&amp;vtp=1&amp;vaab=1&amp;bt=1&amp;bbb=1&amp;hb=1"/>
              <p:cNvSpPr>
                <a:spLocks noRot="1" noChangeAspect="1" noMove="1" noResize="1" noEditPoints="1" noAdjustHandles="1" noChangeArrowheads="1" noChangeShapeType="1" noTextEdit="1"/>
              </p:cNvSpPr>
              <p:nvPr/>
            </p:nvSpPr>
            <p:spPr>
              <a:xfrm>
                <a:off x="539496" y="970470"/>
                <a:ext cx="11109960" cy="1201357"/>
              </a:xfrm>
              <a:prstGeom prst="rect">
                <a:avLst/>
              </a:prstGeom>
              <a:blipFill rotWithShape="1">
                <a:blip r:embed="rId3"/>
                <a:stretch>
                  <a:fillRect l="-3" t="-16" r="3" b="-5698"/>
                </a:stretch>
              </a:blipFill>
            </p:spPr>
            <p:txBody>
              <a:bodyPr/>
              <a:lstStyle/>
              <a:p>
                <a:r>
                  <a:rPr lang="zh-CN" altLang="en-US">
                    <a:noFill/>
                  </a:rPr>
                  <a:t> </a:t>
                </a:r>
              </a:p>
            </p:txBody>
          </p:sp>
        </mc:Fallback>
      </mc:AlternateContent>
      <p:pic>
        <p:nvPicPr>
          <p:cNvPr id="3" name="QO_7_BD.101_2#d6b75260c?iti=37&amp;htil=24&amp;vcp=1&amp;vis=1&amp;pid=cdfcedc7e&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426464" y="2861056"/>
            <a:ext cx="3675888"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01_3#d6b75260c?iti=37&amp;htil=24&amp;vcp=1&amp;vis=1&amp;pid=cdfcedc7e&amp;color=0,0,0&amp;vtp=1&amp;vaab=1&amp;bbb=1"/>
          <p:cNvSpPr/>
          <p:nvPr/>
        </p:nvSpPr>
        <p:spPr>
          <a:xfrm>
            <a:off x="2601627" y="5301488"/>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图B26-6</a:t>
            </a:r>
            <a:endParaRPr lang="en-US" altLang="zh-CN" sz="2800" dirty="0"/>
          </a:p>
        </p:txBody>
      </p:sp>
      <p:sp>
        <p:nvSpPr>
          <p:cNvPr id="5" name="QO_7_AN.1_1#d6b75260c?htil=24&amp;vcp=1&amp;vis=1&amp;pid=cdfcedc7e&amp;color=0,0,0&amp;vtp=1&amp;vaab=1&amp;bbb=1"/>
          <p:cNvSpPr/>
          <p:nvPr/>
        </p:nvSpPr>
        <p:spPr>
          <a:xfrm>
            <a:off x="6080760" y="2180399"/>
            <a:ext cx="4279392"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如答图B26-1所示</a:t>
            </a:r>
            <a:r>
              <a:rPr lang="en-US" altLang="zh-CN" sz="2800" b="0" i="0" dirty="0">
                <a:solidFill>
                  <a:srgbClr val="FF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pic>
        <p:nvPicPr>
          <p:cNvPr id="6" name="QO_7_AN.1_1#d6b75260c?iti=38&amp;htil=24&amp;vcp=1&amp;vis=1&amp;pid=cdfcedc7e&amp;color=0,0,0&amp;tib=255,255,255&amp;vtp=1&amp;vaab=1" descr="preencoded.png"/>
          <p:cNvPicPr>
            <a:picLocks noChangeAspect="1"/>
          </p:cNvPicPr>
          <p:nvPr/>
        </p:nvPicPr>
        <p:blipFill>
          <a:blip r:embed="rId5">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80760" y="2861056"/>
            <a:ext cx="3675888"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7_AN.1_1#d6b75260c?iti=38&amp;htil=24&amp;vcp=1&amp;vis=1&amp;pid=cdfcedc7e&amp;color=0,0,0&amp;vtp=1&amp;vaab=1&amp;bbb=1"/>
          <p:cNvSpPr/>
          <p:nvPr/>
        </p:nvSpPr>
        <p:spPr>
          <a:xfrm>
            <a:off x="7078123" y="5301488"/>
            <a:ext cx="1681162"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答图B26-1</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103_1#6ad806a88?sp=1&amp;vcp=1&amp;vis=1&amp;pid=cdfcedc7e&amp;color=0,0,0&amp;vtp=1&amp;vaab=1&amp;bt=1&amp;bbb=1"/>
          <p:cNvSpPr/>
          <p:nvPr/>
        </p:nvSpPr>
        <p:spPr>
          <a:xfrm>
            <a:off x="539496" y="1202245"/>
            <a:ext cx="11520488" cy="553657"/>
          </a:xfrm>
          <a:prstGeom prst="rect">
            <a:avLst/>
          </a:prstGeom>
          <a:noFill/>
        </p:spPr>
        <p:txBody>
          <a:bodyPr wrap="none" lIns="0" tIns="0" rIns="0" bIns="0" rtlCol="0" anchor="t"/>
          <a:lstStyle/>
          <a:p>
            <a:pPr algn="l" latinLnBrk="1">
              <a:lnSpc>
                <a:spcPts val="49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7.</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（2024·重庆·中考）在图B26-7的虚线框中，用箭头画出磁感线的方向。</a:t>
            </a:r>
            <a:endParaRPr lang="en-US" altLang="zh-CN" sz="2800" dirty="0"/>
          </a:p>
        </p:txBody>
      </p:sp>
      <p:pic>
        <p:nvPicPr>
          <p:cNvPr id="3" name="QO_7_BD.103_2#6ad806a88?iti=39&amp;htil=25&amp;vcp=1&amp;vis=1&amp;pid=cdfcedc7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581912" y="2429637"/>
            <a:ext cx="3374136" cy="25054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7_BD.103_3#6ad806a88?iti=39&amp;htil=25&amp;vcp=1&amp;vis=1&amp;pid=cdfcedc7e&amp;color=0,0,0&amp;vtp=1&amp;vaab=1&amp;bbb=1"/>
          <p:cNvSpPr/>
          <p:nvPr/>
        </p:nvSpPr>
        <p:spPr>
          <a:xfrm>
            <a:off x="2606199" y="5062093"/>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图B26-7</a:t>
            </a:r>
            <a:endParaRPr lang="en-US" altLang="zh-CN" sz="2800" dirty="0"/>
          </a:p>
        </p:txBody>
      </p:sp>
      <p:sp>
        <p:nvSpPr>
          <p:cNvPr id="5" name="QO_7_AN.1_1#6ad806a88?htil=25&amp;vcp=1&amp;vis=1&amp;pid=cdfcedc7e&amp;color=0,0,0&amp;vtp=1&amp;vaab=1&amp;bbb=1"/>
          <p:cNvSpPr/>
          <p:nvPr/>
        </p:nvSpPr>
        <p:spPr>
          <a:xfrm>
            <a:off x="6080760" y="1822132"/>
            <a:ext cx="5550408" cy="553657"/>
          </a:xfrm>
          <a:prstGeom prst="rect">
            <a:avLst/>
          </a:prstGeom>
          <a:noFill/>
        </p:spPr>
        <p:txBody>
          <a:bodyPr wrap="none" lIns="0" tIns="0" rIns="0" bIns="0" rtlCol="0" anchor="t"/>
          <a:lstStyle/>
          <a:p>
            <a:pPr algn="l" latinLnBrk="1">
              <a:lnSpc>
                <a:spcPts val="49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如答图B26-2所示</a:t>
            </a:r>
            <a:endParaRPr lang="en-US" altLang="zh-CN" sz="2800" dirty="0"/>
          </a:p>
        </p:txBody>
      </p:sp>
      <p:pic>
        <p:nvPicPr>
          <p:cNvPr id="6" name="QO_7_AN.1_1#6ad806a88?iti=40&amp;htil=25&amp;vcp=1&amp;vis=1&amp;pid=cdfcedc7e&amp;color=0,0,0&amp;tib=255,255,255&amp;vtp=1&amp;vaab=1" descr="preencoded.png"/>
          <p:cNvPicPr>
            <a:picLocks noChangeAspect="1"/>
          </p:cNvPicPr>
          <p:nvPr/>
        </p:nvPicPr>
        <p:blipFill>
          <a:blip r:embed="rId4">
            <a:clrChange>
              <a:clrFrom>
                <a:srgbClr val="FFFFFF"/>
              </a:clrFrom>
              <a:clrTo>
                <a:srgbClr val="FFFFFF">
                  <a:alpha val="0"/>
                </a:srgbClr>
              </a:clrTo>
            </a:clrChange>
            <a:duotone>
              <a:schemeClr val="accent2">
                <a:shade val="45000"/>
                <a:satMod val="135000"/>
              </a:schemeClr>
              <a:prstClr val="white"/>
            </a:duotone>
          </a:blip>
          <a:stretch>
            <a:fillRect/>
          </a:stretch>
        </p:blipFill>
        <p:spPr>
          <a:xfrm>
            <a:off x="6099048" y="2502789"/>
            <a:ext cx="3410712" cy="24323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O_7_AN.1_1#6ad806a88?iti=40&amp;htil=25&amp;vcp=1&amp;vis=1&amp;pid=cdfcedc7e&amp;color=0,0,0&amp;vtp=1&amp;vaab=1&amp;bbb=1"/>
          <p:cNvSpPr/>
          <p:nvPr/>
        </p:nvSpPr>
        <p:spPr>
          <a:xfrm>
            <a:off x="6963823" y="5062093"/>
            <a:ext cx="1681162" cy="995680"/>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答图B26-2</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095736e6e?vcp=1&amp;pid=adeab1073&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提分练</a:t>
            </a:r>
            <a:endParaRPr lang="en-US" altLang="zh-CN" sz="3200" dirty="0"/>
          </a:p>
        </p:txBody>
      </p:sp>
      <p:pic>
        <p:nvPicPr>
          <p:cNvPr id="3" name="QC_7_BD.105_1#3570f77a7?iti=41&amp;htil=26&amp;vcp=1&amp;vis=1&amp;pid=095736e6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790688" y="1285528"/>
            <a:ext cx="3840480" cy="24231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105_2#3570f77a7?iti=41&amp;htil=26&amp;vcp=1&amp;vis=1&amp;pid=095736e6e&amp;color=0,0,0&amp;vtp=1&amp;vaab=1&amp;bbb=1"/>
          <p:cNvSpPr/>
          <p:nvPr/>
        </p:nvSpPr>
        <p:spPr>
          <a:xfrm>
            <a:off x="9048147" y="3835688"/>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图B26-8</a:t>
            </a:r>
            <a:endParaRPr lang="en-US" altLang="zh-CN" sz="2800" dirty="0"/>
          </a:p>
        </p:txBody>
      </p:sp>
      <p:sp>
        <p:nvSpPr>
          <p:cNvPr id="5" name="QC_7_BD.105_3#3570f77a7?htil=26&amp;sp=1&amp;vcp=1&amp;vis=1&amp;pid=095736e6e&amp;color=0,0,0&amp;vtp=1&amp;vaab=1&amp;bbb=1&amp;hb=1&amp;hs=1"/>
          <p:cNvSpPr/>
          <p:nvPr/>
        </p:nvSpPr>
        <p:spPr>
          <a:xfrm>
            <a:off x="539496" y="1267240"/>
            <a:ext cx="7141464"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8.</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（2023·广西防城港·模拟）（</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）小明为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抽屉设计了一个简易防盗报警器，并将它安装</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在抽屉内</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。报警器的工作电路如图B26-8</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光敏电阻的阻值随光照强度的增大而变小。下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AlternateContent xmlns:mc="http://schemas.openxmlformats.org/markup-compatibility/2006" xmlns:a14="http://schemas.microsoft.com/office/drawing/2010/main">
        <mc:Choice Requires="a14">
          <p:sp>
            <p:nvSpPr>
              <p:cNvPr id="7" name="QC_7_BD.105_4#3570f77a7.choices?vcp=1&amp;vis=1&amp;pid=095736e6e&amp;color=0,0,0&amp;vtp=1&amp;vaab=1&amp;bbb=1&amp;hs=1"/>
              <p:cNvSpPr/>
              <p:nvPr/>
            </p:nvSpPr>
            <p:spPr>
              <a:xfrm>
                <a:off x="539496" y="4413676"/>
                <a:ext cx="11109960" cy="1201357"/>
              </a:xfrm>
              <a:prstGeom prst="rect">
                <a:avLst/>
              </a:prstGeom>
              <a:noFill/>
            </p:spPr>
            <p:txBody>
              <a:bodyPr wrap="none" lIns="0" tIns="0" rIns="0" bIns="0" rtlCol="0" anchor="t"/>
              <a:lstStyle/>
              <a:p>
                <a:pPr latinLnBrk="1">
                  <a:lnSpc>
                    <a:spcPts val="5100"/>
                  </a:lnSpc>
                  <a:tabLst>
                    <a:tab pos="5605780" algn="l"/>
                  </a:tabLst>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.控制电路为工作电路提供电源</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.拉开抽屉时，</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两端的电压变大</a:t>
                </a:r>
                <a:endParaRPr lang="en-US" altLang="zh-CN" sz="2800" dirty="0"/>
              </a:p>
              <a:p>
                <a:pPr latinLnBrk="1">
                  <a:lnSpc>
                    <a:spcPts val="4900"/>
                  </a:lnSpc>
                  <a:tabLst>
                    <a:tab pos="5605780" algn="l"/>
                  </a:tabLst>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.合上抽屉时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，电磁铁的磁性减弱</a:t>
                </a:r>
                <a:r>
                  <a:rPr lang="en-US" altLang="zh-CN" sz="28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.增大电阻</a:t>
                </a:r>
                <a14:m>
                  <m:oMath xmlns:m="http://schemas.openxmlformats.org/officeDocument/2006/math">
                    <m:sSub>
                      <m:sSubPr>
                        <m:ctrlPr>
                          <a:rPr lang="en-US" altLang="zh-CN" sz="2800" b="0" i="1"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，电铃更容易响起</a:t>
                </a:r>
                <a:endParaRPr lang="en-US" altLang="zh-CN" sz="2800" dirty="0"/>
              </a:p>
            </p:txBody>
          </p:sp>
        </mc:Choice>
        <mc:Fallback xmlns="">
          <p:sp>
            <p:nvSpPr>
              <p:cNvPr id="7" name="QC_7_BD.105_4#3570f77a7.choices?vcp=1&amp;vis=1&amp;pid=095736e6e&amp;color=0,0,0&amp;vtp=1&amp;vaab=1&amp;bbb=1&amp;hs=1"/>
              <p:cNvSpPr>
                <a:spLocks noRot="1" noChangeAspect="1" noMove="1" noResize="1" noEditPoints="1" noAdjustHandles="1" noChangeArrowheads="1" noChangeShapeType="1" noTextEdit="1"/>
              </p:cNvSpPr>
              <p:nvPr/>
            </p:nvSpPr>
            <p:spPr>
              <a:xfrm>
                <a:off x="539496" y="4413676"/>
                <a:ext cx="11109960" cy="1201357"/>
              </a:xfrm>
              <a:prstGeom prst="rect">
                <a:avLst/>
              </a:prstGeom>
              <a:blipFill rotWithShape="1">
                <a:blip r:embed="rId4"/>
                <a:stretch>
                  <a:fillRect l="-3" t="-35" r="3" b="-5678"/>
                </a:stretch>
              </a:blipFill>
            </p:spPr>
            <p:txBody>
              <a:bodyPr/>
              <a:lstStyle/>
              <a:p>
                <a:r>
                  <a:rPr lang="zh-CN" altLang="en-US">
                    <a:noFill/>
                  </a:rPr>
                  <a:t> </a:t>
                </a:r>
              </a:p>
            </p:txBody>
          </p:sp>
        </mc:Fallback>
      </mc:AlternateContent>
    </p:spTree>
  </p:cSld>
  <p:clrMapOvr>
    <a:masterClrMapping/>
  </p:clrMapOvr>
  <p:transition>
    <p:split dir="in"/>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AS.1_1#3570f77a7?iti=42&amp;htil=27&amp;vcp=1&amp;vis=1&amp;pid=095736e6e&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38744" y="957040"/>
            <a:ext cx="3392424" cy="2139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AS.1_1#3570f77a7?iti=42&amp;htil=27&amp;vcp=1&amp;vis=1&amp;pid=095736e6e&amp;color=0,0,0&amp;vtp=1&amp;vaab=1&amp;bbb=1"/>
          <p:cNvSpPr/>
          <p:nvPr/>
        </p:nvSpPr>
        <p:spPr>
          <a:xfrm>
            <a:off x="9272174" y="3223736"/>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图B26-8</a:t>
            </a:r>
            <a:endParaRPr lang="en-US" altLang="zh-CN" sz="2800" dirty="0"/>
          </a:p>
        </p:txBody>
      </p:sp>
      <mc:AlternateContent xmlns:mc="http://schemas.openxmlformats.org/markup-compatibility/2006" xmlns:a14="http://schemas.microsoft.com/office/drawing/2010/main">
        <mc:Choice Requires="a14">
          <p:sp>
            <p:nvSpPr>
              <p:cNvPr id="4" name="QC_7_AS.1_1#3570f77a7?htil=27&amp;vcp=1&amp;vis=1&amp;pid=095736e6e&amp;color=0,0,0&amp;vtp=1&amp;vaab=1&amp;bt=1&amp;bbb=1&amp;hb=1&amp;hs=1"/>
              <p:cNvSpPr/>
              <p:nvPr/>
            </p:nvSpPr>
            <p:spPr>
              <a:xfrm>
                <a:off x="539496" y="938752"/>
                <a:ext cx="7589520" cy="31444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由题图可知</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，控制电路和工作电路的电</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源是各自独立的</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，以低电压、</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弱电流控制高电压、</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强电流</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，故A错误。拉开抽屉时</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，光敏电阻的阻</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值变小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，由欧姆定律可知电路中的电流变大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，由</a:t>
                </a:r>
              </a:p>
              <a:p>
                <a:pPr latinLnBrk="1">
                  <a:lnSpc>
                    <a:spcPts val="49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𝑈</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m:t>
                    </m:r>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𝐼𝑅</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可知</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两端的电压变大，故B正确</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。合上</a:t>
                </a:r>
                <a:endParaRPr lang="en-US" altLang="zh-CN" sz="2800" dirty="0"/>
              </a:p>
            </p:txBody>
          </p:sp>
        </mc:Choice>
        <mc:Fallback xmlns="">
          <p:sp>
            <p:nvSpPr>
              <p:cNvPr id="4" name="QC_7_AS.1_1#3570f77a7?htil=27&amp;vcp=1&amp;vis=1&amp;pid=095736e6e&amp;color=0,0,0&amp;vtp=1&amp;vaab=1&amp;bt=1&amp;bbb=1&amp;hb=1&amp;hs=1"/>
              <p:cNvSpPr>
                <a:spLocks noRot="1" noChangeAspect="1" noMove="1" noResize="1" noEditPoints="1" noAdjustHandles="1" noChangeArrowheads="1" noChangeShapeType="1" noTextEdit="1"/>
              </p:cNvSpPr>
              <p:nvPr/>
            </p:nvSpPr>
            <p:spPr>
              <a:xfrm>
                <a:off x="539496" y="938752"/>
                <a:ext cx="7589520" cy="3144457"/>
              </a:xfrm>
              <a:prstGeom prst="rect">
                <a:avLst/>
              </a:prstGeom>
              <a:blipFill rotWithShape="1">
                <a:blip r:embed="rId4"/>
                <a:stretch>
                  <a:fillRect l="-5" t="-7" r="-4379" b="-21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C_7_AS.1_1#3570f77a7?htil=27&amp;vcp=1&amp;vis=1&amp;pid=095736e6e&amp;color=0,0,0&amp;vtp=1&amp;vaab=1&amp;bt=1&amp;bbb=1&amp;hb=1&amp;hs=1"/>
              <p:cNvSpPr/>
              <p:nvPr/>
            </p:nvSpPr>
            <p:spPr>
              <a:xfrm>
                <a:off x="539496" y="4072096"/>
                <a:ext cx="11112011" cy="1849057"/>
              </a:xfrm>
              <a:prstGeom prst="rect">
                <a:avLst/>
              </a:prstGeom>
              <a:noFill/>
            </p:spPr>
            <p:txBody>
              <a:bodyPr wrap="none" lIns="0" tIns="0" rIns="0" bIns="0" rtlCol="0" anchor="t"/>
              <a:lstStyle/>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抽屉时</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，光敏电阻的阻值变大</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，电路中的电流变小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电磁铁的磁性减弱，</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C正确。增大电阻</a:t>
                </a:r>
                <a14:m>
                  <m:oMath xmlns:m="http://schemas.openxmlformats.org/officeDocument/2006/math">
                    <m:sSub>
                      <m:sSubPr>
                        <m:ctrlPr>
                          <a:rPr lang="en-US" altLang="zh-CN" sz="2800" b="0" i="1"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ctrlPr>
                      </m:sSubPr>
                      <m:e>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𝑅</m:t>
                        </m:r>
                      </m:e>
                      <m:sub>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0</m:t>
                        </m:r>
                      </m:sub>
                    </m:sSub>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，电路中的电流变小</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，电磁铁的磁性减弱</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，衔铁</a:t>
                </a:r>
              </a:p>
              <a:p>
                <a:pP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更不易被吸下来</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，电铃更不容易响起，故D错误。</a:t>
                </a:r>
                <a:endParaRPr lang="en-US" altLang="zh-CN" sz="2800" dirty="0"/>
              </a:p>
            </p:txBody>
          </p:sp>
        </mc:Choice>
        <mc:Fallback xmlns="">
          <p:sp>
            <p:nvSpPr>
              <p:cNvPr id="5" name="QC_7_AS.1_1#3570f77a7?htil=27&amp;vcp=1&amp;vis=1&amp;pid=095736e6e&amp;color=0,0,0&amp;vtp=1&amp;vaab=1&amp;bt=1&amp;bbb=1&amp;hb=1&amp;hs=1"/>
              <p:cNvSpPr>
                <a:spLocks noRot="1" noChangeAspect="1" noMove="1" noResize="1" noEditPoints="1" noAdjustHandles="1" noChangeArrowheads="1" noChangeShapeType="1" noTextEdit="1"/>
              </p:cNvSpPr>
              <p:nvPr/>
            </p:nvSpPr>
            <p:spPr>
              <a:xfrm>
                <a:off x="539496" y="4072096"/>
                <a:ext cx="11112011" cy="1849057"/>
              </a:xfrm>
              <a:prstGeom prst="rect">
                <a:avLst/>
              </a:prstGeom>
              <a:blipFill rotWithShape="1">
                <a:blip r:embed="rId5"/>
                <a:stretch>
                  <a:fillRect l="-3" t="-26" r="-3293" b="-3687"/>
                </a:stretch>
              </a:blipFill>
            </p:spPr>
            <p:txBody>
              <a:bodyPr/>
              <a:lstStyle/>
              <a:p>
                <a:r>
                  <a:rPr lang="zh-CN" altLang="en-US">
                    <a:noFill/>
                  </a:rPr>
                  <a:t> </a:t>
                </a:r>
              </a:p>
            </p:txBody>
          </p:sp>
        </mc:Fallback>
      </mc:AlternateContent>
      <p:sp>
        <p:nvSpPr>
          <p:cNvPr id="6" name="QC_7_AN.106_1#3570f77a7.bracket?vcp=1&amp;vis=1&amp;pid=095736e6e&amp;color=0,0,0&amp;vpa=37&amp;vtp=1&amp;vaab=1&amp;bbb=1"/>
          <p:cNvSpPr/>
          <p:nvPr/>
        </p:nvSpPr>
        <p:spPr>
          <a:xfrm>
            <a:off x="1125590" y="5824433"/>
            <a:ext cx="731838" cy="567817"/>
          </a:xfrm>
          <a:prstGeom prst="rect">
            <a:avLst/>
          </a:prstGeom>
          <a:noFill/>
        </p:spPr>
        <p:txBody>
          <a:bodyPr wrap="none" lIns="0" tIns="0" rIns="0" bIns="0" rtlCol="0" anchor="t"/>
          <a:lstStyle/>
          <a:p>
            <a:pPr algn="ctr" latinLnBrk="1">
              <a:lnSpc>
                <a:spcPts val="50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BC</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3">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3">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1" end="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
                                            <p:bg/>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_6_BD#daa8f50e6?vcp=1&amp;pid=caa8a292f&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554400"/>
            <a:ext cx="11073384" cy="584301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B_7_BD.108_1#21c2b5012?iti=43&amp;htil=28&amp;vcp=1&amp;vis=1&amp;pid=095736e6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55280" y="1563592"/>
            <a:ext cx="3675888" cy="30083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108_2#21c2b5012?iti=43&amp;htil=28&amp;vcp=1&amp;vis=1&amp;pid=095736e6e&amp;color=0,0,0&amp;vtp=1&amp;vaab=1&amp;bbb=1"/>
          <p:cNvSpPr/>
          <p:nvPr/>
        </p:nvSpPr>
        <p:spPr>
          <a:xfrm>
            <a:off x="9130443" y="4698968"/>
            <a:ext cx="13255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图B26-9</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4" name="QB_7_BD.108_3#21c2b5012?htil=28&amp;sp=1&amp;vcp=1&amp;vis=1&amp;pid=095736e6e&amp;color=0,0,0&amp;vtp=1&amp;vaab=1&amp;bt=1&amp;bbb=1&amp;hb=1"/>
              <p:cNvSpPr/>
              <p:nvPr/>
            </p:nvSpPr>
            <p:spPr>
              <a:xfrm>
                <a:off x="539496" y="1545304"/>
                <a:ext cx="7306056" cy="37921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9.</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（2024·山东烟台·中考</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）螺线管是汽车启动器</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的一个重要部件</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驾驶员转动钥匙发动汽车时，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相当于给螺线管通电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。如图B26-9所示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，螺线管</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的左端为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，小磁针的左</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端为</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a:t>
                </a:r>
                <a14:m>
                  <m:oMath xmlns:m="http://schemas.openxmlformats.org/officeDocument/2006/math">
                    <m: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𝐴</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为电源的</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mc:Choice>
        <mc:Fallback xmlns="">
          <p:sp>
            <p:nvSpPr>
              <p:cNvPr id="4" name="QB_7_BD.108_3#21c2b5012?htil=28&amp;sp=1&amp;vcp=1&amp;vis=1&amp;pid=095736e6e&amp;color=0,0,0&amp;vtp=1&amp;vaab=1&amp;bt=1&amp;bbb=1&amp;hb=1"/>
              <p:cNvSpPr>
                <a:spLocks noRot="1" noChangeAspect="1" noMove="1" noResize="1" noEditPoints="1" noAdjustHandles="1" noChangeArrowheads="1" noChangeShapeType="1" noTextEdit="1"/>
              </p:cNvSpPr>
              <p:nvPr/>
            </p:nvSpPr>
            <p:spPr>
              <a:xfrm>
                <a:off x="539496" y="1545304"/>
                <a:ext cx="7306056" cy="3792157"/>
              </a:xfrm>
              <a:prstGeom prst="rect">
                <a:avLst/>
              </a:prstGeom>
              <a:blipFill rotWithShape="1">
                <a:blip r:embed="rId4"/>
                <a:stretch>
                  <a:fillRect l="-5" t="-9" r="-3562" b="-180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QB_7_AN.109_1#21c2b5012.blank?vcp=1&amp;vis=1&amp;pid=095736e6e&amp;color=0,0,0&amp;vpa=38&amp;vtp=1&amp;vaab=1&amp;bbb=1"/>
              <p:cNvSpPr/>
              <p:nvPr/>
            </p:nvSpPr>
            <p:spPr>
              <a:xfrm>
                <a:off x="2023808" y="3583082"/>
                <a:ext cx="4222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5" name="QB_7_AN.109_1#21c2b5012.blank?vcp=1&amp;vis=1&amp;pid=095736e6e&amp;color=0,0,0&amp;vpa=38&amp;vtp=1&amp;vaab=1&amp;bbb=1"/>
              <p:cNvSpPr>
                <a:spLocks noRot="1" noChangeAspect="1" noMove="1" noResize="1" noEditPoints="1" noAdjustHandles="1" noChangeArrowheads="1" noChangeShapeType="1" noTextEdit="1"/>
              </p:cNvSpPr>
              <p:nvPr/>
            </p:nvSpPr>
            <p:spPr>
              <a:xfrm>
                <a:off x="2023808" y="3583082"/>
                <a:ext cx="422275" cy="402844"/>
              </a:xfrm>
              <a:prstGeom prst="rect">
                <a:avLst/>
              </a:prstGeom>
              <a:blipFill rotWithShape="1">
                <a:blip r:embed="rId5"/>
                <a:stretch>
                  <a:fillRect l="-15" t="-102" r="15" b="-708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QB_7_AN.110_1#21c2b5012.blank?vcp=1&amp;vis=1&amp;pid=095736e6e&amp;color=0,0,0&amp;vpa=39&amp;vtp=1&amp;vaab=1&amp;bbb=1"/>
              <p:cNvSpPr/>
              <p:nvPr/>
            </p:nvSpPr>
            <p:spPr>
              <a:xfrm>
                <a:off x="1312609" y="4221638"/>
                <a:ext cx="422275"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6" name="QB_7_AN.110_1#21c2b5012.blank?vcp=1&amp;vis=1&amp;pid=095736e6e&amp;color=0,0,0&amp;vpa=39&amp;vtp=1&amp;vaab=1&amp;bbb=1"/>
              <p:cNvSpPr>
                <a:spLocks noRot="1" noChangeAspect="1" noMove="1" noResize="1" noEditPoints="1" noAdjustHandles="1" noChangeArrowheads="1" noChangeShapeType="1" noTextEdit="1"/>
              </p:cNvSpPr>
              <p:nvPr/>
            </p:nvSpPr>
            <p:spPr>
              <a:xfrm>
                <a:off x="1312609" y="4221638"/>
                <a:ext cx="422275" cy="402844"/>
              </a:xfrm>
              <a:prstGeom prst="rect">
                <a:avLst/>
              </a:prstGeom>
              <a:blipFill rotWithShape="1">
                <a:blip r:embed="rId5"/>
                <a:stretch>
                  <a:fillRect l="-15" t="-39" r="15" b="-7149"/>
                </a:stretch>
              </a:blipFill>
            </p:spPr>
            <p:txBody>
              <a:bodyPr/>
              <a:lstStyle/>
              <a:p>
                <a:r>
                  <a:rPr lang="zh-CN" altLang="en-US">
                    <a:noFill/>
                  </a:rPr>
                  <a:t> </a:t>
                </a:r>
              </a:p>
            </p:txBody>
          </p:sp>
        </mc:Fallback>
      </mc:AlternateContent>
      <p:sp>
        <p:nvSpPr>
          <p:cNvPr id="7" name="QB_7_AN.111_1#21c2b5012.blank?vcp=1&amp;vis=1&amp;pid=095736e6e&amp;color=0,0,0&amp;vpa=40&amp;vtp=1&amp;vaab=1"/>
          <p:cNvSpPr/>
          <p:nvPr/>
        </p:nvSpPr>
        <p:spPr>
          <a:xfrm>
            <a:off x="6981095" y="4105624"/>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负</a:t>
            </a:r>
            <a:endParaRPr lang="en-US" altLang="zh-CN" sz="280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7_BD.112_1#ab29bfe27?sp=1&amp;vcp=1&amp;vis=1&amp;pid=095736e6e&amp;color=0,0,0&amp;vtp=1&amp;vaab=1&amp;bt=1&amp;bbb=1&amp;hb=1"/>
              <p:cNvSpPr/>
              <p:nvPr/>
            </p:nvSpPr>
            <p:spPr>
              <a:xfrm>
                <a:off x="539496" y="554400"/>
                <a:ext cx="11109960" cy="24967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10.</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（2023·广东·中考）如图B26-10所示</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，桌面上有一枚转动灵活的小磁</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针</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，静止时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”或“</a:t>
                </a:r>
                <a14:m>
                  <m:oMath xmlns:m="http://schemas.openxmlformats.org/officeDocument/2006/math">
                    <m:r>
                      <m:rPr>
                        <m:sty m:val="p"/>
                      </m:rPr>
                      <a:rPr lang="en-US" altLang="zh-CN" sz="2800" b="0" i="0" dirty="0" smtClean="0">
                        <a:solidFill>
                          <a:srgbClr val="00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”）极指南。</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当导线与电池触接时，</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小磁针发生偏转，说明通电导线周围存在</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断开电路</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，小磁针</a:t>
                </a:r>
              </a:p>
              <a:p>
                <a:pPr latinLnBrk="1">
                  <a:lnSpc>
                    <a:spcPts val="4900"/>
                  </a:lnSpc>
                </a:pP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选填“会”或“不会”）回到原来位置。</a:t>
                </a:r>
                <a:endParaRPr lang="en-US" altLang="zh-CN" sz="2800" dirty="0">
                  <a:solidFill>
                    <a:srgbClr val="000000"/>
                  </a:solidFill>
                </a:endParaRPr>
              </a:p>
            </p:txBody>
          </p:sp>
        </mc:Choice>
        <mc:Fallback xmlns="">
          <p:sp>
            <p:nvSpPr>
              <p:cNvPr id="2" name="QB_7_BD.112_1#ab29bfe27?sp=1&amp;vcp=1&amp;vis=1&amp;pid=095736e6e&amp;color=0,0,0&amp;vtp=1&amp;vaab=1&amp;bt=1&amp;bbb=1&amp;hb=1"/>
              <p:cNvSpPr>
                <a:spLocks noRot="1" noChangeAspect="1" noMove="1" noResize="1" noEditPoints="1" noAdjustHandles="1" noChangeArrowheads="1" noChangeShapeType="1" noTextEdit="1"/>
              </p:cNvSpPr>
              <p:nvPr/>
            </p:nvSpPr>
            <p:spPr>
              <a:xfrm>
                <a:off x="539496" y="554400"/>
                <a:ext cx="11109960" cy="2496757"/>
              </a:xfrm>
              <a:prstGeom prst="rect">
                <a:avLst/>
              </a:prstGeom>
              <a:blipFill rotWithShape="1">
                <a:blip r:embed="rId3"/>
                <a:stretch>
                  <a:fillRect l="-3" t="-2" r="-3169" b="-27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QB_7_AN.113_1#ab29bfe27.blank?vcp=1&amp;vis=1&amp;pid=095736e6e&amp;color=0,0,0&amp;vpa=41&amp;vtp=1&amp;vaab=1&amp;bbb=1"/>
              <p:cNvSpPr/>
              <p:nvPr/>
            </p:nvSpPr>
            <p:spPr>
              <a:xfrm>
                <a:off x="3738308" y="1294492"/>
                <a:ext cx="357188" cy="402844"/>
              </a:xfrm>
              <a:prstGeom prst="rect">
                <a:avLst/>
              </a:prstGeom>
              <a:noFill/>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S</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endParaRPr lang="en-US" altLang="zh-CN" sz="100" dirty="0"/>
              </a:p>
            </p:txBody>
          </p:sp>
        </mc:Choice>
        <mc:Fallback xmlns="">
          <p:sp>
            <p:nvSpPr>
              <p:cNvPr id="3" name="QB_7_AN.113_1#ab29bfe27.blank?vcp=1&amp;vis=1&amp;pid=095736e6e&amp;color=0,0,0&amp;vpa=41&amp;vtp=1&amp;vaab=1&amp;bbb=1"/>
              <p:cNvSpPr>
                <a:spLocks noRot="1" noChangeAspect="1" noMove="1" noResize="1" noEditPoints="1" noAdjustHandles="1" noChangeArrowheads="1" noChangeShapeType="1" noTextEdit="1"/>
              </p:cNvSpPr>
              <p:nvPr/>
            </p:nvSpPr>
            <p:spPr>
              <a:xfrm>
                <a:off x="3738308" y="1294492"/>
                <a:ext cx="357188" cy="402844"/>
              </a:xfrm>
              <a:prstGeom prst="rect">
                <a:avLst/>
              </a:prstGeom>
              <a:blipFill rotWithShape="1">
                <a:blip r:embed="rId4"/>
                <a:stretch>
                  <a:fillRect l="-18" t="-90" r="107" b="-7098"/>
                </a:stretch>
              </a:blipFill>
            </p:spPr>
            <p:txBody>
              <a:bodyPr/>
              <a:lstStyle/>
              <a:p>
                <a:r>
                  <a:rPr lang="zh-CN" altLang="en-US">
                    <a:noFill/>
                  </a:rPr>
                  <a:t> </a:t>
                </a:r>
              </a:p>
            </p:txBody>
          </p:sp>
        </mc:Fallback>
      </mc:AlternateContent>
      <p:sp>
        <p:nvSpPr>
          <p:cNvPr id="4" name="QB_7_AN.114_1#ab29bfe27.blank?vcp=1&amp;vis=1&amp;pid=095736e6e&amp;color=0,0,0&amp;vpa=42&amp;vtp=1&amp;vaab=1&amp;bbb=1"/>
          <p:cNvSpPr/>
          <p:nvPr/>
        </p:nvSpPr>
        <p:spPr>
          <a:xfrm>
            <a:off x="6950614" y="1819320"/>
            <a:ext cx="9699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磁场</a:t>
            </a:r>
            <a:endParaRPr lang="en-US" altLang="zh-CN" sz="2800" dirty="0">
              <a:solidFill>
                <a:srgbClr val="FF0000"/>
              </a:solidFill>
            </a:endParaRPr>
          </a:p>
        </p:txBody>
      </p:sp>
      <p:sp>
        <p:nvSpPr>
          <p:cNvPr id="5" name="QB_7_AN.116_1#ab29bfe27.blank?vcp=1&amp;vis=1&amp;pid=095736e6e&amp;color=0,0,0&amp;vpa=43&amp;vtp=1&amp;vaab=1"/>
          <p:cNvSpPr/>
          <p:nvPr/>
        </p:nvSpPr>
        <p:spPr>
          <a:xfrm>
            <a:off x="549815" y="2446065"/>
            <a:ext cx="614363" cy="553657"/>
          </a:xfrm>
          <a:prstGeom prst="rect">
            <a:avLst/>
          </a:prstGeom>
          <a:noFill/>
        </p:spPr>
        <p:txBody>
          <a:bodyPr wrap="none" lIns="0" tIns="0" rIns="0" bIns="0" rtlCol="0" anchor="t"/>
          <a:lstStyle/>
          <a:p>
            <a:pPr algn="ctr" latinLnBrk="1">
              <a:lnSpc>
                <a:spcPts val="49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会</a:t>
            </a:r>
            <a:endParaRPr lang="en-US" altLang="zh-CN" sz="2800" dirty="0">
              <a:solidFill>
                <a:srgbClr val="FF0000"/>
              </a:solidFill>
            </a:endParaRPr>
          </a:p>
        </p:txBody>
      </p:sp>
      <p:pic>
        <p:nvPicPr>
          <p:cNvPr id="6" name="QB_7_BD.115_1#ab29bfe27?iti=44&amp;vcp=1&amp;vis=1&amp;pid=095736e6e&amp;color=0,0,0&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700016" y="3179744"/>
            <a:ext cx="2798064"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7_BD.115_2#ab29bfe27?iti=44&amp;vcp=1&amp;vis=1&amp;pid=095736e6e&amp;color=0,0,0&amp;vtp=1&amp;vaab=1&amp;bbb=1"/>
          <p:cNvSpPr/>
          <p:nvPr/>
        </p:nvSpPr>
        <p:spPr>
          <a:xfrm>
            <a:off x="5347367" y="5702472"/>
            <a:ext cx="1503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图B26-10</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7_BD.117_1#fc1a9c026?iti=45&amp;htil=29&amp;vcp=1&amp;vis=1&amp;pid=095736e6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82410" y="677195"/>
            <a:ext cx="2523744" cy="2240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17_2#fc1a9c026?iti=45&amp;htil=29&amp;vcp=1&amp;vis=1&amp;pid=095736e6e&amp;color=0,0,0&amp;vtp=1&amp;vaab=1&amp;bbb=1"/>
          <p:cNvSpPr/>
          <p:nvPr/>
        </p:nvSpPr>
        <p:spPr>
          <a:xfrm>
            <a:off x="9599205" y="3044475"/>
            <a:ext cx="1490154"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图B26-11</a:t>
            </a:r>
            <a:endParaRPr lang="en-US" altLang="zh-CN" sz="2800" dirty="0"/>
          </a:p>
        </p:txBody>
      </p:sp>
      <mc:AlternateContent xmlns:mc="http://schemas.openxmlformats.org/markup-compatibility/2006" xmlns:a14="http://schemas.microsoft.com/office/drawing/2010/main">
        <mc:Choice Requires="a14">
          <p:sp>
            <p:nvSpPr>
              <p:cNvPr id="4" name="QO_7_BD.117_3#fc1a9c026?htil=29&amp;sp=1&amp;vcp=1&amp;vis=1&amp;pid=095736e6e&amp;color=0,0,0&amp;vtp=1&amp;vaab=1&amp;bt=1&amp;bbb=1&amp;hb=1&amp;hs=1"/>
              <p:cNvSpPr/>
              <p:nvPr/>
            </p:nvSpPr>
            <p:spPr>
              <a:xfrm>
                <a:off x="539496" y="658907"/>
                <a:ext cx="8458200"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（2024·黑龙江绥化·模拟）小刚所在的小组在做</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“探</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究电磁铁的磁性强弱跟哪些因素有关</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”的实验时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，按图</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B26-11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所示的电路串联甲、乙两个电磁铁</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，并移动滑</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动变阻器的滑片</a:t>
                </a: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，进行了多次实验</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，记录的数据如下</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表</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mc:Choice>
        <mc:Fallback xmlns="">
          <p:sp>
            <p:nvSpPr>
              <p:cNvPr id="4" name="QO_7_BD.117_3#fc1a9c026?htil=29&amp;sp=1&amp;vcp=1&amp;vis=1&amp;pid=095736e6e&amp;color=0,0,0&amp;vtp=1&amp;vaab=1&amp;bt=1&amp;bbb=1&amp;hb=1&amp;hs=1"/>
              <p:cNvSpPr>
                <a:spLocks noRot="1" noChangeAspect="1" noMove="1" noResize="1" noEditPoints="1" noAdjustHandles="1" noChangeArrowheads="1" noChangeShapeType="1" noTextEdit="1"/>
              </p:cNvSpPr>
              <p:nvPr/>
            </p:nvSpPr>
            <p:spPr>
              <a:xfrm>
                <a:off x="539496" y="658907"/>
                <a:ext cx="8458200" cy="3144457"/>
              </a:xfrm>
              <a:prstGeom prst="rect">
                <a:avLst/>
              </a:prstGeom>
              <a:blipFill rotWithShape="1">
                <a:blip r:embed="rId4"/>
                <a:stretch>
                  <a:fillRect l="-5" t="-13" r="-468" b="-2170"/>
                </a:stretch>
              </a:blipFill>
            </p:spPr>
            <p:txBody>
              <a:bodyPr/>
              <a:lstStyle/>
              <a:p>
                <a:r>
                  <a:rPr lang="zh-CN" altLang="en-US">
                    <a:noFill/>
                  </a:rPr>
                  <a:t> </a:t>
                </a:r>
              </a:p>
            </p:txBody>
          </p:sp>
        </mc:Fallback>
      </mc:AlternateContent>
      <p:graphicFrame>
        <p:nvGraphicFramePr>
          <p:cNvPr id="65" name="QO_7_BD.117_4#fc1a9c026?colgroup=14,7,7&amp;vcp=1&amp;vis=1&amp;pid=095736e6e&amp;color=0,0,0&amp;vtp=1&amp;vaab=1&amp;bbb=1&amp;hs=1"/>
          <p:cNvGraphicFramePr>
            <a:graphicFrameLocks noGrp="1"/>
          </p:cNvGraphicFramePr>
          <p:nvPr/>
        </p:nvGraphicFramePr>
        <p:xfrm>
          <a:off x="539496" y="3919251"/>
          <a:ext cx="11045952" cy="2279841"/>
        </p:xfrm>
        <a:graphic>
          <a:graphicData uri="http://schemas.openxmlformats.org/drawingml/2006/table">
            <a:tbl>
              <a:tblPr/>
              <a:tblGrid>
                <a:gridCol w="5376672">
                  <a:extLst>
                    <a:ext uri="{9D8B030D-6E8A-4147-A177-3AD203B41FA5}">
                      <a16:colId xmlns:a16="http://schemas.microsoft.com/office/drawing/2014/main" val="20000"/>
                    </a:ext>
                  </a:extLst>
                </a:gridCol>
                <a:gridCol w="1078992">
                  <a:extLst>
                    <a:ext uri="{9D8B030D-6E8A-4147-A177-3AD203B41FA5}">
                      <a16:colId xmlns:a16="http://schemas.microsoft.com/office/drawing/2014/main" val="20001"/>
                    </a:ext>
                  </a:extLst>
                </a:gridCol>
                <a:gridCol w="950976">
                  <a:extLst>
                    <a:ext uri="{9D8B030D-6E8A-4147-A177-3AD203B41FA5}">
                      <a16:colId xmlns:a16="http://schemas.microsoft.com/office/drawing/2014/main" val="20002"/>
                    </a:ext>
                  </a:extLst>
                </a:gridCol>
                <a:gridCol w="868680">
                  <a:extLst>
                    <a:ext uri="{9D8B030D-6E8A-4147-A177-3AD203B41FA5}">
                      <a16:colId xmlns:a16="http://schemas.microsoft.com/office/drawing/2014/main" val="20003"/>
                    </a:ext>
                  </a:extLst>
                </a:gridCol>
                <a:gridCol w="923544">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932688">
                  <a:extLst>
                    <a:ext uri="{9D8B030D-6E8A-4147-A177-3AD203B41FA5}">
                      <a16:colId xmlns:a16="http://schemas.microsoft.com/office/drawing/2014/main" val="20006"/>
                    </a:ext>
                  </a:extLst>
                </a:gridCol>
              </a:tblGrid>
              <a:tr h="566484">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电磁铁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甲（10匝）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3">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乙（5匝）</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71119">
                <a:tc>
                  <a:txBody>
                    <a:bodyPr/>
                    <a:lstStyle/>
                    <a:p>
                      <a:pPr algn="ctr" latinLnBrk="1" hangingPunct="0">
                        <a:lnSpc>
                          <a:spcPts val="43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实验次数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电流表示数/</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0.3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1"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吸引大头针的数目</a:t>
                      </a: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QB_8_BD.130_1#152cbaa6b?vcp=1&amp;vis=1&amp;pid=fc1a9c026&amp;color=0,0,0&amp;vtp=1&amp;vaab=1&amp;bbb=1&amp;hb=1&amp;hs=1"/>
          <p:cNvSpPr/>
          <p:nvPr>
            <p:custDataLst>
              <p:tags r:id="rId1"/>
            </p:custDataLst>
          </p:nvPr>
        </p:nvSpPr>
        <p:spPr>
          <a:xfrm>
            <a:off x="441706" y="2935541"/>
            <a:ext cx="11109960" cy="1849057"/>
          </a:xfrm>
          <a:prstGeom prst="rect">
            <a:avLst/>
          </a:prstGeom>
          <a:noFill/>
        </p:spPr>
        <p:txBody>
          <a:bodyPr wrap="none" lIns="0" tIns="0" rIns="0" bIns="0" rtlCol="0" anchor="t"/>
          <a:lstStyle/>
          <a:p>
            <a:pPr algn="l" latinLnBrk="1">
              <a:lnSpc>
                <a:spcPct val="100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（4</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）比较实验</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发现电流相同时，</a:t>
            </a:r>
          </a:p>
          <a:p>
            <a:pPr algn="l" latinLnBrk="1">
              <a:lnSpc>
                <a:spcPct val="10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线圈匝数越多，电磁铁的磁性越强。</a:t>
            </a:r>
          </a:p>
          <a:p>
            <a:pPr marL="0" marR="0" lvl="0" indent="0" defTabSz="914400" rtl="0" eaLnBrk="1" fontAlgn="auto" latinLnBrk="1" hangingPunct="1">
              <a:lnSpc>
                <a:spcPct val="1000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（5）要使两个电磁铁的磁性更强，可进行的操作是</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_________________</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pic>
        <p:nvPicPr>
          <p:cNvPr id="2" name="QO_7_BD.124_1#65d15652f?iti=47&amp;htil=30&amp;vcp=1&amp;vis=1&amp;pid=fc1a9c026&amp;color=0,0,0&amp;tib=255,255,255&amp;vtp=1&amp;vaab=1&amp;hs=1" descr="preencoded.png"/>
          <p:cNvPicPr>
            <a:picLocks noChangeAspect="1"/>
          </p:cNvPicPr>
          <p:nvPr/>
        </p:nvPicPr>
        <p:blipFill>
          <a:blip r:embed="rId11">
            <a:clrChange>
              <a:clrFrom>
                <a:srgbClr val="FFFFFF"/>
              </a:clrFrom>
              <a:clrTo>
                <a:srgbClr val="FFFFFF">
                  <a:alpha val="0"/>
                </a:srgbClr>
              </a:clrTo>
            </a:clrChange>
          </a:blip>
          <a:stretch>
            <a:fillRect/>
          </a:stretch>
        </p:blipFill>
        <p:spPr>
          <a:xfrm>
            <a:off x="9192519" y="738632"/>
            <a:ext cx="2340864"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7_BD.124_2#65d15652f?iti=47&amp;htil=30&amp;vcp=1&amp;vis=1&amp;pid=fc1a9c026&amp;color=0,0,0&amp;vtp=1&amp;vaab=1&amp;bbb=1"/>
          <p:cNvSpPr/>
          <p:nvPr/>
        </p:nvSpPr>
        <p:spPr>
          <a:xfrm>
            <a:off x="9617873" y="2880741"/>
            <a:ext cx="1490154"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图B26-11</a:t>
            </a:r>
            <a:endParaRPr lang="en-US" altLang="zh-CN" sz="2800" dirty="0">
              <a:solidFill>
                <a:srgbClr val="000000"/>
              </a:solidFill>
            </a:endParaRPr>
          </a:p>
        </p:txBody>
      </p:sp>
      <p:sp>
        <p:nvSpPr>
          <p:cNvPr id="4" name="QB_8_BD.124_3#65d15652f?htil=30&amp;vcp=1&amp;vis=1&amp;pid=fc1a9c026&amp;color=0,0,0&amp;vtp=1&amp;vaab=1&amp;bt=1&amp;bbb=1&amp;hb=1&amp;hs=1"/>
          <p:cNvSpPr/>
          <p:nvPr>
            <p:custDataLst>
              <p:tags r:id="rId2"/>
            </p:custDataLst>
          </p:nvPr>
        </p:nvSpPr>
        <p:spPr>
          <a:xfrm>
            <a:off x="539496" y="601472"/>
            <a:ext cx="8531352" cy="1201357"/>
          </a:xfrm>
          <a:prstGeom prst="rect">
            <a:avLst/>
          </a:prstGeom>
          <a:noFill/>
        </p:spPr>
        <p:txBody>
          <a:bodyPr wrap="none" lIns="0" tIns="0" rIns="0" bIns="0" rtlCol="0" anchor="t"/>
          <a:lstStyle/>
          <a:p>
            <a:pPr algn="l" latinLnBrk="1">
              <a:lnSpc>
                <a:spcPct val="100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）实验中通过观察电磁铁</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p>
          <a:p>
            <a:pPr latinLnBrk="1">
              <a:lnSpc>
                <a:spcPct val="10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来判断其磁性强弱</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5" name="QB_8_AN.1_1#65d15652f.blank?vcp=1&amp;vis=1&amp;pid=fc1a9c026&amp;color=0,0,0&amp;vpa=44&amp;vtp=1&amp;vaab=1&amp;bbb=1"/>
          <p:cNvSpPr/>
          <p:nvPr>
            <p:custDataLst>
              <p:tags r:id="rId3"/>
            </p:custDataLst>
          </p:nvPr>
        </p:nvSpPr>
        <p:spPr>
          <a:xfrm>
            <a:off x="4994815" y="389382"/>
            <a:ext cx="38147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吸引大头针的数目多少</a:t>
            </a:r>
            <a:endParaRPr lang="en-US" altLang="zh-CN" sz="2800" dirty="0">
              <a:solidFill>
                <a:srgbClr val="FF0000"/>
              </a:solidFill>
            </a:endParaRPr>
          </a:p>
        </p:txBody>
      </p:sp>
      <p:sp>
        <p:nvSpPr>
          <p:cNvPr id="6" name="QB_8_BD.126_1#cac077e71?htil=30&amp;vcp=1&amp;vis=1&amp;pid=fc1a9c026&amp;color=0,0,0&amp;vtp=1&amp;vaab=1&amp;bbb=1&amp;hb=1&amp;hs=1"/>
          <p:cNvSpPr/>
          <p:nvPr>
            <p:custDataLst>
              <p:tags r:id="rId4"/>
            </p:custDataLst>
          </p:nvPr>
        </p:nvSpPr>
        <p:spPr>
          <a:xfrm>
            <a:off x="539496" y="1260411"/>
            <a:ext cx="8531352" cy="12013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（2）把两个电磁铁串联在一起</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，是为了控制</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7" name="QB_8_AN.2_1#cac077e71.blank?vcp=1&amp;vis=1&amp;pid=fc1a9c026&amp;color=0,0,0&amp;vpa=45&amp;vtp=1&amp;vaab=1&amp;bbb=1&amp;hb=1"/>
          <p:cNvSpPr/>
          <p:nvPr>
            <p:custDataLst>
              <p:tags r:id="rId5"/>
            </p:custDataLst>
          </p:nvPr>
        </p:nvSpPr>
        <p:spPr>
          <a:xfrm>
            <a:off x="7412355" y="1381760"/>
            <a:ext cx="1724025" cy="414655"/>
          </a:xfrm>
          <a:prstGeom prst="rect">
            <a:avLst/>
          </a:prstGeom>
          <a:noFill/>
        </p:spPr>
        <p:txBody>
          <a:bodyPr wrap="square" lIns="0" tIns="0" rIns="0" bIns="0" rtlCol="0" anchor="t"/>
          <a:lstStyle/>
          <a:p>
            <a:pPr latinLnBrk="1">
              <a:lnSpc>
                <a:spcPct val="100000"/>
              </a:lnSpc>
            </a:pPr>
            <a:r>
              <a:rPr lang="en-US" altLang="zh-CN" sz="2800" b="0" i="0">
                <a:solidFill>
                  <a:srgbClr val="FF0000"/>
                </a:solidFill>
                <a:latin typeface="宋体" panose="02010600030101010101" pitchFamily="2" charset="-122"/>
                <a:ea typeface="宋体" panose="02010600030101010101" pitchFamily="2" charset="-122"/>
                <a:cs typeface="Times New Roman" panose="02020603050405020304" pitchFamily="34" charset="-120"/>
              </a:rPr>
              <a:t> </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电流相</a:t>
            </a:r>
            <a:r>
              <a:rPr lang="zh-CN" altLang="en-US"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等</a:t>
            </a:r>
            <a:endParaRPr lang="zh-CN" altLang="en-US"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p:txBody>
      </p:sp>
      <p:sp>
        <p:nvSpPr>
          <p:cNvPr id="8" name="QB_8_BD.128_1#df018b379?htil=30&amp;vcp=1&amp;vis=1&amp;pid=fc1a9c026&amp;color=0,0,0&amp;vtp=1&amp;vaab=1&amp;bbb=1&amp;hb=1"/>
          <p:cNvSpPr/>
          <p:nvPr>
            <p:custDataLst>
              <p:tags r:id="rId6"/>
            </p:custDataLst>
          </p:nvPr>
        </p:nvSpPr>
        <p:spPr>
          <a:xfrm>
            <a:off x="539496" y="1993836"/>
            <a:ext cx="8531352" cy="1201357"/>
          </a:xfrm>
          <a:prstGeom prst="rect">
            <a:avLst/>
          </a:prstGeom>
          <a:noFill/>
        </p:spPr>
        <p:txBody>
          <a:bodyPr wrap="none" lIns="0" tIns="0" rIns="0" bIns="0" rtlCol="0" anchor="t"/>
          <a:lstStyle/>
          <a:p>
            <a:pPr algn="l" latinLnBrk="1">
              <a:lnSpc>
                <a:spcPct val="1000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（3）比较实验1、2、3，发现线圈匝数一定时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，电流</a:t>
            </a:r>
          </a:p>
          <a:p>
            <a:pPr latinLnBrk="1">
              <a:lnSpc>
                <a:spcPct val="1000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越大，电磁铁的磁性越</a:t>
            </a:r>
            <a:r>
              <a:rPr lang="en-US" altLang="zh-CN" sz="28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solidFill>
                <a:srgbClr val="000000"/>
              </a:solidFill>
            </a:endParaRPr>
          </a:p>
        </p:txBody>
      </p:sp>
      <p:sp>
        <p:nvSpPr>
          <p:cNvPr id="9" name="QB_8_AN.3_1#df018b379.blank?vcp=1&amp;vis=1&amp;pid=fc1a9c026&amp;color=0,0,0&amp;vpa=46&amp;vtp=1&amp;vaab=1"/>
          <p:cNvSpPr/>
          <p:nvPr>
            <p:custDataLst>
              <p:tags r:id="rId7"/>
            </p:custDataLst>
          </p:nvPr>
        </p:nvSpPr>
        <p:spPr>
          <a:xfrm>
            <a:off x="4105815" y="2205926"/>
            <a:ext cx="6143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强</a:t>
            </a:r>
            <a:endParaRPr lang="en-US" altLang="zh-CN" sz="2800" dirty="0">
              <a:solidFill>
                <a:srgbClr val="FF0000"/>
              </a:solidFill>
            </a:endParaRPr>
          </a:p>
        </p:txBody>
      </p:sp>
      <p:sp>
        <p:nvSpPr>
          <p:cNvPr id="11" name="QB_8_AN.4_1#152cbaa6b.blank?vcp=1&amp;vis=1&amp;pid=fc1a9c026&amp;color=0,0,0&amp;vpa=47&amp;vtp=1&amp;vaab=1&amp;bbb=1"/>
          <p:cNvSpPr/>
          <p:nvPr>
            <p:custDataLst>
              <p:tags r:id="rId8"/>
            </p:custDataLst>
          </p:nvPr>
        </p:nvSpPr>
        <p:spPr>
          <a:xfrm>
            <a:off x="2860579" y="2753931"/>
            <a:ext cx="3103563" cy="553657"/>
          </a:xfrm>
          <a:prstGeom prst="rect">
            <a:avLst/>
          </a:prstGeom>
          <a:noFill/>
        </p:spPr>
        <p:txBody>
          <a:bodyPr wrap="none" lIns="0" tIns="0" rIns="0" bIns="0" rtlCol="0" anchor="t"/>
          <a:lstStyle/>
          <a:p>
            <a:pPr algn="ctr" latinLnBrk="1">
              <a:lnSpc>
                <a:spcPts val="49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1和4、2和5、3和6</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3" name="QB_8_AN.133_1#152cbaa6b.blank?vcp=1&amp;vis=1&amp;pid=fc1a9c026&amp;color=0,0,0&amp;vpa=48&amp;vtp=1&amp;vaab=1&amp;bbb=1"/>
              <p:cNvSpPr/>
              <p:nvPr/>
            </p:nvSpPr>
            <p:spPr>
              <a:xfrm>
                <a:off x="8574309" y="3654171"/>
                <a:ext cx="2977325" cy="410782"/>
              </a:xfrm>
              <a:prstGeom prst="rect">
                <a:avLst/>
              </a:prstGeom>
              <a:noFill/>
            </p:spPr>
            <p:txBody>
              <a:bodyPr wrap="none" lIns="0" tIns="0" rIns="0" bIns="0" rtlCol="0" anchor="t"/>
              <a:lstStyle/>
              <a:p>
                <a:pPr algn="ctr" latinLnBrk="1">
                  <a:lnSpc>
                    <a:spcPts val="34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将滑片</a:t>
                </a:r>
                <a14:m>
                  <m:oMath xmlns:m="http://schemas.openxmlformats.org/officeDocument/2006/math">
                    <m:r>
                      <a:rPr lang="en-US" altLang="zh-CN" sz="2800" b="0" i="0" dirty="0" smtClean="0">
                        <a:solidFill>
                          <a:srgbClr val="FF0000"/>
                        </a:solidFill>
                        <a:latin typeface="Cambria Math" panose="02040503050406030204" pitchFamily="18" charset="0"/>
                        <a:ea typeface="宋体" panose="02010600030101010101" pitchFamily="2" charset="-122"/>
                        <a:cs typeface="Times New Roman" panose="02020603050405020304" pitchFamily="34" charset="-120"/>
                      </a:rPr>
                      <m:t>𝑃</m:t>
                    </m:r>
                  </m:oMath>
                </a14:m>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向左移动</a:t>
                </a:r>
                <a:endParaRPr lang="en-US" altLang="zh-CN" sz="2800" dirty="0">
                  <a:solidFill>
                    <a:srgbClr val="FF0000"/>
                  </a:solidFill>
                </a:endParaRPr>
              </a:p>
            </p:txBody>
          </p:sp>
        </mc:Choice>
        <mc:Fallback xmlns="">
          <p:sp>
            <p:nvSpPr>
              <p:cNvPr id="13" name="QB_8_AN.133_1#152cbaa6b.blank?vcp=1&amp;vis=1&amp;pid=fc1a9c026&amp;color=0,0,0&amp;vpa=48&amp;vtp=1&amp;vaab=1&amp;bbb=1"/>
              <p:cNvSpPr>
                <a:spLocks noRot="1" noChangeAspect="1" noMove="1" noResize="1" noEditPoints="1" noAdjustHandles="1" noChangeArrowheads="1" noChangeShapeType="1" noTextEdit="1"/>
              </p:cNvSpPr>
              <p:nvPr/>
            </p:nvSpPr>
            <p:spPr>
              <a:xfrm>
                <a:off x="8574309" y="3654171"/>
                <a:ext cx="2977325" cy="410782"/>
              </a:xfrm>
              <a:prstGeom prst="rect">
                <a:avLst/>
              </a:prstGeom>
              <a:blipFill rotWithShape="1">
                <a:blip r:embed="rId12"/>
                <a:stretch>
                  <a:fillRect l="-18" t="-93" r="12" b="-5024"/>
                </a:stretch>
              </a:blipFill>
            </p:spPr>
            <p:txBody>
              <a:bodyPr/>
              <a:lstStyle/>
              <a:p>
                <a:r>
                  <a:rPr lang="zh-CN" altLang="en-US">
                    <a:noFill/>
                  </a:rPr>
                  <a:t> </a:t>
                </a:r>
              </a:p>
            </p:txBody>
          </p:sp>
        </mc:Fallback>
      </mc:AlternateContent>
      <p:pic>
        <p:nvPicPr>
          <p:cNvPr id="12" name="图片 11"/>
          <p:cNvPicPr>
            <a:picLocks noChangeAspect="1"/>
          </p:cNvPicPr>
          <p:nvPr/>
        </p:nvPicPr>
        <p:blipFill>
          <a:blip r:embed="rId13"/>
          <a:stretch>
            <a:fillRect/>
          </a:stretch>
        </p:blipFill>
        <p:spPr>
          <a:xfrm>
            <a:off x="539750" y="4395470"/>
            <a:ext cx="8696325" cy="1861185"/>
          </a:xfrm>
          <a:prstGeom prst="rect">
            <a:avLst/>
          </a:prstGeom>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9" grpId="0" build="p" animBg="1"/>
      <p:bldP spid="11" grpId="0" build="p" animBg="1"/>
      <p:bldP spid="13"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95e3d33d4?vcp=1&amp;pid=adeab1073&amp;color=68,178,231&amp;vtp=1&amp;vaab=1&amp;bt=1&amp;bbb=1"/>
          <p:cNvSpPr/>
          <p:nvPr/>
        </p:nvSpPr>
        <p:spPr>
          <a:xfrm>
            <a:off x="539496" y="554400"/>
            <a:ext cx="11109960" cy="1077976"/>
          </a:xfrm>
          <a:prstGeom prst="rect">
            <a:avLst/>
          </a:prstGeom>
          <a:noFill/>
        </p:spPr>
        <p:txBody>
          <a:bodyPr wrap="none" lIns="0" tIns="0" rIns="0" bIns="0" rtlCol="0" anchor="t"/>
          <a:lstStyle/>
          <a:p>
            <a:pPr algn="ctr" latinLnBrk="1">
              <a:lnSpc>
                <a:spcPts val="56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冲刺练</a:t>
            </a:r>
            <a:endParaRPr lang="en-US" altLang="zh-CN" sz="3200" dirty="0"/>
          </a:p>
        </p:txBody>
      </p:sp>
      <p:pic>
        <p:nvPicPr>
          <p:cNvPr id="3" name="QC_7_BD.134_1#91558552f?iti=48&amp;htil=31&amp;vcp=1&amp;vis=1&amp;pid=95e3d33d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1857" y="1285528"/>
            <a:ext cx="4133088" cy="21671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134_2#91558552f?iti=48&amp;htil=31&amp;vcp=1&amp;vis=1&amp;pid=95e3d33d4&amp;color=0,0,0&amp;vtp=1&amp;vaab=1&amp;bbb=1"/>
          <p:cNvSpPr/>
          <p:nvPr/>
        </p:nvSpPr>
        <p:spPr>
          <a:xfrm>
            <a:off x="8766720" y="3579656"/>
            <a:ext cx="1503362" cy="995680"/>
          </a:xfrm>
          <a:prstGeom prst="rect">
            <a:avLst/>
          </a:prstGeom>
          <a:noFill/>
        </p:spPr>
        <p:txBody>
          <a:bodyPr wrap="none" lIns="0" tIns="0" rIns="0" bIns="0" rtlCol="0" anchor="t"/>
          <a:lstStyle/>
          <a:p>
            <a:pPr algn="ctr"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图B26-12</a:t>
            </a:r>
            <a:endParaRPr lang="en-US" altLang="zh-CN" sz="2800" dirty="0"/>
          </a:p>
        </p:txBody>
      </p:sp>
      <p:sp>
        <p:nvSpPr>
          <p:cNvPr id="5" name="QC_7_BD.134_3#91558552f?htil=31&amp;sp=1&amp;vcp=1&amp;vis=1&amp;pid=95e3d33d4&amp;color=0,0,0&amp;vtp=1&amp;vaab=1&amp;bbb=1&amp;hb=1&amp;hs=1"/>
          <p:cNvSpPr/>
          <p:nvPr/>
        </p:nvSpPr>
        <p:spPr>
          <a:xfrm>
            <a:off x="539496" y="1267240"/>
            <a:ext cx="6848856" cy="3144457"/>
          </a:xfrm>
          <a:prstGeom prst="rect">
            <a:avLst/>
          </a:prstGeom>
          <a:noFill/>
        </p:spPr>
        <p:txBody>
          <a:bodyPr wrap="none" lIns="0" tIns="0" rIns="0" bIns="0" rtlCol="0" anchor="t"/>
          <a:lstStyle/>
          <a:p>
            <a:pPr algn="l" latinLnBrk="1">
              <a:lnSpc>
                <a:spcPts val="51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12.</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（2024·江西吉安·模拟）（</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）为了防</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止火灾，某地在充电处全安装了电动自行车</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起火自动灭火消防装置</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B26-12为其作原</a:t>
            </a:r>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理图</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，充电时手机扫描后两开关闭合</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；在电</a:t>
            </a:r>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动自行车起火</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，温度升高到设定值时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，灭火</a:t>
            </a:r>
            <a:endParaRPr lang="en-US" altLang="zh-CN" sz="2800" dirty="0"/>
          </a:p>
        </p:txBody>
      </p:sp>
      <p:sp>
        <p:nvSpPr>
          <p:cNvPr id="8" name="QC_7_BD.134_3#91558552f?htil=31&amp;sp=1&amp;vcp=1&amp;vis=1&amp;pid=95e3d33d4&amp;color=0,0,0&amp;vtp=1&amp;vaab=1&amp;bbb=1&amp;hb=1&amp;hs=1"/>
          <p:cNvSpPr/>
          <p:nvPr/>
        </p:nvSpPr>
        <p:spPr>
          <a:xfrm>
            <a:off x="539995" y="4466254"/>
            <a:ext cx="11112011" cy="553657"/>
          </a:xfrm>
          <a:prstGeom prst="rect">
            <a:avLst/>
          </a:prstGeom>
          <a:noFill/>
        </p:spPr>
        <p:txBody>
          <a:bodyPr wrap="none" lIns="0" tIns="0" rIns="0" bIns="0" rtlCol="0" anchor="t"/>
          <a:lstStyle/>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器电动装置工作并喷干粉灭火。下列说法正确的是</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Tree>
  </p:cSld>
  <p:clrMapOvr>
    <a:masterClrMapping/>
  </p:clrMapOvr>
  <p:transition>
    <p:split dir="in"/>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QC_7_BD.134_4#91558552f.choices?htil=31&amp;vcp=1&amp;vis=1&amp;pid=95e3d33d4&amp;color=0,0,0&amp;vtp=1&amp;vaab=1&amp;bbb=1&amp;hb=1&amp;hs=1"/>
              <p:cNvSpPr/>
              <p:nvPr/>
            </p:nvSpPr>
            <p:spPr>
              <a:xfrm>
                <a:off x="539496" y="980929"/>
                <a:ext cx="11109960" cy="44398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A.电磁铁是利用电磁感应来工作的</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B.若电动自行车起火，装置下端温度达到</a:t>
                </a:r>
              </a:p>
              <a:p>
                <a:pPr latinLnBrk="1">
                  <a:lnSpc>
                    <a:spcPts val="5100"/>
                  </a:lnSpc>
                </a:pPr>
                <a14:m>
                  <m:oMath xmlns:m="http://schemas.openxmlformats.org/officeDocument/2006/math">
                    <m: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70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时，控制电路工作，工作电路接通，</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开始喷干粉灭火</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C.控制电路中没有添加滑动变阻器，是</a:t>
                </a:r>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为了使电磁铁磁性达到最强，不可能损坏电源</a:t>
                </a:r>
                <a:endParaRPr lang="en-US" altLang="zh-CN" sz="2800" dirty="0"/>
              </a:p>
              <a:p>
                <a:pPr latinLnBrk="1">
                  <a:lnSpc>
                    <a:spcPts val="51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D.电路设计中，只要电动自行车接入电路中，两开关就应该一直保持闭</a:t>
                </a:r>
                <a:endPar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合状态</a:t>
                </a:r>
                <a:endParaRPr lang="en-US" altLang="zh-CN" sz="2800" dirty="0"/>
              </a:p>
            </p:txBody>
          </p:sp>
        </mc:Choice>
        <mc:Fallback xmlns="">
          <p:sp>
            <p:nvSpPr>
              <p:cNvPr id="7" name="QC_7_BD.134_4#91558552f.choices?htil=31&amp;vcp=1&amp;vis=1&amp;pid=95e3d33d4&amp;color=0,0,0&amp;vtp=1&amp;vaab=1&amp;bbb=1&amp;hb=1&amp;hs=1"/>
              <p:cNvSpPr>
                <a:spLocks noRot="1" noChangeAspect="1" noMove="1" noResize="1" noEditPoints="1" noAdjustHandles="1" noChangeArrowheads="1" noChangeShapeType="1" noTextEdit="1"/>
              </p:cNvSpPr>
              <p:nvPr/>
            </p:nvSpPr>
            <p:spPr>
              <a:xfrm>
                <a:off x="539496" y="980929"/>
                <a:ext cx="11109960" cy="4439857"/>
              </a:xfrm>
              <a:prstGeom prst="rect">
                <a:avLst/>
              </a:prstGeom>
              <a:blipFill rotWithShape="1">
                <a:blip r:embed="rId2"/>
                <a:stretch>
                  <a:fillRect l="-3" t="-11" r="-19" b="-16123"/>
                </a:stretch>
              </a:blipFill>
            </p:spPr>
            <p:txBody>
              <a:bodyPr/>
              <a:lstStyle/>
              <a:p>
                <a:r>
                  <a:rPr lang="zh-CN" altLang="en-US">
                    <a:noFill/>
                  </a:rPr>
                  <a:t> </a:t>
                </a:r>
              </a:p>
            </p:txBody>
          </p:sp>
        </mc:Fallback>
      </mc:AlternateContent>
      <p:pic>
        <p:nvPicPr>
          <p:cNvPr id="3" name="QC_7_BD.134_1#91558552f?iti=48&amp;htil=31&amp;vcp=1&amp;vis=1&amp;pid=95e3d33d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30415" y="1172845"/>
            <a:ext cx="4693285" cy="24612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AS.1_1#91558552f?iti=49&amp;htil=32&amp;vcp=1&amp;vis=1&amp;pid=95e3d33d4&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49310" y="788035"/>
            <a:ext cx="3603625" cy="1904365"/>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4" name="QC_7_AS.1_1#91558552f?htil=32&amp;vcp=1&amp;vis=1&amp;pid=95e3d33d4&amp;color=0,0,0&amp;vtp=1&amp;vaab=1&amp;bt=1&amp;bbb=1&amp;hb=1&amp;hs=1"/>
              <p:cNvSpPr/>
              <p:nvPr/>
            </p:nvSpPr>
            <p:spPr>
              <a:xfrm>
                <a:off x="539496" y="616172"/>
                <a:ext cx="7909560" cy="2496757"/>
              </a:xfrm>
              <a:prstGeom prst="rect">
                <a:avLst/>
              </a:prstGeom>
              <a:noFill/>
            </p:spPr>
            <p:txBody>
              <a:bodyPr wrap="none" lIns="0" tIns="0" rIns="0" bIns="0" rtlCol="0" anchor="t"/>
              <a:lstStyle/>
              <a:p>
                <a:pPr algn="l" latinLnBrk="1">
                  <a:lnSpc>
                    <a:spcPts val="5100"/>
                  </a:lnSpc>
                </a:pPr>
                <a:r>
                  <a:rPr lang="en-US" altLang="zh-CN" sz="2800" b="1"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【解析】</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电磁铁是利用电流的磁效应来工作的</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，电</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磁铁通电时产生磁性</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，故A错误</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。若电动自行车起</a:t>
                </a:r>
              </a:p>
              <a:p>
                <a:pPr latinLnBrk="1">
                  <a:lnSpc>
                    <a:spcPts val="5100"/>
                  </a:lnSpc>
                </a:pP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火</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，温度上升，装置下端的水银面上升</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，温度达到</a:t>
                </a:r>
              </a:p>
              <a:p>
                <a:pPr latinLnBrk="1">
                  <a:lnSpc>
                    <a:spcPts val="4900"/>
                  </a:lnSpc>
                </a:pPr>
                <a14:m>
                  <m:oMath xmlns:m="http://schemas.openxmlformats.org/officeDocument/2006/math">
                    <m:r>
                      <a:rPr lang="en-US" altLang="zh-CN" sz="2800" b="0" i="0" dirty="0">
                        <a:solidFill>
                          <a:srgbClr val="FF0000"/>
                        </a:solidFill>
                        <a:latin typeface="Cambria Math" panose="02040503050406030204" pitchFamily="18" charset="0"/>
                        <a:ea typeface="宋体" panose="02010600030101010101" pitchFamily="2" charset="-122"/>
                        <a:cs typeface="Times New Roman" panose="02020603050405020304" pitchFamily="34" charset="-120"/>
                      </a:rPr>
                      <m:t>70 ℃</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时，控制电路工作，衔铁被吸下</a:t>
                </a:r>
                <a:r>
                  <a:rPr lang="en-US" altLang="zh-CN" sz="2800" b="0" i="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，工作电路接</a:t>
                </a:r>
                <a:endParaRPr lang="en-US" altLang="zh-CN" sz="2800" dirty="0"/>
              </a:p>
            </p:txBody>
          </p:sp>
        </mc:Choice>
        <mc:Fallback xmlns="">
          <p:sp>
            <p:nvSpPr>
              <p:cNvPr id="4" name="QC_7_AS.1_1#91558552f?htil=32&amp;vcp=1&amp;vis=1&amp;pid=95e3d33d4&amp;color=0,0,0&amp;vtp=1&amp;vaab=1&amp;bt=1&amp;bbb=1&amp;hb=1&amp;hs=1"/>
              <p:cNvSpPr>
                <a:spLocks noRot="1" noChangeAspect="1" noMove="1" noResize="1" noEditPoints="1" noAdjustHandles="1" noChangeArrowheads="1" noChangeShapeType="1" noTextEdit="1"/>
              </p:cNvSpPr>
              <p:nvPr/>
            </p:nvSpPr>
            <p:spPr>
              <a:xfrm>
                <a:off x="539496" y="616172"/>
                <a:ext cx="7909560" cy="2496757"/>
              </a:xfrm>
              <a:prstGeom prst="rect">
                <a:avLst/>
              </a:prstGeom>
              <a:blipFill rotWithShape="1">
                <a:blip r:embed="rId4"/>
                <a:stretch>
                  <a:fillRect l="-5" t="-9" r="-975" b="-2740"/>
                </a:stretch>
              </a:blipFill>
            </p:spPr>
            <p:txBody>
              <a:bodyPr/>
              <a:lstStyle/>
              <a:p>
                <a:r>
                  <a:rPr lang="zh-CN" altLang="en-US">
                    <a:noFill/>
                  </a:rPr>
                  <a:t> </a:t>
                </a:r>
              </a:p>
            </p:txBody>
          </p:sp>
        </mc:Fallback>
      </mc:AlternateContent>
      <p:sp>
        <p:nvSpPr>
          <p:cNvPr id="5" name="QC_7_AS.1_1#91558552f?htil=32&amp;vcp=1&amp;vis=1&amp;pid=95e3d33d4&amp;color=0,0,0&amp;vtp=1&amp;vaab=1&amp;bt=1&amp;bbb=1&amp;hb=1&amp;hs=1"/>
          <p:cNvSpPr/>
          <p:nvPr/>
        </p:nvSpPr>
        <p:spPr>
          <a:xfrm>
            <a:off x="539496" y="3114516"/>
            <a:ext cx="11112011" cy="3144457"/>
          </a:xfrm>
          <a:prstGeom prst="rect">
            <a:avLst/>
          </a:prstGeom>
          <a:noFill/>
        </p:spPr>
        <p:txBody>
          <a:bodyPr wrap="none" lIns="0" tIns="0" rIns="0" bIns="0" rtlCol="0" anchor="t"/>
          <a:lstStyle/>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通，电动机启动开始喷干粉灭火，故B正确。控制电路用左侧的温度计</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控制电路的通断，温度高时控制电路接通，温度低时控制电路断开；温</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度计有一定的电阻，接通时不会烧毁电源，没有必要添加滑动变阻器</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p>
          <a:p>
            <a:pPr latinLnBrk="1">
              <a:lnSpc>
                <a:spcPts val="51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故C错误。要求电动自行车起火时自动灭火，则只要电动自行车接入电</a:t>
            </a:r>
            <a:endPar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endParaRPr>
          </a:p>
          <a:p>
            <a:pPr latinLnBrk="1">
              <a:lnSpc>
                <a:spcPts val="4900"/>
              </a:lnSpc>
            </a:pPr>
            <a:r>
              <a:rPr lang="en-US" altLang="zh-CN" sz="2800" b="0" i="0" dirty="0" err="1">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路中，两开关就应该一直保持闭合状态，故D正确</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6" name="QC_7_AN.135_1#91558552f.bracket?vcp=1&amp;vis=1&amp;pid=95e3d33d4&amp;color=0,0,0&amp;vpa=49&amp;vtp=1&amp;vaab=1&amp;bbb=1"/>
          <p:cNvSpPr/>
          <p:nvPr/>
        </p:nvSpPr>
        <p:spPr>
          <a:xfrm>
            <a:off x="9062207" y="5677035"/>
            <a:ext cx="752475" cy="567817"/>
          </a:xfrm>
          <a:prstGeom prst="rect">
            <a:avLst/>
          </a:prstGeom>
          <a:noFill/>
        </p:spPr>
        <p:txBody>
          <a:bodyPr wrap="none" lIns="0" tIns="0" rIns="0" bIns="0" rtlCol="0" anchor="t"/>
          <a:lstStyle/>
          <a:p>
            <a:pPr algn="ctr" latinLnBrk="1">
              <a:lnSpc>
                <a:spcPts val="5000"/>
              </a:lnSpc>
            </a:pP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zh-CN" altLang="en-US"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答案</a:t>
            </a:r>
            <a:r>
              <a:rPr lang="en-US" altLang="zh-CN" sz="280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6">
                                            <p:bg/>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e47361cfc?vcp=1&amp;pid=caa8a292f&amp;color=0,0,0&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600"/>
              </a:lnSpc>
            </a:pPr>
            <a:r>
              <a:rPr lang="en-US" altLang="zh-CN" sz="3200" b="1" i="0" dirty="0">
                <a:solidFill>
                  <a:srgbClr val="000000"/>
                </a:solidFill>
                <a:latin typeface="Times New Roman" panose="02020603050405020304" pitchFamily="34" charset="0"/>
                <a:ea typeface="微软雅黑" panose="020B0503020204020204" pitchFamily="34" charset="-122"/>
                <a:cs typeface="Times New Roman" panose="02020603050405020304" pitchFamily="34" charset="-120"/>
              </a:rPr>
              <a:t>易错集锦</a:t>
            </a:r>
            <a:endParaRPr lang="en-US" altLang="zh-CN" sz="3200" dirty="0"/>
          </a:p>
        </p:txBody>
      </p:sp>
      <p:sp>
        <p:nvSpPr>
          <p:cNvPr id="3" name="QC_7_BD.1_1#f80930685?vcp=1&amp;vis=1&amp;pid=e47361cfc&amp;color=0,0,0&amp;vtp=1&amp;vaab=1&amp;bbb=1"/>
          <p:cNvSpPr/>
          <p:nvPr/>
        </p:nvSpPr>
        <p:spPr>
          <a:xfrm>
            <a:off x="539496" y="1275833"/>
            <a:ext cx="11109960" cy="553657"/>
          </a:xfrm>
          <a:prstGeom prst="rect">
            <a:avLst/>
          </a:prstGeom>
          <a:noFill/>
        </p:spPr>
        <p:txBody>
          <a:bodyPr wrap="none" lIns="0" tIns="0" rIns="0" bIns="0" rtlCol="0" anchor="t"/>
          <a:lstStyle/>
          <a:p>
            <a:pPr algn="l" latinLnBrk="1">
              <a:lnSpc>
                <a:spcPts val="49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多选</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下列说法正确的是(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endParaRPr lang="en-US" altLang="zh-CN" sz="2800" dirty="0"/>
          </a:p>
        </p:txBody>
      </p:sp>
      <p:sp>
        <p:nvSpPr>
          <p:cNvPr id="4" name="QC_7_AN.2_1#f80930685.bracket?vcp=1&amp;vis=1&amp;pid=e47361cfc&amp;color=0,0,0&amp;vpa=1&amp;vtp=1&amp;vaab=1&amp;bbb=1"/>
          <p:cNvSpPr/>
          <p:nvPr/>
        </p:nvSpPr>
        <p:spPr>
          <a:xfrm>
            <a:off x="5134515" y="1262498"/>
            <a:ext cx="752475" cy="567817"/>
          </a:xfrm>
          <a:prstGeom prst="rect">
            <a:avLst/>
          </a:prstGeom>
          <a:noFill/>
        </p:spPr>
        <p:txBody>
          <a:bodyPr wrap="none" lIns="0" tIns="0" rIns="0" bIns="0" rtlCol="0" anchor="t"/>
          <a:lstStyle/>
          <a:p>
            <a:pPr algn="ctr" latinLnBrk="1">
              <a:lnSpc>
                <a:spcPts val="50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BD</a:t>
            </a:r>
            <a:endParaRPr lang="en-US" altLang="zh-CN" sz="2800" dirty="0"/>
          </a:p>
        </p:txBody>
      </p:sp>
      <mc:AlternateContent xmlns:mc="http://schemas.openxmlformats.org/markup-compatibility/2006" xmlns:a14="http://schemas.microsoft.com/office/drawing/2010/main">
        <mc:Choice Requires="a14">
          <p:sp>
            <p:nvSpPr>
              <p:cNvPr id="5" name="QC_7_BD.1_2#f80930685.choices?vcp=1&amp;vis=1&amp;pid=e47361cfc&amp;color=0,0,0&amp;vtp=1&amp;vaab=1&amp;bbb=1"/>
              <p:cNvSpPr/>
              <p:nvPr/>
            </p:nvSpPr>
            <p:spPr>
              <a:xfrm>
                <a:off x="539496" y="1908029"/>
                <a:ext cx="11109960" cy="3144457"/>
              </a:xfrm>
              <a:prstGeom prst="rect">
                <a:avLst/>
              </a:prstGeom>
              <a:noFill/>
            </p:spPr>
            <p:txBody>
              <a:bodyPr wrap="none" lIns="0" tIns="0" rIns="0" bIns="0" rtlCol="0" anchor="t"/>
              <a:lstStyle/>
              <a:p>
                <a:pPr algn="l" latinLnBrk="1">
                  <a:lnSpc>
                    <a:spcPts val="51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A.通电导线周围磁场方向由小磁针的指向决定</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.发生偏转的小磁针对通电导线有力的作用</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.移去小磁针后通电导线周围不存在磁场</a:t>
                </a:r>
                <a:endParaRPr lang="en-US" altLang="zh-CN" sz="2800" dirty="0"/>
              </a:p>
              <a:p>
                <a:pPr latinLnBrk="1">
                  <a:lnSpc>
                    <a:spcPts val="51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.指南针的</a:t>
                </a:r>
                <a14:m>
                  <m:oMath xmlns:m="http://schemas.openxmlformats.org/officeDocument/2006/math">
                    <m:r>
                      <m:rPr>
                        <m:sty m:val="p"/>
                      </m:rPr>
                      <a:rPr lang="en-US" altLang="zh-CN" sz="2800" b="0" i="0" dirty="0">
                        <a:solidFill>
                          <a:srgbClr val="000000"/>
                        </a:solidFill>
                        <a:latin typeface="Cambria Math" panose="02040503050406030204" pitchFamily="18" charset="0"/>
                        <a:ea typeface="宋体" panose="02010600030101010101" pitchFamily="2" charset="-122"/>
                        <a:cs typeface="Times New Roman" panose="02020603050405020304" pitchFamily="34" charset="-120"/>
                      </a:rPr>
                      <m:t>N</m:t>
                    </m:r>
                  </m:oMath>
                </a14:m>
                <a:r>
                  <a:rPr lang="en-US" altLang="zh-CN" sz="100" b="0" i="0" kern="0" spc="-99900" dirty="0">
                    <a:solidFill>
                      <a:srgbClr val="FFFFFF"/>
                    </a:solidFill>
                    <a:latin typeface="Times New Roman" panose="02020603050405020304" pitchFamily="34" charset="0"/>
                    <a:ea typeface="宋体" panose="02010600030101010101" pitchFamily="2" charset="-122"/>
                    <a:cs typeface="Times New Roman" panose="02020603050405020304"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极总是指向地理北极附近</a:t>
                </a:r>
                <a:endParaRPr lang="en-US" altLang="zh-CN" sz="2800" dirty="0"/>
              </a:p>
              <a:p>
                <a:pPr latinLnBrk="1">
                  <a:lnSpc>
                    <a:spcPts val="49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E</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.用铁屑可以模拟磁感线，说明磁感线是真实存在的</a:t>
                </a:r>
                <a:endParaRPr lang="en-US" altLang="zh-CN" sz="2800" dirty="0"/>
              </a:p>
            </p:txBody>
          </p:sp>
        </mc:Choice>
        <mc:Fallback xmlns="">
          <p:sp>
            <p:nvSpPr>
              <p:cNvPr id="5" name="QC_7_BD.1_2#f80930685.choices?vcp=1&amp;vis=1&amp;pid=e47361cfc&amp;color=0,0,0&amp;vtp=1&amp;vaab=1&amp;bbb=1"/>
              <p:cNvSpPr>
                <a:spLocks noRot="1" noChangeAspect="1" noMove="1" noResize="1" noEditPoints="1" noAdjustHandles="1" noChangeArrowheads="1" noChangeShapeType="1" noTextEdit="1"/>
              </p:cNvSpPr>
              <p:nvPr/>
            </p:nvSpPr>
            <p:spPr>
              <a:xfrm>
                <a:off x="539496" y="1908029"/>
                <a:ext cx="11109960" cy="3144457"/>
              </a:xfrm>
              <a:prstGeom prst="rect">
                <a:avLst/>
              </a:prstGeom>
              <a:blipFill rotWithShape="1">
                <a:blip r:embed="rId3"/>
                <a:stretch>
                  <a:fillRect l="-3" t="-16" r="3" b="-2167"/>
                </a:stretch>
              </a:blipFill>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5#9dba8c7ea.fixed?vcp=1&amp;pid=03cc4ee91&amp;color=0,0,0&amp;vtp=1&amp;vaab=1&amp;bbb=1"/>
          <p:cNvSpPr/>
          <p:nvPr/>
        </p:nvSpPr>
        <p:spPr>
          <a:xfrm>
            <a:off x="320040" y="2679192"/>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第26讲</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磁现象</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磁场</a:t>
            </a:r>
            <a:r>
              <a:rPr lang="en-US" altLang="zh-CN" sz="4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4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电流的磁场</a:t>
            </a:r>
            <a:endParaRPr lang="en-US" altLang="zh-CN" sz="4000" dirty="0"/>
          </a:p>
        </p:txBody>
      </p:sp>
      <p:sp>
        <p:nvSpPr>
          <p:cNvPr id="3" name="C_5_BD#9dba8c7ea.fixed?vcp=1&amp;pid=03cc4ee91&amp;color=86,186,157&amp;vtp=1&amp;vaab=1&amp;bbb=1"/>
          <p:cNvSpPr/>
          <p:nvPr/>
        </p:nvSpPr>
        <p:spPr>
          <a:xfrm>
            <a:off x="320040" y="3419856"/>
            <a:ext cx="11521440" cy="713232"/>
          </a:xfrm>
          <a:prstGeom prst="rect">
            <a:avLst/>
          </a:prstGeom>
          <a:noFill/>
        </p:spPr>
        <p:txBody>
          <a:bodyPr wrap="none" lIns="0" tIns="0" rIns="0" bIns="0" rtlCol="0" anchor="ctr"/>
          <a:lstStyle/>
          <a:p>
            <a:pPr algn="ctr" latinLnBrk="1">
              <a:lnSpc>
                <a:spcPts val="5000"/>
              </a:lnSpc>
            </a:pPr>
            <a:r>
              <a:rPr lang="en-US" altLang="zh-CN" sz="4000" b="1" i="0" dirty="0">
                <a:solidFill>
                  <a:srgbClr val="56BA9D"/>
                </a:solidFill>
                <a:latin typeface="微软雅黑" panose="020B0503020204020204" pitchFamily="34" charset="-122"/>
                <a:ea typeface="微软雅黑" panose="020B0503020204020204" pitchFamily="34" charset="-122"/>
                <a:cs typeface="微软雅黑" panose="020B0503020204020204" pitchFamily="34" charset="-120"/>
              </a:rPr>
              <a:t>典题精析</a:t>
            </a:r>
            <a:endParaRPr lang="en-US" altLang="zh-CN" sz="40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6_BD#8ee9dfa8c?vcp=1&amp;pid=9dba8c7ea&amp;color=68,178,231&amp;vtp=1&amp;vaab=1&amp;bt=1&amp;bbb=1"/>
          <p:cNvSpPr/>
          <p:nvPr/>
        </p:nvSpPr>
        <p:spPr>
          <a:xfrm>
            <a:off x="539496" y="554400"/>
            <a:ext cx="11109960" cy="1077976"/>
          </a:xfrm>
          <a:prstGeom prst="rect">
            <a:avLst/>
          </a:prstGeom>
          <a:noFill/>
        </p:spPr>
        <p:txBody>
          <a:bodyPr wrap="none" lIns="0" tIns="0" rIns="0" bIns="0" rtlCol="0" anchor="t"/>
          <a:lstStyle/>
          <a:p>
            <a:pPr algn="l" latinLnBrk="1">
              <a:lnSpc>
                <a:spcPts val="5700"/>
              </a:lnSpc>
            </a:pP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考点1</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磁现象</a:t>
            </a:r>
            <a:r>
              <a:rPr lang="en-US" altLang="zh-CN" sz="3200" b="1" i="0" dirty="0">
                <a:solidFill>
                  <a:srgbClr val="44B2E7"/>
                </a:solidFill>
                <a:latin typeface="宋体" panose="02010600030101010101" pitchFamily="2" charset="-122"/>
                <a:ea typeface="宋体" panose="02010600030101010101" pitchFamily="2" charset="-122"/>
                <a:cs typeface="宋体" panose="02010600030101010101" pitchFamily="34" charset="-120"/>
              </a:rPr>
              <a:t> </a:t>
            </a:r>
            <a:r>
              <a:rPr lang="en-US" altLang="zh-CN" sz="3200" b="1" i="0" dirty="0">
                <a:solidFill>
                  <a:srgbClr val="44B2E7"/>
                </a:solidFill>
                <a:latin typeface="Times New Roman" panose="02020603050405020304" pitchFamily="34" charset="0"/>
                <a:ea typeface="微软雅黑" panose="020B0503020204020204" pitchFamily="34" charset="-122"/>
                <a:cs typeface="Times New Roman" panose="02020603050405020304" pitchFamily="34" charset="-120"/>
              </a:rPr>
              <a:t>磁场</a:t>
            </a:r>
            <a:endParaRPr lang="en-US" altLang="zh-CN" sz="3200" dirty="0"/>
          </a:p>
        </p:txBody>
      </p:sp>
      <mc:AlternateContent xmlns:mc="http://schemas.openxmlformats.org/markup-compatibility/2006" xmlns:a14="http://schemas.microsoft.com/office/drawing/2010/main">
        <mc:Choice Requires="a14">
          <p:sp>
            <p:nvSpPr>
              <p:cNvPr id="3" name="P_7#0f36c11d6?vcp=1&amp;pid=8ee9dfa8c&amp;color=0,0,0&amp;vtp=1&amp;vaab=1&amp;bbb=1"/>
              <p:cNvSpPr/>
              <p:nvPr/>
            </p:nvSpPr>
            <p:spPr>
              <a:xfrm>
                <a:off x="539496" y="1263495"/>
                <a:ext cx="11109960" cy="5087557"/>
              </a:xfrm>
              <a:prstGeom prst="rect">
                <a:avLst/>
              </a:prstGeom>
              <a:noFill/>
            </p:spPr>
            <p:txBody>
              <a:bodyPr wrap="none" lIns="0" tIns="0" rIns="0" bIns="0" rtlCol="0" anchor="t"/>
              <a:lstStyle/>
              <a:p>
                <a:pPr algn="l" latinLnBrk="1">
                  <a:lnSpc>
                    <a:spcPts val="5100"/>
                  </a:lnSpc>
                </a:pPr>
                <a:r>
                  <a:rPr lang="en-US" altLang="zh-CN" sz="2800" b="1"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抢分攻略</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1.</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地球是一个大磁体，其周围存在地磁场，地磁的南北极与地理的</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南北极大致相反，但不重合。</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2.</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磁感线是假想的分布在磁体周围的曲线，实际不存在。磁感线的</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疏密表示磁性强弱，箭头方向表示磁场方向。</a:t>
                </a: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34" charset="-120"/>
                  </a:rPr>
                  <a:t>    </a:t>
                </a:r>
                <a:r>
                  <a:rPr kumimoji="0" lang="en-US" altLang="zh-CN" sz="2800" b="1"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3.</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关于磁现象的作图：①磁场方向</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、磁感线方向以及小磁针静止时</a:t>
                </a:r>
              </a:p>
              <a:p>
                <a:pPr marL="0" marR="0" lvl="0" indent="0" defTabSz="914400" rtl="0" eaLnBrk="1" fontAlgn="auto" latinLnBrk="1" hangingPunct="1">
                  <a:lnSpc>
                    <a:spcPts val="5100"/>
                  </a:lnSpc>
                  <a:spcBef>
                    <a:spcPts val="0"/>
                  </a:spcBef>
                  <a:spcAft>
                    <a:spcPts val="0"/>
                  </a:spcAft>
                  <a:buClrTx/>
                  <a:buSzTx/>
                  <a:buFontTx/>
                  <a:buNone/>
                  <a:defRPr/>
                </a:pPr>
                <a:r>
                  <a:rPr kumimoji="0" lang="en-US" altLang="zh-CN" sz="100" b="0" i="0" u="none" strike="noStrike" kern="0" cap="none" spc="-99900" normalizeH="0" baseline="0" noProof="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a:t>
                </a:r>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m&gt;</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N</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极所指的方向一致（“三向归一”）；②在磁体外部，磁感线从</a:t>
                </a:r>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N</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极出发，</a:t>
                </a:r>
              </a:p>
              <a:p>
                <a:pPr marL="0" marR="0" lvl="0" indent="0" defTabSz="914400" rtl="0" eaLnBrk="1" fontAlgn="auto" latinLnBrk="1" hangingPunct="1">
                  <a:lnSpc>
                    <a:spcPts val="4900"/>
                  </a:lnSpc>
                  <a:spcBef>
                    <a:spcPts val="0"/>
                  </a:spcBef>
                  <a:spcAft>
                    <a:spcPts val="0"/>
                  </a:spcAft>
                  <a:buClrTx/>
                  <a:buSzTx/>
                  <a:buFontTx/>
                  <a:buNone/>
                  <a:defRPr/>
                </a:pPr>
                <a:r>
                  <a:rPr kumimoji="0" lang="en-US" altLang="zh-CN" sz="2800" b="0" i="0" u="none" strike="noStrike" kern="1200" cap="none" spc="0" normalizeH="0" baseline="0" noProof="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回到</a:t>
                </a:r>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14:m>
                  <m:oMath xmlns:m="http://schemas.openxmlformats.org/officeDocument/2006/math">
                    <m:r>
                      <m:rPr>
                        <m:sty m:val="p"/>
                      </m:rPr>
                      <a:rPr kumimoji="0" lang="en-US" altLang="zh-CN" sz="2800" b="0" i="0" u="none" strike="noStrike" kern="1200" cap="none" spc="0" normalizeH="0" baseline="0" noProof="0" dirty="0">
                        <a:ln>
                          <a:noFill/>
                        </a:ln>
                        <a:solidFill>
                          <a:srgbClr val="000000"/>
                        </a:solidFill>
                        <a:effectLst/>
                        <a:uLnTx/>
                        <a:uFillTx/>
                        <a:latin typeface="Cambria Math" panose="02040503050406030204" pitchFamily="18" charset="0"/>
                        <a:ea typeface="宋体" panose="02010600030101010101" pitchFamily="2" charset="-122"/>
                        <a:cs typeface="Times New Roman" panose="02020603050405020304" pitchFamily="34" charset="-120"/>
                      </a:rPr>
                      <m:t>S</m:t>
                    </m:r>
                  </m:oMath>
                </a14:m>
                <a:r>
                  <a:rPr kumimoji="0" lang="en-US" altLang="zh-CN" sz="100" b="0" i="0" u="none" strike="noStrike" kern="0" cap="none" spc="-99900" normalizeH="0" baseline="0" noProof="0" dirty="0">
                    <a:ln>
                      <a:noFill/>
                    </a:ln>
                    <a:solidFill>
                      <a:srgbClr val="FFFFFF"/>
                    </a:solidFill>
                    <a:effectLst/>
                    <a:uLnTx/>
                    <a:uFillTx/>
                    <a:latin typeface="Times New Roman" panose="02020603050405020304" pitchFamily="34" charset="0"/>
                    <a:ea typeface="宋体" panose="02010600030101010101" pitchFamily="2" charset="-122"/>
                    <a:cs typeface="Times New Roman" panose="02020603050405020304" pitchFamily="34" charset="-120"/>
                  </a:rPr>
                  <a:t>&lt;/m&gt;</a:t>
                </a: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34" charset="0"/>
                    <a:ea typeface="宋体" panose="02010600030101010101" pitchFamily="2" charset="-122"/>
                    <a:cs typeface="Times New Roman" panose="02020603050405020304" pitchFamily="34" charset="-120"/>
                  </a:rPr>
                  <a:t>极。</a:t>
                </a:r>
                <a:endParaRPr lang="en-US" altLang="zh-CN" sz="2800" dirty="0"/>
              </a:p>
            </p:txBody>
          </p:sp>
        </mc:Choice>
        <mc:Fallback xmlns="">
          <p:sp>
            <p:nvSpPr>
              <p:cNvPr id="3" name="P_7#0f36c11d6?vcp=1&amp;pid=8ee9dfa8c&amp;color=0,0,0&amp;vtp=1&amp;vaab=1&amp;bbb=1"/>
              <p:cNvSpPr>
                <a:spLocks noRot="1" noChangeAspect="1" noMove="1" noResize="1" noEditPoints="1" noAdjustHandles="1" noChangeArrowheads="1" noChangeShapeType="1" noTextEdit="1"/>
              </p:cNvSpPr>
              <p:nvPr/>
            </p:nvSpPr>
            <p:spPr>
              <a:xfrm>
                <a:off x="539496" y="1263495"/>
                <a:ext cx="11109960" cy="5087557"/>
              </a:xfrm>
              <a:prstGeom prst="rect">
                <a:avLst/>
              </a:prstGeom>
              <a:blipFill rotWithShape="1">
                <a:blip r:embed="rId3"/>
                <a:stretch>
                  <a:fillRect l="-3" t="-9" r="-4112" b="-1340"/>
                </a:stretch>
              </a:blipFill>
            </p:spPr>
            <p:txBody>
              <a:bodyPr/>
              <a:lstStyle/>
              <a:p>
                <a:r>
                  <a:rPr lang="zh-CN" altLang="en-US">
                    <a:noFill/>
                  </a:rPr>
                  <a:t> </a:t>
                </a:r>
              </a:p>
            </p:txBody>
          </p:sp>
        </mc:Fallback>
      </mc:AlternateContent>
    </p:spTree>
  </p:cSld>
  <p:clrMapOvr>
    <a:masterClrMapping/>
  </p:clrMapOvr>
  <p:transition>
    <p:split dir="in"/>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_1#21d6f4eb9?sp=1&amp;vcp=1&amp;vis=1&amp;pid=8ee9dfa8c&amp;color=0,0,0&amp;vtp=1&amp;vaab=1&amp;bt=1&amp;bbb=1&amp;hb=1"/>
          <p:cNvSpPr/>
          <p:nvPr/>
        </p:nvSpPr>
        <p:spPr>
          <a:xfrm>
            <a:off x="539496" y="554400"/>
            <a:ext cx="11109960" cy="1604582"/>
          </a:xfrm>
          <a:prstGeom prst="rect">
            <a:avLst/>
          </a:prstGeom>
          <a:noFill/>
        </p:spPr>
        <p:txBody>
          <a:bodyPr wrap="none" lIns="0" tIns="0" rIns="0" bIns="0" rtlCol="0" anchor="t"/>
          <a:lstStyle/>
          <a:p>
            <a:pPr algn="l" latinLnBrk="1">
              <a:lnSpc>
                <a:spcPts val="44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例1</a:t>
            </a:r>
            <a:r>
              <a:rPr lang="en-US" altLang="zh-CN" sz="28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（2024·山西·模拟</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）一款由磁吸头和充电线组成的新型充电线如图</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26-1</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所示。使用时将磁吸头插入手机、当充电线头靠近磁吸头时</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，会自</a:t>
            </a:r>
          </a:p>
          <a:p>
            <a:pPr latinLnBrk="1">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动吸附在一起对手机进行充电</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下列有关分析正确的是(</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t>
            </a:r>
            <a:r>
              <a:rPr lang="en-US" altLang="zh-CN" sz="2800" b="0" i="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800" dirty="0"/>
          </a:p>
        </p:txBody>
      </p:sp>
      <p:sp>
        <p:nvSpPr>
          <p:cNvPr id="3" name="QC_7_AN.5_1#21d6f4eb9.bracket?vcp=1&amp;vis=1&amp;pid=8ee9dfa8c&amp;color=0,0,0&amp;vpa=2&amp;vtp=1&amp;vaab=1"/>
          <p:cNvSpPr/>
          <p:nvPr/>
        </p:nvSpPr>
        <p:spPr>
          <a:xfrm>
            <a:off x="9350914" y="1655998"/>
            <a:ext cx="495300" cy="491617"/>
          </a:xfrm>
          <a:prstGeom prst="rect">
            <a:avLst/>
          </a:prstGeom>
          <a:noFill/>
        </p:spPr>
        <p:txBody>
          <a:bodyPr wrap="none" lIns="0" tIns="0" rIns="0" bIns="0" rtlCol="0" anchor="t"/>
          <a:lstStyle/>
          <a:p>
            <a:pPr algn="ctr" latinLnBrk="1">
              <a:lnSpc>
                <a:spcPts val="4200"/>
              </a:lnSpc>
            </a:pPr>
            <a:r>
              <a:rPr lang="en-US" altLang="zh-CN" sz="2800" b="0" i="0" dirty="0">
                <a:solidFill>
                  <a:srgbClr val="FF0000"/>
                </a:solidFill>
                <a:latin typeface="Times New Roman" panose="02020603050405020304" pitchFamily="34" charset="0"/>
                <a:ea typeface="宋体" panose="02010600030101010101" pitchFamily="2" charset="-122"/>
                <a:cs typeface="Times New Roman" panose="02020603050405020304" pitchFamily="34" charset="-120"/>
              </a:rPr>
              <a:t>C</a:t>
            </a:r>
            <a:endParaRPr lang="en-US" altLang="zh-CN" sz="2800" dirty="0"/>
          </a:p>
        </p:txBody>
      </p:sp>
      <p:pic>
        <p:nvPicPr>
          <p:cNvPr id="4" name="QC_7_BD.3_2#21d6f4eb9?iti=1&amp;htil=1&amp;vcp=1&amp;vis=1&amp;pid=8ee9dfa8c&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22950" y="2295570"/>
            <a:ext cx="2286000" cy="17647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3_3#21d6f4eb9?iti=1&amp;htil=1&amp;vcp=1&amp;vis=1&amp;pid=8ee9dfa8c&amp;color=0,0,0&amp;vtp=1&amp;vaab=1&amp;bbb=1"/>
          <p:cNvSpPr/>
          <p:nvPr/>
        </p:nvSpPr>
        <p:spPr>
          <a:xfrm>
            <a:off x="8421437" y="4187362"/>
            <a:ext cx="1089025" cy="502984"/>
          </a:xfrm>
          <a:prstGeom prst="rect">
            <a:avLst/>
          </a:prstGeom>
          <a:noFill/>
        </p:spPr>
        <p:txBody>
          <a:bodyPr wrap="none" lIns="0" tIns="0" rIns="0" bIns="0" rtlCol="0" anchor="t"/>
          <a:lstStyle/>
          <a:p>
            <a:pPr algn="ctr" latinLnBrk="1">
              <a:lnSpc>
                <a:spcPts val="42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图26-1</a:t>
            </a:r>
            <a:endParaRPr lang="en-US" altLang="zh-CN" sz="2800" dirty="0"/>
          </a:p>
        </p:txBody>
      </p:sp>
      <p:sp>
        <p:nvSpPr>
          <p:cNvPr id="6" name="QC_7_BD.3_4#21d6f4eb9.choices?htil=1&amp;vcp=1&amp;vis=1&amp;pid=8ee9dfa8c&amp;color=0,0,0&amp;vtp=1&amp;vaab=1&amp;bbb=1&amp;hs=1"/>
          <p:cNvSpPr/>
          <p:nvPr/>
        </p:nvSpPr>
        <p:spPr>
          <a:xfrm>
            <a:off x="539496" y="2220322"/>
            <a:ext cx="8695944" cy="2163382"/>
          </a:xfrm>
          <a:prstGeom prst="rect">
            <a:avLst/>
          </a:prstGeom>
          <a:noFill/>
        </p:spPr>
        <p:txBody>
          <a:bodyPr wrap="none" lIns="0" tIns="0" rIns="0" bIns="0" rtlCol="0" anchor="t"/>
          <a:lstStyle/>
          <a:p>
            <a:pPr algn="l" latinLnBrk="1">
              <a:lnSpc>
                <a:spcPts val="4400"/>
              </a:lnSpc>
            </a:pP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A.磁吸头内的磁体只有一个磁极</a:t>
            </a:r>
            <a:endParaRPr lang="en-US" altLang="zh-CN" sz="2800" dirty="0"/>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B</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.磁吸头内的磁体周围存在磁感线</a:t>
            </a:r>
            <a:endParaRPr lang="en-US" altLang="zh-CN" sz="2800" dirty="0"/>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C</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.充电线头内肯定有磁性材料或磁体</a:t>
            </a:r>
            <a:endParaRPr lang="en-US" altLang="zh-CN" sz="2800" dirty="0"/>
          </a:p>
          <a:p>
            <a:pPr latinLnBrk="1">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D</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.自动吸附利用了同名磁极相互吸引</a:t>
            </a:r>
            <a:endParaRPr lang="en-US" altLang="zh-CN" sz="2800" dirty="0"/>
          </a:p>
        </p:txBody>
      </p:sp>
      <p:sp>
        <p:nvSpPr>
          <p:cNvPr id="7" name="QC_7_EX.1_1#21d6f4eb9?vcp=1&amp;vis=1&amp;pid=8ee9dfa8c&amp;color=0,0,0&amp;vtp=1&amp;vaab=1&amp;bbb=1&amp;hb=1&amp;hs=1"/>
          <p:cNvSpPr/>
          <p:nvPr/>
        </p:nvSpPr>
        <p:spPr>
          <a:xfrm>
            <a:off x="539496" y="4705712"/>
            <a:ext cx="11109960" cy="1604582"/>
          </a:xfrm>
          <a:prstGeom prst="rect">
            <a:avLst/>
          </a:prstGeom>
          <a:noFill/>
        </p:spPr>
        <p:txBody>
          <a:bodyPr wrap="none" lIns="0" tIns="0" rIns="0" bIns="0" rtlCol="0" anchor="t"/>
          <a:lstStyle/>
          <a:p>
            <a:pPr algn="l" latinLnBrk="1">
              <a:lnSpc>
                <a:spcPts val="4400"/>
              </a:lnSpc>
            </a:pPr>
            <a:r>
              <a:rPr lang="en-US" altLang="zh-CN" sz="2800" b="1"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方法点拨</a:t>
            </a:r>
            <a:r>
              <a:rPr lang="en-US" altLang="zh-CN" sz="2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任何磁体都有两个磁极。同名磁极相互排斥</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，异名磁极相互</a:t>
            </a:r>
          </a:p>
          <a:p>
            <a:pPr latinLnBrk="1">
              <a:lnSpc>
                <a:spcPts val="44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吸引</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，充电线头自动吸附磁吸头，可能利用了异名磁极相互吸引</a:t>
            </a: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，也可</a:t>
            </a:r>
          </a:p>
          <a:p>
            <a:pPr latinLnBrk="1">
              <a:lnSpc>
                <a:spcPts val="4200"/>
              </a:lnSpc>
            </a:pPr>
            <a:r>
              <a:rPr lang="en-US" altLang="zh-CN" sz="2800" b="0" i="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能利用磁体具有吸引铁</a:t>
            </a:r>
            <a:r>
              <a:rPr lang="en-US" altLang="zh-CN" sz="2800" b="0" i="0" dirty="0">
                <a:solidFill>
                  <a:srgbClr val="000000"/>
                </a:solidFill>
                <a:latin typeface="Times New Roman" panose="02020603050405020304" pitchFamily="34" charset="0"/>
                <a:ea typeface="宋体" panose="02010600030101010101" pitchFamily="2" charset="-122"/>
                <a:cs typeface="Times New Roman" panose="02020603050405020304" pitchFamily="34" charset="-120"/>
              </a:rPr>
              <a:t>、钴、镍等物质的性质。</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
                                            <p:bg/>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7"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91.17999999999995,&quot;left&quot;:34.780000000000015,&quot;top&quot;:30.660000000000004,&quot;width&quot;:874.8}"/>
</p:tagLst>
</file>

<file path=ppt/theme/theme1.xml><?xml version="1.0" encoding="utf-8"?>
<a:theme xmlns:a="http://schemas.openxmlformats.org/drawingml/2006/main">
  <a:themeElements>
    <a:clrScheme name="自定义 2">
      <a:dk1>
        <a:sysClr val="windowText" lastClr="000000"/>
      </a:dk1>
      <a:lt1>
        <a:sysClr val="window" lastClr="FFFFFF"/>
      </a:lt1>
      <a:dk2>
        <a:srgbClr val="44546A"/>
      </a:dk2>
      <a:lt2>
        <a:srgbClr val="E7E6E6"/>
      </a:lt2>
      <a:accent1>
        <a:srgbClr val="4472C4"/>
      </a:accent1>
      <a:accent2>
        <a:srgbClr val="FF0000"/>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2132</Words>
  <Application>Microsoft Office PowerPoint</Application>
  <PresentationFormat>宽屏</PresentationFormat>
  <Paragraphs>486</Paragraphs>
  <Slides>56</Slides>
  <Notes>55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56</vt:i4>
      </vt:variant>
    </vt:vector>
  </HeadingPairs>
  <TitlesOfParts>
    <vt:vector size="66" baseType="lpstr">
      <vt:lpstr>Arial (正文)</vt:lpstr>
      <vt:lpstr>等线</vt:lpstr>
      <vt:lpstr>华文隶书</vt:lpstr>
      <vt:lpstr>宋体</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ssm</cp:lastModifiedBy>
  <cp:revision>12</cp:revision>
  <dcterms:created xsi:type="dcterms:W3CDTF">2024-12-11T12:52:00Z</dcterms:created>
  <dcterms:modified xsi:type="dcterms:W3CDTF">2025-07-24T03:22:56Z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DDA066C45E554E86AFAD7DC9B50A95AF_12</vt:lpwstr>
  </property>
  <property fmtid="{D5CDD505-2E9C-101B-9397-08002B2CF9AE}" pid="3" name="KSOProductBuildVer">
    <vt:lpwstr>2052-12.1.0.18912</vt:lpwstr>
  </property>
</Properties>
</file>