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307" r:id="rId33"/>
    <p:sldId id="291" r:id="rId34"/>
    <p:sldId id="308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044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79bce4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383DDEC-46E1-4708-877D-CCB3D5194C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中华人民共和国的成立和巩固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79bce4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3B62AC2-8641-4768-BEA0-6AE0E615D90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ba8a3a6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462951f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b1caa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09f081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ba8a3a6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462951f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b1caad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409f081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中华人民共和国的成立和巩固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79bce4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7626496-63E1-496C-BFBE-8E31F6E9D5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ba8a3a6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462951f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b1caa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09f081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ba8a3a6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462951f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b1caad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409f081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中华人民共和国的成立和巩固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605DB9E-C3A7-AB17-0FCE-23D551A00FF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5A66A62-2A59-4EBD-AF19-B99259341A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DC482A-9E9E-4D2C-BC36-EC1757577C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ba8a3a6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462951f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b1caa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09f081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ba8a3a6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462951f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b1caad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409f081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4F6427C-3572-43CF-BDB1-2ADAA9D6A8D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9ba8a3a6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462951f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1b1caa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09f081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ba8a3a6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462951f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1b1caad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2409f081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31ffb105e?colgroup=3,3,22&amp;vcp=1&amp;pid=6c1cee52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050177"/>
              </p:ext>
            </p:extLst>
          </p:nvPr>
        </p:nvGraphicFramePr>
        <p:xfrm>
          <a:off x="539496" y="856771"/>
          <a:ext cx="11112523" cy="5530724"/>
        </p:xfrm>
        <a:graphic>
          <a:graphicData uri="http://schemas.openxmlformats.org/drawingml/2006/table">
            <a:tbl>
              <a:tblPr/>
              <a:tblGrid>
                <a:gridCol w="1464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3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民共和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开国大典：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1949年10月1日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北京天安门广场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毛泽东宣告中华人民共和国成立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宣布本政府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为代表中华人民共和国全国人民的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唯一合法政府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盛大的阅兵仪式开始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（1）国内意义：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开辟了中国历史的新纪元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民经过一百多年的英勇斗争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终于推翻了帝国主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封建主义和官僚资本主义的统治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中国真正成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独立自主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中国人从此站立起来了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（2）国际意义：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壮大了世界和平民主和社会主义的力量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1ffb105e?colgroup=3,3,22&amp;vcp=1&amp;pid=6c1cee52a&amp;color=0,0,0&amp;vtp=1&amp;vaab=1&amp;bt=1&amp;bbb=1">
            <a:extLst>
              <a:ext uri="{FF2B5EF4-FFF2-40B4-BE49-F238E27FC236}">
                <a16:creationId xmlns:a16="http://schemas.microsoft.com/office/drawing/2014/main" id="{D3434ABC-CC40-D2E3-C842-D362408CB1E7}"/>
              </a:ext>
            </a:extLst>
          </p:cNvPr>
          <p:cNvSpPr txBox="1"/>
          <p:nvPr/>
        </p:nvSpPr>
        <p:spPr>
          <a:xfrm>
            <a:off x="10933874" y="2728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31ffb105e?colgroup=3,3,22&amp;vcp=1&amp;pid=6c1cee52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99098"/>
              </p:ext>
            </p:extLst>
          </p:nvPr>
        </p:nvGraphicFramePr>
        <p:xfrm>
          <a:off x="539496" y="2673540"/>
          <a:ext cx="11112523" cy="2222056"/>
        </p:xfrm>
        <a:graphic>
          <a:graphicData uri="http://schemas.openxmlformats.org/drawingml/2006/table">
            <a:tbl>
              <a:tblPr/>
              <a:tblGrid>
                <a:gridCol w="1464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3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西藏地方政府派出以阿沛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·阿旺晋美为首席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代表的代表团与中央人民政府谈判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双方达成协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祖国大陆获得统一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各族人民实现了大团结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1ffb105e?colgroup=3,3,22&amp;vcp=1&amp;pid=6c1cee52a&amp;color=0,0,0&amp;vtp=1&amp;vaab=1&amp;bt=1&amp;bbb=1">
            <a:extLst>
              <a:ext uri="{FF2B5EF4-FFF2-40B4-BE49-F238E27FC236}">
                <a16:creationId xmlns:a16="http://schemas.microsoft.com/office/drawing/2014/main" id="{02FDF1FE-4C13-7F15-840D-0027E5928CC1}"/>
              </a:ext>
            </a:extLst>
          </p:cNvPr>
          <p:cNvSpPr txBox="1"/>
          <p:nvPr/>
        </p:nvSpPr>
        <p:spPr>
          <a:xfrm>
            <a:off x="10933874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fcdbfc8f?vcp=1&amp;pid=888c76dd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f2ca01d1c?sp=1&amp;vcp=1&amp;pid=3fcdbfc8f&amp;color=0,0,0&amp;vtp=1&amp;vaab=1&amp;bbb=1&amp;h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1.1949—1954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起临时宪法作用的是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中国人民政治协商会议共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同纲领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简称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共同纲领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代替全国人民代表大会行使职权的是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中国人民政治协商会议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。1954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第一届全国人民代表大会第一次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会议召开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大会通过了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中华人民共和国宪法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中国人民政治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协商会议不再代行全国人民代表大会的职权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共同纲领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也不再起临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时宪法的作用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中华人民共和国的成立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从根本上改变了中国社会的发展方向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标志着新民主主义革命的胜利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新中国此时是新民主主义国家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9406b036?vcp=1&amp;pid=8462951f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抗美援朝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土地改革</a:t>
            </a:r>
            <a:endParaRPr lang="en-US" altLang="zh-CN" sz="3200" dirty="0"/>
          </a:p>
        </p:txBody>
      </p:sp>
      <p:sp>
        <p:nvSpPr>
          <p:cNvPr id="3" name="C_6_BD#49bd5b754?vcp=1&amp;pid=c9406b03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4aadacaa8?vcp=1&amp;pid=49bd5b754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知道抗美援朝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理解其对巩固人民民主政权的意义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ee559928?vcp=1&amp;pid=c9406b03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f283715bc?colgroup=2,2,15,8&amp;vcp=1&amp;pid=6ee55992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064740"/>
              </p:ext>
            </p:extLst>
          </p:nvPr>
        </p:nvGraphicFramePr>
        <p:xfrm>
          <a:off x="539496" y="1295191"/>
          <a:ext cx="11112682" cy="4504500"/>
        </p:xfrm>
        <a:graphic>
          <a:graphicData uri="http://schemas.openxmlformats.org/drawingml/2006/table">
            <a:tbl>
              <a:tblPr/>
              <a:tblGrid>
                <a:gridCol w="1026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88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36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966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2770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援朝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正义的反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1700"/>
                        </a:lnSpc>
                      </a:pPr>
                      <a:r>
                        <a:rPr lang="en-US" altLang="zh-CN" sz="6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中国人民志愿军跨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过鸭绿江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1950年6月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朝鲜内战爆发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装干涉朝鲜内战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我国安全面临严重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威胁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应朝鲜党和政府请求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和政府决定入朝作战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抗美援朝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保家卫国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f283715bc.table_image?tii=2&amp;vcp=1&amp;pid=6ee5599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0008" y="2271726"/>
            <a:ext cx="2267712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f283715bc?colgroup=2,2,24&amp;vcp=1&amp;pid=6ee55992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756886"/>
              </p:ext>
            </p:extLst>
          </p:nvPr>
        </p:nvGraphicFramePr>
        <p:xfrm>
          <a:off x="539496" y="907350"/>
          <a:ext cx="11112523" cy="5411407"/>
        </p:xfrm>
        <a:graphic>
          <a:graphicData uri="http://schemas.openxmlformats.org/drawingml/2006/table">
            <a:tbl>
              <a:tblPr/>
              <a:tblGrid>
                <a:gridCol w="10733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5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1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751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5732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援朝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1950年10月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毛泽东派遣以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彭德怀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为司令员兼政治委员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中国人民志愿军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开赴朝鲜战场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中国人民志愿军连续</a:t>
                      </a:r>
                    </a:p>
                    <a:p>
                      <a:pPr marL="0" lv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发动五次大规模战役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把美国侵略军赶回到三八线附近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48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英雄</a:t>
                      </a: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黄继光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上甘岭战役）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邱少云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严守潜伏纪律）</a:t>
                      </a:r>
                    </a:p>
                    <a:p>
                      <a:pPr marL="0" lv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14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284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高度的爱国主义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革命英雄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革命乐观主义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忠诚及国际主义精神（中国人民志愿军被誉为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最可爱的人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P_7_BD#f283715bc.table_image?iti=1&amp;htil=1&amp;tii=5&amp;vcp=1&amp;pid=6ee559928&amp;color=0,0,0&amp;vtp=1&amp;vaab=1&amp;bbb=1"/>
          <p:cNvSpPr/>
          <p:nvPr/>
        </p:nvSpPr>
        <p:spPr>
          <a:xfrm>
            <a:off x="7927508" y="4996401"/>
            <a:ext cx="11477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黄继光</a:t>
            </a:r>
            <a:endParaRPr lang="en-US" altLang="zh-CN" sz="2800" dirty="0"/>
          </a:p>
        </p:txBody>
      </p:sp>
      <p:sp>
        <p:nvSpPr>
          <p:cNvPr id="6" name="P_7_BD#f283715bc.table_image?iti=2&amp;htil=1&amp;tii=6&amp;vcp=1&amp;pid=6ee559928&amp;color=0,0,0&amp;vtp=1&amp;vaab=1&amp;bbb=1"/>
          <p:cNvSpPr/>
          <p:nvPr/>
        </p:nvSpPr>
        <p:spPr>
          <a:xfrm>
            <a:off x="9842033" y="4996401"/>
            <a:ext cx="11477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邱少云</a:t>
            </a:r>
            <a:endParaRPr lang="en-US" altLang="zh-CN" sz="2800" dirty="0"/>
          </a:p>
        </p:txBody>
      </p:sp>
      <p:sp>
        <p:nvSpPr>
          <p:cNvPr id="2" name="P_7_BD#f283715bc?colgroup=2,2,24&amp;vcp=1&amp;pid=6ee559928&amp;color=0,0,0&amp;vtp=1&amp;vaab=1&amp;bt=1&amp;bbb=1">
            <a:extLst>
              <a:ext uri="{FF2B5EF4-FFF2-40B4-BE49-F238E27FC236}">
                <a16:creationId xmlns:a16="http://schemas.microsoft.com/office/drawing/2014/main" id="{41E41ABD-F8B0-71FA-10D8-43CEBFF63DA7}"/>
              </a:ext>
            </a:extLst>
          </p:cNvPr>
          <p:cNvSpPr txBox="1"/>
          <p:nvPr/>
        </p:nvSpPr>
        <p:spPr>
          <a:xfrm>
            <a:off x="10933874" y="2941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黄继光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46061" y="3077177"/>
            <a:ext cx="1694020" cy="1792224"/>
          </a:xfrm>
          <a:prstGeom prst="rect">
            <a:avLst/>
          </a:prstGeom>
        </p:spPr>
      </p:pic>
      <p:pic>
        <p:nvPicPr>
          <p:cNvPr id="9" name="图片 8" descr="邱少云.jpg"/>
          <p:cNvPicPr/>
          <p:nvPr/>
        </p:nvPicPr>
        <p:blipFill>
          <a:blip r:embed="rId4" cstate="print"/>
          <a:stretch>
            <a:fillRect/>
          </a:stretch>
        </p:blipFill>
        <p:spPr>
          <a:xfrm flipH="1">
            <a:off x="9542662" y="3077177"/>
            <a:ext cx="1746504" cy="17922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f283715bc?colgroup=2,2,23&amp;vcp=1&amp;pid=6ee55992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818473"/>
              </p:ext>
            </p:extLst>
          </p:nvPr>
        </p:nvGraphicFramePr>
        <p:xfrm>
          <a:off x="539496" y="2277364"/>
          <a:ext cx="11113034" cy="3007868"/>
        </p:xfrm>
        <a:graphic>
          <a:graphicData uri="http://schemas.openxmlformats.org/drawingml/2006/table">
            <a:tbl>
              <a:tblPr/>
              <a:tblGrid>
                <a:gridCol w="1079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59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078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援朝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1953年7月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美国不得不在停战协定上签字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13200"/>
                        </a:lnSpc>
                      </a:pPr>
                      <a:r>
                        <a:rPr lang="en-US" altLang="zh-CN" sz="7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朝鲜战争的作战双方在板门店签署停战协定的场景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f283715bc.table_image?tii=7&amp;vcp=1&amp;pid=6ee559928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4655" y="2972784"/>
            <a:ext cx="6693408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f283715bc?colgroup=2,2,23&amp;vcp=1&amp;pid=6ee559928&amp;color=0,0,0&amp;mp=1&amp;vtp=1&amp;vaab=1&amp;bt=1&amp;bbb=1">
            <a:extLst>
              <a:ext uri="{FF2B5EF4-FFF2-40B4-BE49-F238E27FC236}">
                <a16:creationId xmlns:a16="http://schemas.microsoft.com/office/drawing/2014/main" id="{E612B71D-62E2-BD15-CF43-C31F00EB0AD0}"/>
              </a:ext>
            </a:extLst>
          </p:cNvPr>
          <p:cNvSpPr txBox="1"/>
          <p:nvPr/>
        </p:nvSpPr>
        <p:spPr>
          <a:xfrm>
            <a:off x="10934385" y="156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f283715bc?colgroup=2,2,23&amp;vcp=1&amp;pid=6ee55992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320966"/>
              </p:ext>
            </p:extLst>
          </p:nvPr>
        </p:nvGraphicFramePr>
        <p:xfrm>
          <a:off x="539496" y="2388584"/>
          <a:ext cx="11113034" cy="2785428"/>
        </p:xfrm>
        <a:graphic>
          <a:graphicData uri="http://schemas.openxmlformats.org/drawingml/2006/table">
            <a:tbl>
              <a:tblPr/>
              <a:tblGrid>
                <a:gridCol w="1079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59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援朝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（1）国内意义：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抵御了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帝国主义侵略扩张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捍卫了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国安全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保卫了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中国人民和平生活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是中国人民站起来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后屹立于世界东方的宣言书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是中华民族走向伟大复兴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的重要里程碑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（2）国际意义：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朝鲜半岛局势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亚洲和世界和平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国际地位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283715bc?colgroup=2,2,23&amp;vcp=1&amp;pid=6ee559928&amp;color=0,0,0&amp;vtp=1&amp;vaab=1&amp;bt=1&amp;bbb=1">
            <a:extLst>
              <a:ext uri="{FF2B5EF4-FFF2-40B4-BE49-F238E27FC236}">
                <a16:creationId xmlns:a16="http://schemas.microsoft.com/office/drawing/2014/main" id="{107E6E57-FD92-50DA-3099-93F396BE1EF6}"/>
              </a:ext>
            </a:extLst>
          </p:cNvPr>
          <p:cNvSpPr txBox="1"/>
          <p:nvPr/>
        </p:nvSpPr>
        <p:spPr>
          <a:xfrm>
            <a:off x="10934385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f283715bc?colgroup=2,2,23&amp;vcp=1&amp;pid=6ee55992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874287"/>
              </p:ext>
            </p:extLst>
          </p:nvPr>
        </p:nvGraphicFramePr>
        <p:xfrm>
          <a:off x="539496" y="2664047"/>
          <a:ext cx="11113034" cy="2234502"/>
        </p:xfrm>
        <a:graphic>
          <a:graphicData uri="http://schemas.openxmlformats.org/drawingml/2006/table">
            <a:tbl>
              <a:tblPr/>
              <a:tblGrid>
                <a:gridCol w="1079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59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854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1952年底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新解放区尚未完成土地改革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封建土地所有制严重阻碍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农村经济和中国社会的发展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广大农民迫切要求进行土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283715bc?colgroup=2,2,23&amp;vcp=1&amp;pid=6ee559928&amp;color=0,0,0&amp;mp=1&amp;vtp=1&amp;vaab=1&amp;bt=1&amp;bbb=1">
            <a:extLst>
              <a:ext uri="{FF2B5EF4-FFF2-40B4-BE49-F238E27FC236}">
                <a16:creationId xmlns:a16="http://schemas.microsoft.com/office/drawing/2014/main" id="{67CC22C5-B501-CE4E-6636-14F768C05C42}"/>
              </a:ext>
            </a:extLst>
          </p:cNvPr>
          <p:cNvSpPr txBox="1"/>
          <p:nvPr/>
        </p:nvSpPr>
        <p:spPr>
          <a:xfrm>
            <a:off x="10934385" y="195564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f283715bc?colgroup=2,2,11,11&amp;vcp=1&amp;pid=6ee55992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886915"/>
              </p:ext>
            </p:extLst>
          </p:nvPr>
        </p:nvGraphicFramePr>
        <p:xfrm>
          <a:off x="539496" y="1803622"/>
          <a:ext cx="11112444" cy="3955352"/>
        </p:xfrm>
        <a:graphic>
          <a:graphicData uri="http://schemas.openxmlformats.org/drawingml/2006/table">
            <a:tbl>
              <a:tblPr/>
              <a:tblGrid>
                <a:gridCol w="1083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6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4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51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41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中央人民政府颁布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中华人民共和国土地改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规定废除地主阶级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封建剥削的土地所有制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农民的土地所有制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300"/>
                        </a:lnSpc>
                      </a:pPr>
                      <a:r>
                        <a:rPr lang="en-US" altLang="zh-CN" sz="7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中华人民共和国土地改革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法》受到广大农民的热烈拥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护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1952年底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全国大陆基本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上完成了土地改革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f283715bc.table_image?tii=8&amp;vcp=1&amp;pid=6ee5599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4229" y="2065750"/>
            <a:ext cx="270662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f283715bc?colgroup=2,2,11,11&amp;vcp=1&amp;pid=6ee559928&amp;color=0,0,0&amp;vtp=1&amp;vaab=1&amp;bt=1&amp;bbb=1">
            <a:extLst>
              <a:ext uri="{FF2B5EF4-FFF2-40B4-BE49-F238E27FC236}">
                <a16:creationId xmlns:a16="http://schemas.microsoft.com/office/drawing/2014/main" id="{146D0868-E88F-08F1-34D6-9136FD072CBF}"/>
              </a:ext>
            </a:extLst>
          </p:cNvPr>
          <p:cNvSpPr txBox="1"/>
          <p:nvPr/>
        </p:nvSpPr>
        <p:spPr>
          <a:xfrm>
            <a:off x="10933795" y="10952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c686ce42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c686ce42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c686ce42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中国现代史（八年级下册）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f283715bc?colgroup=2,2,23&amp;vcp=1&amp;pid=6ee55992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544924"/>
              </p:ext>
            </p:extLst>
          </p:nvPr>
        </p:nvGraphicFramePr>
        <p:xfrm>
          <a:off x="539496" y="2388584"/>
          <a:ext cx="11113034" cy="2785428"/>
        </p:xfrm>
        <a:graphic>
          <a:graphicData uri="http://schemas.openxmlformats.org/drawingml/2006/table">
            <a:tbl>
              <a:tblPr/>
              <a:tblGrid>
                <a:gridCol w="1079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59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彻底摧毁了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我国存在2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多年的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封建土地制度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消灭了地主阶级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农民翻了身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得到了土地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成为土地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的主人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（2）使人民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政权更加巩固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）大大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解放了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农业生产获得迅速恢复和发展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为国家的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工业化建设准备了条件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283715bc?colgroup=2,2,23&amp;vcp=1&amp;pid=6ee559928&amp;color=0,0,0&amp;mp=1&amp;vtp=1&amp;vaab=1&amp;bt=1&amp;bbb=1">
            <a:extLst>
              <a:ext uri="{FF2B5EF4-FFF2-40B4-BE49-F238E27FC236}">
                <a16:creationId xmlns:a16="http://schemas.microsoft.com/office/drawing/2014/main" id="{76B241CB-1C2C-DD2B-B17E-D9BFAEEF187A}"/>
              </a:ext>
            </a:extLst>
          </p:cNvPr>
          <p:cNvSpPr txBox="1"/>
          <p:nvPr/>
        </p:nvSpPr>
        <p:spPr>
          <a:xfrm>
            <a:off x="10934385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d9460258?vcp=1&amp;pid=c9406b036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#af68bf6ba?vcp=1&amp;pid=9d946025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中国封建社会瓦解的历程</a:t>
            </a:r>
            <a:endParaRPr lang="en-US" altLang="zh-CN" sz="2800" dirty="0"/>
          </a:p>
        </p:txBody>
      </p:sp>
      <p:pic>
        <p:nvPicPr>
          <p:cNvPr id="4" name="P_7_BD#af68bf6ba?vcp=1&amp;pid=9d94602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d760cdaf?vcp=1&amp;pid=c9406b03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03e67cff?sp=1&amp;vcp=1&amp;pid=cd760cdaf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（历史解释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土地改革是我国消灭封建剥削制度的一次深刻的社会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变革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。《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中华人民共和国土地改革法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实施后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我国土地所有制形式变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为农民土地所有制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三大改造完成后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土地所有制形式变为集体所有制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新中国成立初期的抗美援朝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土地改革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和平解放西藏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都巩固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了新生的人民民主政权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1b1caada.fixed?vcp=1&amp;pid=079bce4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中华人民共和国的成立和巩固</a:t>
            </a:r>
            <a:endParaRPr lang="en-US" altLang="zh-CN" sz="4000" dirty="0"/>
          </a:p>
        </p:txBody>
      </p:sp>
      <p:sp>
        <p:nvSpPr>
          <p:cNvPr id="3" name="C_4_BD#c1b1caada.fixed?vcp=1&amp;pid=079bce4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79dc026c2?vaa=1&amp;vcp=1&amp;vis=1&amp;pid=c1b1caada&amp;color=0,0,0&amp;vtp=1&amp;vaab=1&amp;bt=1&amp;bbb=1&amp;hb=1"/>
          <p:cNvSpPr/>
          <p:nvPr/>
        </p:nvSpPr>
        <p:spPr>
          <a:xfrm>
            <a:off x="539496" y="787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【跨学科·音乐】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）经典歌曲是历史的回响、时代的号角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，回答问题。</a:t>
            </a:r>
            <a:endParaRPr lang="en-US" altLang="zh-CN" sz="2800" dirty="0"/>
          </a:p>
        </p:txBody>
      </p:sp>
      <p:graphicFrame>
        <p:nvGraphicFramePr>
          <p:cNvPr id="29" name="QO_5_BD.1_2#79dc026c2?colgroup=10,19&amp;vaa=1&amp;vcp=1&amp;vis=1&amp;pid=c1b1caad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52778"/>
              </p:ext>
            </p:extLst>
          </p:nvPr>
        </p:nvGraphicFramePr>
        <p:xfrm>
          <a:off x="539496" y="2124329"/>
          <a:ext cx="11100816" cy="3940556"/>
        </p:xfrm>
        <a:graphic>
          <a:graphicData uri="http://schemas.openxmlformats.org/drawingml/2006/table">
            <a:tbl>
              <a:tblPr/>
              <a:tblGrid>
                <a:gridCol w="378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见下图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ctr" latinLnBrk="1" hangingPunct="0">
                        <a:lnSpc>
                          <a:spcPts val="23500"/>
                        </a:lnSpc>
                      </a:pPr>
                      <a:r>
                        <a:rPr lang="en-US" altLang="zh-CN" sz="13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听妈妈讲那过去的事情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1957年）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歌词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我们坐在高高的谷堆旁边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听妈妈讲那过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去的事情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那时候妈妈没有土地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全部生活都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在两只手上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汗水流在地主火热的田野里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妈却吃着野菜和谷糠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经过了多少苦难的岁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妈妈才盼到今天的好光景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QO_5_BD.1_3#79dc026c2.table_image?tii=9&amp;vaa=1&amp;vcp=1&amp;vis=1&amp;pid=c1b1caa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804" y="3183440"/>
            <a:ext cx="3429000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ff7f6dbf1?vaa=1&amp;vcp=1&amp;vis=1&amp;pid=79dc026c2&amp;color=0,0,0&amp;vtp=1&amp;vaab=1&amp;bt=1&amp;bbb=1&amp;hb=1"/>
          <p:cNvSpPr/>
          <p:nvPr/>
        </p:nvSpPr>
        <p:spPr>
          <a:xfrm>
            <a:off x="539496" y="8432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（1）材料一的歌词中，标志着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各族人民大团结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的历史事件是什么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）结合所学知识，指出材料二歌词中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妈妈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的生活发生了什么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）并分析变化的原因。（2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ff7f6dbf1?vaa=1&amp;vcp=1&amp;vis=1&amp;pid=79dc026c2&amp;color=0,0,0&amp;vtp=1&amp;vaab=1&amp;bbb=1&amp;hb=1"/>
          <p:cNvSpPr/>
          <p:nvPr/>
        </p:nvSpPr>
        <p:spPr>
          <a:xfrm>
            <a:off x="539496" y="289818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历史事件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1951年，西藏和平解放。（1分）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变化：从没有土地，遭受地主压迫到分到土地，收获粮食，过上了幸福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的生活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。（2分）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原因：土地改革完成，彻底摧毁了我国存在2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000多年的封建土地制度，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消灭了地主阶级；农民翻了身，得到了土地，成为土地的主人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。（2分）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6_BD#3ec57b11a?colgroup=30&amp;vcp=1&amp;vis=1&amp;pid=79dc026c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66222"/>
              </p:ext>
            </p:extLst>
          </p:nvPr>
        </p:nvGraphicFramePr>
        <p:xfrm>
          <a:off x="539496" y="758666"/>
          <a:ext cx="11100816" cy="33655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55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英雄赞歌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歌词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烽烟滚滚唱英雄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四面青山侧耳听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人民战士驱虎豹</a:t>
                      </a:r>
                      <a:r>
                        <a:rPr lang="en-US" altLang="zh-CN" sz="2800" b="0" i="0" u="sng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舍生</a:t>
                      </a:r>
                      <a:endParaRPr lang="en-US" altLang="zh-CN" sz="2800" b="0" i="0" u="sng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忘死保和平</a:t>
                      </a:r>
                      <a:r>
                        <a:rPr lang="en-US" altLang="zh-CN" sz="2800" b="0" i="0" u="sng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为什么战旗美如画</a:t>
                      </a:r>
                      <a:r>
                        <a:rPr lang="en-US" altLang="zh-CN" sz="2800" b="0" i="0" u="sng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英雄的鲜血染红了它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为什么大</a:t>
                      </a:r>
                      <a:endParaRPr lang="en-US" altLang="zh-CN" sz="2800" b="0" i="0" u="sng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地春常在</a:t>
                      </a:r>
                      <a:r>
                        <a:rPr lang="en-US" altLang="zh-CN" sz="2800" b="0" i="0" u="sng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英雄的生命开鲜花</a:t>
                      </a:r>
                      <a:r>
                        <a:rPr lang="en-US" altLang="zh-CN" sz="2800" b="0" i="0" u="sng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英雄赞歌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是反映抗美援朝战争的电影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英雄儿女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O_6_BD.4_1#dc091a687?vaa=1&amp;vcp=1&amp;vis=1&amp;pid=79dc026c2&amp;color=0,0,0&amp;vtp=1&amp;vaab=1&amp;bbb=1&amp;hb=1"/>
          <p:cNvSpPr/>
          <p:nvPr/>
        </p:nvSpPr>
        <p:spPr>
          <a:xfrm>
            <a:off x="539496" y="42521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（2）从材料三的歌词①②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中，选出你感悟最深刻的一句歌词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写出序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号即可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）根据材料三并结合所学抗美援朝战争的知识，概述你选择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该句歌词的原因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dc091a687?vaa=1&amp;vcp=1&amp;vis=1&amp;pid=79dc026c2&amp;color=0,0,0&amp;vtp=1&amp;vaab=1&amp;bt=1&amp;bbb=1&amp;hb=1"/>
          <p:cNvSpPr/>
          <p:nvPr/>
        </p:nvSpPr>
        <p:spPr>
          <a:xfrm>
            <a:off x="211218" y="402000"/>
            <a:ext cx="11109960" cy="5938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选择歌词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抗美援朝战争中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为了保家卫国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中国人民志愿军面对强大而凶狠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的敌人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英勇顽强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舍生忘死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打败了侵略者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涌现出黄继光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邱少云等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30多万名英雄功臣和近6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000个功臣集体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抗美援朝战争的胜利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捍卫了新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中国的安全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保卫了中国人民的和平生活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维护了亚洲和世界和平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示例二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选择歌词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抗美援朝战争中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为了保家卫国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在中国共产党的领导和全国各族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人民的支持下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中国人民志愿军面对强大而凶狠的敌人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充分展示了不畏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强暴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敢打必胜的血性铁骨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黄继光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邱少云等志愿军将士以鲜血和生命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换来了祖国的安宁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抗美援朝战争的胜利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是中国人民站起来后屹立于世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界东方的宣言书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是中华民族走向伟大复兴的重要里程碑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79dc026c2?vaa=1&amp;vcp=1&amp;vis=1&amp;pid=c1b1caada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本题以红色歌曲为切口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体现了中考跨学科命题的趋势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分析歌词并结合所学知识回答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先点明所选歌词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再结合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抗美援朝战争的史实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意义论述即可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0b130370?vcp=1&amp;pid=c1b1caada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请完成第251—253页［备考练习］习题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ba8a3a62.fixed?vcp=1&amp;pid=079bce4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中华人民共和国的成立和巩固</a:t>
            </a:r>
            <a:endParaRPr lang="en-US" altLang="zh-CN" sz="4000" dirty="0"/>
          </a:p>
        </p:txBody>
      </p:sp>
      <p:sp>
        <p:nvSpPr>
          <p:cNvPr id="3" name="C_4_BD#9ba8a3a62.fixed?vcp=1&amp;pid=079bce4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409f0817.fixed?vcp=1&amp;pid=079bce4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中华人民共和国的成立和巩固</a:t>
            </a:r>
            <a:endParaRPr lang="en-US" altLang="zh-CN" sz="4000" dirty="0"/>
          </a:p>
        </p:txBody>
      </p:sp>
      <p:sp>
        <p:nvSpPr>
          <p:cNvPr id="3" name="C_4_BD#2409f0817.fixed?vcp=1&amp;pid=079bce4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中华人民共和国的成立和巩固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fffb9162?vcp=1&amp;pid=2409f0817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7_1#fbc412f8d?vaa=1&amp;vcp=1&amp;vis=1&amp;pid=afffb9162&amp;color=0,0,0&amp;vtp=1&amp;vaab=1&amp;bbb=1&amp;hb=1"/>
          <p:cNvSpPr/>
          <p:nvPr/>
        </p:nvSpPr>
        <p:spPr>
          <a:xfrm>
            <a:off x="539496" y="149023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1.（2024·湖北·中考）1949年是充满希望的一年，中国人民从此站立起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来了，人民的自信心、自尊心和自豪感极大地增强了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这反映的历史事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fbc412f8d.bracket?vaa=1&amp;vcp=1&amp;vis=1&amp;pid=afffb9162&amp;color=0,0,0&amp;vpa=1&amp;vtp=1&amp;vaab=1"/>
          <p:cNvSpPr/>
          <p:nvPr/>
        </p:nvSpPr>
        <p:spPr>
          <a:xfrm>
            <a:off x="1527714" y="267939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7_2#fbc412f8d.choices?vaa=1&amp;vcp=1&amp;vis=1&amp;pid=afffb9162&amp;color=0,0,0&amp;vtp=1&amp;vaab=1&amp;bbb=1"/>
          <p:cNvSpPr/>
          <p:nvPr/>
        </p:nvSpPr>
        <p:spPr>
          <a:xfrm>
            <a:off x="539496" y="3199588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A.中共七大召开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B.新中国的成立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C.土地改革完成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双百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方针提出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9_1#43c97afb1?vaa=1&amp;vcp=1&amp;vis=1&amp;pid=afffb9162&amp;color=0,0,0&amp;vtp=1&amp;vaab=1&amp;bbb=1&amp;hb=1"/>
          <p:cNvSpPr/>
          <p:nvPr/>
        </p:nvSpPr>
        <p:spPr>
          <a:xfrm>
            <a:off x="539496" y="197924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2.（2024·广西·中考）1950年秋，东北地区掀起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男女老少齐上阵、家家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户户忙炒面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的热潮，仅20多天的时间，就有405万斤炒面送到前线。出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现这一现象的历史背景是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0_1#43c97afb1.bracket?vaa=1&amp;vcp=1&amp;vis=1&amp;pid=afffb9162&amp;color=0,0,0&amp;vpa=2&amp;vtp=1&amp;vaab=1"/>
          <p:cNvSpPr/>
          <p:nvPr/>
        </p:nvSpPr>
        <p:spPr>
          <a:xfrm>
            <a:off x="4728115" y="316840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9_2#43c97afb1.choices?vaa=1&amp;vcp=1&amp;vis=1&amp;pid=afffb9162&amp;color=0,0,0&amp;vtp=1&amp;vaab=1&amp;bbb=1"/>
          <p:cNvSpPr/>
          <p:nvPr/>
        </p:nvSpPr>
        <p:spPr>
          <a:xfrm>
            <a:off x="539496" y="368859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A.秋收起义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B.淞沪会战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C.淮海战役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D.抗美援朝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ff78cefb5?vaa=1&amp;vcp=1&amp;vis=1&amp;pid=afffb9162&amp;color=0,0,0&amp;vtp=1&amp;vaab=1&amp;bt=1&amp;bbb=1&amp;hb=1"/>
          <p:cNvSpPr/>
          <p:nvPr/>
        </p:nvSpPr>
        <p:spPr>
          <a:xfrm>
            <a:off x="539496" y="180277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3.（2024·江苏苏州·中考）走进抗美援朝纪念馆，可以参观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“震撼世界的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较量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”“打不烂、炸不断的钢铁运输线”“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朝鲜战场上的地下长城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血战上甘岭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”“鏖战长津湖”等专题展览。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在“血战上甘岭”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我们能看到哪位英雄人物的感人事迹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f78cefb5.bracket?vaa=1&amp;vcp=1&amp;vis=1&amp;pid=afffb9162&amp;color=0,0,0&amp;vpa=3&amp;vtp=1&amp;vaab=1"/>
          <p:cNvSpPr/>
          <p:nvPr/>
        </p:nvSpPr>
        <p:spPr>
          <a:xfrm>
            <a:off x="6322595" y="373171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4" name="QC_6_BD.11_2#ff78cefb5.choices?vaa=1&amp;vcp=1&amp;vis=1&amp;pid=afffb9162&amp;color=0,0,0&amp;vtp=1&amp;vaab=1&amp;bbb=1"/>
          <p:cNvSpPr/>
          <p:nvPr/>
        </p:nvSpPr>
        <p:spPr>
          <a:xfrm>
            <a:off x="539496" y="443679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A.张自忠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B.左权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C.黄继光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D.雷锋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3_1#d50b50c34?vaa=1&amp;vcp=1&amp;vis=1&amp;pid=afffb9162&amp;color=0,0,0&amp;vtp=1&amp;vaab=1&amp;bbb=1&amp;hb=1"/>
          <p:cNvSpPr/>
          <p:nvPr/>
        </p:nvSpPr>
        <p:spPr>
          <a:xfrm>
            <a:off x="539496" y="21852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4.（2023·广西贺州·模拟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）“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没有这场深刻的社会大变动，不把占中国人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口绝大多数的农民从长期的封建压迫下解放出来，中国的民主化、工业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化和现代化是根本谈不上的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这场“社会大变动”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_1#d50b50c34.bracket?vaa=1&amp;vcp=1&amp;vis=1&amp;pid=afffb9162&amp;color=0,0,0&amp;vpa=4&amp;vtp=1&amp;vaab=1"/>
          <p:cNvSpPr/>
          <p:nvPr/>
        </p:nvSpPr>
        <p:spPr>
          <a:xfrm>
            <a:off x="9439114" y="346650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3_2#d50b50c34.choices?vaa=1&amp;vcp=1&amp;vis=1&amp;pid=afffb9162&amp;color=0,0,0&amp;vtp=1&amp;vaab=1&amp;bbb=1"/>
          <p:cNvSpPr/>
          <p:nvPr/>
        </p:nvSpPr>
        <p:spPr>
          <a:xfrm>
            <a:off x="539496" y="40343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A.抗美援朝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B.解放西藏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C.土地改革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D.三大改造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ec67e141?vcp=1&amp;pid=2409f081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5_1#cde38dec2?vaa=1&amp;vcp=1&amp;vis=1&amp;pid=8ec67e141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5.（2024·广西钦州·模拟，有改动）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它在一个占世界人口近四分之一的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大国里，冲破帝国主义的东方战线，极大地改变了世界的政治格局，鼓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舞了世界上被压迫民族和人民争取解放的斗争，因而受到了世界人民的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欢迎和支持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材料主要描述的是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6_1#cde38dec2.bracket?vaa=1&amp;vcp=1&amp;vis=1&amp;pid=8ec67e141&amp;color=0,0,0&amp;vpa=5&amp;vtp=1&amp;vaab=1"/>
          <p:cNvSpPr/>
          <p:nvPr/>
        </p:nvSpPr>
        <p:spPr>
          <a:xfrm>
            <a:off x="5952077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5" name="QC_6_BD.15_2#cde38dec2.choices?vaa=1&amp;vcp=1&amp;vis=1&amp;pid=8ec67e141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.抗日战争胜利的主要原因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.中华人民共和国成立的影响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C.抗美援朝战争胜利的意义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.家庭联产承包责任制的成果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31867ed44?vaa=1&amp;vcp=1&amp;vis=1&amp;pid=8ec67e141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6.（2024·广东深圳·中考，有改动）新中国成立初期的一幅漫画显示，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一群人在房间里看一份报纸，报纸的标题为《这胜利，这荣光，我们每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一个都有份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图片配的文字材料是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“人们看的报纸标题是‘朝鲜半岛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停战协议签订’，墙壁上的文字是‘加快生产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支援抗美援朝战场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’”。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该漫画体现了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31867ed44.bracket?vaa=1&amp;vcp=1&amp;vis=1&amp;pid=8ec67e141&amp;color=0,0,0&amp;vpa=6&amp;vtp=1&amp;vaab=1"/>
          <p:cNvSpPr/>
          <p:nvPr/>
        </p:nvSpPr>
        <p:spPr>
          <a:xfrm>
            <a:off x="2924686" y="37933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7_2#31867ed44.choices?vaa=1&amp;vcp=1&amp;vis=1&amp;pid=8ec67e141&amp;color=0,0,0&amp;vtp=1&amp;vaab=1&amp;bbb=1"/>
          <p:cNvSpPr/>
          <p:nvPr/>
        </p:nvSpPr>
        <p:spPr>
          <a:xfrm>
            <a:off x="539496" y="44223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A.人民群众支持新生政权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B.中国的国际地位提高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计划成就显著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D.社会主义建设时期的探索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f896bd3d6?vaa=1&amp;vcp=1&amp;vis=1&amp;pid=8ec67e141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【跨学科·音乐】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（2024·广西崇左·模拟）红色经典歌曲是时代的号角，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“人民战士驱虎豹，舍生忘死保和平！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为什么战旗美如画，英雄的鲜血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染红了它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这首歌曲反映的时代特征是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f896bd3d6.bracket?vaa=1&amp;vcp=1&amp;vis=1&amp;pid=8ec67e141&amp;color=0,0,0&amp;vpa=7&amp;vtp=1&amp;vaab=1"/>
          <p:cNvSpPr/>
          <p:nvPr/>
        </p:nvSpPr>
        <p:spPr>
          <a:xfrm>
            <a:off x="7018878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4" name="QC_6_BD.19_2#f896bd3d6.choices?vaa=1&amp;vcp=1&amp;vis=1&amp;pid=8ec67e141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A.誓死力争，还我青岛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B.民族独立，当家作主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C.抗美援朝，保家卫国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D.民族复兴，国家富强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e266e9d83?sp=1&amp;vaa=1&amp;vcp=1&amp;vis=1&amp;pid=8ec67e141&amp;color=0,0,0&amp;vtp=1&amp;vaab=1&amp;bt=1&amp;bbb=1&amp;hb=1"/>
          <p:cNvSpPr/>
          <p:nvPr/>
        </p:nvSpPr>
        <p:spPr>
          <a:xfrm>
            <a:off x="539496" y="62379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8.（2024·广西玉林·模拟，有改动）下图是1950—1952年广西农业生产总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值的发展情况，其变化反映了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1950—1952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年广西农业生产总值发展情况</a:t>
            </a:r>
            <a:endParaRPr lang="en-US" altLang="zh-CN" sz="2800" dirty="0"/>
          </a:p>
        </p:txBody>
      </p:sp>
      <p:graphicFrame>
        <p:nvGraphicFramePr>
          <p:cNvPr id="41" name="QC_6_BD.21_2#e266e9d83?colgroup=12,17&amp;vaa=1&amp;vcp=1&amp;vis=1&amp;pid=8ec67e14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724791"/>
              </p:ext>
            </p:extLst>
          </p:nvPr>
        </p:nvGraphicFramePr>
        <p:xfrm>
          <a:off x="2386739" y="2601436"/>
          <a:ext cx="8183106" cy="2271903"/>
        </p:xfrm>
        <a:graphic>
          <a:graphicData uri="http://schemas.openxmlformats.org/drawingml/2006/table">
            <a:tbl>
              <a:tblPr/>
              <a:tblGrid>
                <a:gridCol w="3514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68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农业生产总值/亿元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1950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10.4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1951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11.4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1952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13.0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C_6_AN.22_1#e266e9d83.bracket?vaa=1&amp;vcp=1&amp;vis=1&amp;pid=8ec67e141&amp;color=0,0,0&amp;vpa=8&amp;vtp=1&amp;vaab=1"/>
          <p:cNvSpPr/>
          <p:nvPr/>
        </p:nvSpPr>
        <p:spPr>
          <a:xfrm>
            <a:off x="5452991" y="12791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1_3#e266e9d83.choices?vaa=1&amp;vcp=1&amp;vis=1&amp;pid=8ec67e141&amp;color=0,0,0&amp;vtp=1&amp;vaab=1&amp;bbb=1"/>
          <p:cNvSpPr/>
          <p:nvPr/>
        </p:nvSpPr>
        <p:spPr>
          <a:xfrm>
            <a:off x="539496" y="50017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A.土地改革解放农村生产力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B.三大改造改变生产资料所有制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C.改革开放激发农民劳动热情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D.民族区域自治推动共同富裕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0930ec7?vcp=1&amp;pid=2409f081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3_1#98878cae3?sp=1&amp;vaa=1&amp;vcp=1&amp;vis=1&amp;pid=670930ec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（2024·山东烟台·中考，有改动）党报党刊是中国共产党百年历程的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忠实书写者，是开展爱国主义教育的鲜活读本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38b80c8?vcp=1&amp;pid=9ba8a3a6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966e1543e?vcp=1&amp;pid=7938b80c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181" y="1521528"/>
            <a:ext cx="11812590" cy="335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_2#98878cae3?vaa=1&amp;vcp=1&amp;vis=1&amp;pid=670930ec7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十月革命一声炮响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给中国送来了马克思列宁主义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1919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年爆发的五四运动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推动了马克思主义在中国的传播并日益同中国工人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运动相结合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除上海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北京的共产党早期组织之外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武汉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济南等地也相继建立了共产党早期组织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共产国际又派人来华开展工作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成立全国性无产阶级政党组织的工作遂正式启动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在中国出现了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完全新式的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以马克思列宁主义为行动指南的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以实现社会主义和共产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主义为奋斗目标的统一的无产阶级政党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一大首聚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开天辟地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74ad13036?vaa=1&amp;vcp=1&amp;vis=1&amp;pid=98878cae3&amp;color=0,0,0&amp;vtp=1&amp;vaab=1&amp;bt=1&amp;bbb=1"/>
          <p:cNvSpPr/>
          <p:nvPr/>
        </p:nvSpPr>
        <p:spPr>
          <a:xfrm>
            <a:off x="539496" y="22281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（1）概括材料一中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统一的无产阶级政党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成立的条件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74ad13036?vaa=1&amp;vcp=1&amp;vis=1&amp;pid=98878cae3&amp;color=0,0,0&amp;vtp=1&amp;vaab=1&amp;bbb=1&amp;hb=1"/>
          <p:cNvSpPr/>
          <p:nvPr/>
        </p:nvSpPr>
        <p:spPr>
          <a:xfrm>
            <a:off x="539496" y="29756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条件：马克思主义的传播，共产党早期组织的成立，工人阶级队伍的壮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大，共产国际的支持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eb3c9b72?vcp=1&amp;vis=1&amp;pid=98878cae3&amp;color=0,0,0&amp;mp=1&amp;vtp=1&amp;vaab=1&amp;bt=1&amp;bbb=1"/>
          <p:cNvSpPr/>
          <p:nvPr/>
        </p:nvSpPr>
        <p:spPr>
          <a:xfrm>
            <a:off x="539496" y="8739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5" name="P_7_BD#deb3c9b72?colgroup=30&amp;vcp=1&amp;vis=1&amp;pid=98878cae3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620452"/>
              </p:ext>
            </p:extLst>
          </p:nvPr>
        </p:nvGraphicFramePr>
        <p:xfrm>
          <a:off x="539496" y="1555591"/>
          <a:ext cx="11100816" cy="3788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党指挥枪是保持人民军队本质和宗旨的根本保障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这是我们党在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血与火的斗争中得出的颠扑不破的真理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72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0"/>
                        </a:lnSpc>
                      </a:pPr>
                      <a:r>
                        <a:rPr lang="en-US" altLang="zh-CN" sz="11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deb3c9b72.table_image?tii=10&amp;vcp=1&amp;vis=1&amp;pid=98878cae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3971"/>
          <a:stretch>
            <a:fillRect/>
          </a:stretch>
        </p:blipFill>
        <p:spPr>
          <a:xfrm>
            <a:off x="2820924" y="2795429"/>
            <a:ext cx="6537960" cy="84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deb3c9b72?vcp=1&amp;vis=1&amp;pid=98878cae3&amp;color=0,0,0&amp;mp=1&amp;vtp=1&amp;vaab=1&amp;bbb=1"/>
          <p:cNvSpPr/>
          <p:nvPr/>
        </p:nvSpPr>
        <p:spPr>
          <a:xfrm>
            <a:off x="539496" y="5403691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整理自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追寻党指挥枪的三个历史节点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4"/>
          <a:srcRect t="35865"/>
          <a:stretch>
            <a:fillRect/>
          </a:stretch>
        </p:blipFill>
        <p:spPr>
          <a:xfrm>
            <a:off x="3050222" y="3642102"/>
            <a:ext cx="6537960" cy="145684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237b858d0?vaa=1&amp;vcp=1&amp;vis=1&amp;pid=98878cae3&amp;color=0,0,0&amp;vtp=1&amp;vaab=1&amp;bt=1&amp;bbb=1&amp;hb=1"/>
          <p:cNvSpPr/>
          <p:nvPr/>
        </p:nvSpPr>
        <p:spPr>
          <a:xfrm>
            <a:off x="539496" y="18907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（2）根据材料二并结合所学知识，说明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党指挥枪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发端于南昌起义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定型于古田会议的依据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237b858d0?vaa=1&amp;vcp=1&amp;vis=1&amp;pid=98878cae3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依据：南昌起义标志着中国共产党创建了人民军队，古田会议确立了思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想建党、政治建军的原则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34dfd2067?vcp=1&amp;vis=1&amp;pid=98878cae3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在一九四九年，中国人民取得了中国历史上空前未有的伟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大胜利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成立了中央人民政府。这个政府不但受到全国人民的普遍拥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护，而且受到了全世界反帝国主义阵营的普遍欢迎。中国人民知道自己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的胜利具有世界历史的伟大意义。四万万七千五百万人已经团结起来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在中国共产党的领导和世界反帝国主义阵营的协助下，推翻了几千年的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封建主义统治和一百多年的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帝国主义统治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按照自己的愿望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建设自由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幸福的生活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人民日报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1950年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元旦社论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完成胜利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巩固胜利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接一九五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年元旦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8b1b41811?vaa=1&amp;vcp=1&amp;vis=1&amp;pid=98878cae3&amp;color=0,0,0&amp;mp=1&amp;vtp=1&amp;vaab=1&amp;bt=1&amp;bbb=1&amp;hb=1"/>
          <p:cNvSpPr/>
          <p:nvPr/>
        </p:nvSpPr>
        <p:spPr>
          <a:xfrm>
            <a:off x="539496" y="21810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（3）根据材料三并结合所学知识，说明材料所述事件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“空前”和“伟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大”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8b1b41811?vaa=1&amp;vcp=1&amp;vis=1&amp;pid=98878cae3&amp;color=0,0,0&amp;vtp=1&amp;vaab=1&amp;bbb=1&amp;hb=1"/>
          <p:cNvSpPr/>
          <p:nvPr/>
        </p:nvSpPr>
        <p:spPr>
          <a:xfrm>
            <a:off x="539496" y="33824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理由：中华人民共和国的成立，开辟了中国历史的新纪元；中国真正成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为独立自主的国家，占人类总数四分之一的中国人从此站立起来了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1bcdc51b?vcp=1&amp;vis=1&amp;pid=98878cae3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美帝国主义者在九月间纠合其可能纠合的最大兵力在仁川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占领平壤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并向我国东北边境汹涌前进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直至鸭绿江边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军连续侵入我国东北领空轰炸扫射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这种对于中国领土的放肆的霸占和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对于中国安全的放肆的威胁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迫使中国人民不能不积极加强我们的国防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力量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并且不能不以志愿行动援助朝鲜人民驱逐美国侵略军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以便保障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我国的安全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我们能否战胜帝国主义的侵略呢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伟大的中国人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民志愿军答复道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完全能够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人民日报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年元旦社论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在伟大爱国主义旗帜下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巩固我们的伟大祖国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f86eeeadc?vaa=1&amp;vcp=1&amp;vis=1&amp;pid=98878cae3&amp;color=0,0,0&amp;mp=1&amp;vtp=1&amp;vaab=1&amp;bt=1&amp;bbb=1"/>
          <p:cNvSpPr/>
          <p:nvPr/>
        </p:nvSpPr>
        <p:spPr>
          <a:xfrm>
            <a:off x="539496" y="12679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（4）根据材料四，概括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志愿行动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的目的，并结合所学知识简析其意义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O_7_AN.1_1#f86eeeadc?vaa=1&amp;vcp=1&amp;vis=1&amp;pid=98878cae3&amp;color=0,0,0&amp;vtp=1&amp;vaab=1&amp;bbb=1&amp;hb=1"/>
          <p:cNvSpPr/>
          <p:nvPr/>
        </p:nvSpPr>
        <p:spPr>
          <a:xfrm>
            <a:off x="539496" y="182165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目的：抗美援朝，保家卫国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意义：提高了中国的国际地位，赢得了世界各国人民的尊敬；打破了美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军不可战胜的神话；抵御了帝国主义侵略扩张，捍卫了新中国安全，保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卫了中国人民和平生活；稳定了朝鲜半岛局势，维护了亚洲和世界和平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是中国人民站起来后屹立于世界东方的宣言书，是中华民族走向伟大复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兴的重要里程碑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0040ea5?vcp=1&amp;pid=9ba8a3a6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10" name="P_6_BD#96f5b49bb?colgroup=2,27&amp;vcp=1&amp;pid=060040ea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205001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中华人民共和国成立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开辟了中国历史的新纪元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带领中国人民进行抗美援朝战争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开展土地改革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巩固了新生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的中华人民共和国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国民经济得到恢复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为国家大规模的经济建设奠定了基础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提出独立自主的和平外交政策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开拓外交新局面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国际地位不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断提高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462951fc.fixed?vcp=1&amp;pid=079bce47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中华人民共和国的成立和巩固</a:t>
            </a:r>
            <a:endParaRPr lang="en-US" altLang="zh-CN" sz="4000" dirty="0"/>
          </a:p>
        </p:txBody>
      </p:sp>
      <p:sp>
        <p:nvSpPr>
          <p:cNvPr id="3" name="C_4_BD#8462951fc.fixed?vcp=1&amp;pid=079bce476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88c76dd6?vcp=1&amp;pid=8462951f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中华人民共和国成立</a:t>
            </a:r>
            <a:endParaRPr lang="en-US" altLang="zh-CN" sz="3200" dirty="0"/>
          </a:p>
        </p:txBody>
      </p:sp>
      <p:sp>
        <p:nvSpPr>
          <p:cNvPr id="3" name="C_6_BD#2077624d9?vcp=1&amp;pid=888c76dd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77f7e4f4?vcp=1&amp;pid=2077624d9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了解中国人民政治协商会议召开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开国大典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认识中华人民共和国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成立对中国和世界历史的伟大意义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通过中国共产党领导的多党合作和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政治协商制度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认识当代中国政治制度的内涵及意义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c1cee52a?vcp=1&amp;pid=888c76dd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3" name="P_7_BD#31ffb105e?colgroup=3,3,8,13&amp;vcp=1&amp;pid=6c1cee5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033085"/>
              </p:ext>
            </p:extLst>
          </p:nvPr>
        </p:nvGraphicFramePr>
        <p:xfrm>
          <a:off x="539496" y="1295191"/>
          <a:ext cx="11064240" cy="2949258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4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56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545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民政治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协商会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1949年9月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200"/>
                        </a:lnSpc>
                      </a:pPr>
                      <a:r>
                        <a:rPr lang="en-US" altLang="zh-CN" sz="8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中国人民政治协商会议第一届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全体会议会场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讨论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成立新中国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31ffb105e.table_image?tii=1&amp;vcp=1&amp;pid=6c1cee5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0688" y="1295191"/>
            <a:ext cx="2569464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31ffb105e?colgroup=3,3,22&amp;vcp=1&amp;pid=6c1cee52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014312"/>
              </p:ext>
            </p:extLst>
          </p:nvPr>
        </p:nvGraphicFramePr>
        <p:xfrm>
          <a:off x="539496" y="1273238"/>
          <a:ext cx="11112523" cy="5016120"/>
        </p:xfrm>
        <a:graphic>
          <a:graphicData uri="http://schemas.openxmlformats.org/drawingml/2006/table">
            <a:tbl>
              <a:tblPr/>
              <a:tblGrid>
                <a:gridCol w="1464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3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9490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民政治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协商会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（1）决定成立中华人民共和国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《中国人民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政治协商会议共同纲领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临时宪法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的作用）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2）选举了中央人民政府委员会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当选为中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央人民政府主席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（3）决定改北平为北京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义勇军进行曲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》为代国歌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星红旗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为国旗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公元纪年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决定在北京天安门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广场建立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人民英雄纪念碑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中国共产党领导的多党合作和政治协商制度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1ffb105e?colgroup=3,3,22&amp;vcp=1&amp;pid=6c1cee52a&amp;color=0,0,0&amp;vtp=1&amp;vaab=1&amp;bt=1&amp;bbb=1">
            <a:extLst>
              <a:ext uri="{FF2B5EF4-FFF2-40B4-BE49-F238E27FC236}">
                <a16:creationId xmlns:a16="http://schemas.microsoft.com/office/drawing/2014/main" id="{3BBC38A2-DDF3-3517-83C4-9CC0406494E4}"/>
              </a:ext>
            </a:extLst>
          </p:cNvPr>
          <p:cNvSpPr txBox="1"/>
          <p:nvPr/>
        </p:nvSpPr>
        <p:spPr>
          <a:xfrm>
            <a:off x="10933874" y="5648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1561</Words>
  <Application>Microsoft Office PowerPoint</Application>
  <PresentationFormat>宽屏</PresentationFormat>
  <Paragraphs>390</Paragraphs>
  <Slides>47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14</cp:revision>
  <dcterms:created xsi:type="dcterms:W3CDTF">2024-11-29T15:58:16Z</dcterms:created>
  <dcterms:modified xsi:type="dcterms:W3CDTF">2025-08-27T11:26:22Z</dcterms:modified>
  <cp:category/>
  <cp:contentStatus/>
</cp:coreProperties>
</file>