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1220" r:id="rId4"/>
    <p:sldId id="1221" r:id="rId6"/>
    <p:sldId id="1223" r:id="rId7"/>
    <p:sldId id="1225" r:id="rId8"/>
    <p:sldId id="1227" r:id="rId9"/>
    <p:sldId id="1228" r:id="rId10"/>
    <p:sldId id="1229" r:id="rId11"/>
    <p:sldId id="1230" r:id="rId12"/>
    <p:sldId id="1231" r:id="rId13"/>
    <p:sldId id="1232" r:id="rId14"/>
  </p:sldIdLst>
  <p:sldSz cx="12192000" cy="6858000"/>
  <p:notesSz cx="7103745" cy="10234295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8BA5"/>
    <a:srgbClr val="007F00"/>
    <a:srgbClr val="006699"/>
    <a:srgbClr val="FB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055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20" y="-132"/>
      </p:cViewPr>
      <p:guideLst>
        <p:guide orient="horz" pos="2152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9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pitchFamily="2" charset="-122"/>
              </a:defRPr>
            </a:lvl9pPr>
          </a:lstStyle>
          <a:p>
            <a:fld id="{86219A85-3CE7-4615-B552-2F23D59A0B6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1E516C-4C10-4784-841C-A5465774C1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1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2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8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3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47.xml"/><Relationship Id="rId4" Type="http://schemas.openxmlformats.org/officeDocument/2006/relationships/image" Target="file:///C:\Users\1V994W2\Documents\Tencent%20Files\574576071\FileRecv\&#25340;&#35013;&#32032;&#26448;\forleft%201-23\\21\subject_holdright_42,113,184_0_staid_full_0.png" TargetMode="External"/><Relationship Id="rId3" Type="http://schemas.openxmlformats.org/officeDocument/2006/relationships/image" Target="../media/image8.png"/><Relationship Id="rId2" Type="http://schemas.openxmlformats.org/officeDocument/2006/relationships/tags" Target="../tags/tag46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5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55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63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7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70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6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8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83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9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0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1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2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93765"/>
            <a:ext cx="9144000" cy="1673591"/>
          </a:xfrm>
        </p:spPr>
        <p:txBody>
          <a:bodyPr anchor="b">
            <a:normAutofit/>
          </a:bodyPr>
          <a:lstStyle>
            <a:lvl1pPr algn="ctr">
              <a:defRPr sz="4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93296"/>
            <a:ext cx="9144000" cy="65343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0" name="直接连接符 9"/>
          <p:cNvCxnSpPr/>
          <p:nvPr userDrawn="1">
            <p:custDataLst>
              <p:tags r:id="rId8"/>
            </p:custDataLst>
          </p:nvPr>
        </p:nvCxnSpPr>
        <p:spPr>
          <a:xfrm>
            <a:off x="762317" y="2989580"/>
            <a:ext cx="435229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762318" y="4631690"/>
            <a:ext cx="197421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10"/>
            </p:custDataLst>
          </p:nvPr>
        </p:nvSpPr>
        <p:spPr>
          <a:xfrm>
            <a:off x="3235643" y="4631690"/>
            <a:ext cx="180276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r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1"/>
            </p:custDataLst>
          </p:nvPr>
        </p:nvSpPr>
        <p:spPr>
          <a:xfrm>
            <a:off x="762318" y="3192781"/>
            <a:ext cx="4352925" cy="127571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2"/>
            </p:custDataLst>
          </p:nvPr>
        </p:nvSpPr>
        <p:spPr>
          <a:xfrm>
            <a:off x="762318" y="1817371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2827655" y="3541077"/>
            <a:ext cx="6536690" cy="83566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827655" y="4448175"/>
            <a:ext cx="6536690" cy="51752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10"/>
            </p:custDataLst>
          </p:nvPr>
        </p:nvSpPr>
        <p:spPr>
          <a:xfrm>
            <a:off x="5022215" y="177514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11"/>
            </p:custDataLst>
          </p:nvPr>
        </p:nvSpPr>
        <p:spPr>
          <a:xfrm rot="10800000">
            <a:off x="5022215" y="3062922"/>
            <a:ext cx="2146935" cy="379730"/>
          </a:xfrm>
          <a:custGeom>
            <a:avLst/>
            <a:gdLst>
              <a:gd name="connisteX0" fmla="*/ 0 w 2146935"/>
              <a:gd name="connsiteY0" fmla="*/ 734060 h 744855"/>
              <a:gd name="connisteX1" fmla="*/ 0 w 2146935"/>
              <a:gd name="connsiteY1" fmla="*/ 0 h 744855"/>
              <a:gd name="connisteX2" fmla="*/ 2146935 w 2146935"/>
              <a:gd name="connsiteY2" fmla="*/ 0 h 744855"/>
              <a:gd name="connisteX3" fmla="*/ 2146935 w 2146935"/>
              <a:gd name="connsiteY3" fmla="*/ 744855 h 7448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46935" h="744855">
                <a:moveTo>
                  <a:pt x="0" y="734060"/>
                </a:moveTo>
                <a:lnTo>
                  <a:pt x="0" y="0"/>
                </a:lnTo>
                <a:lnTo>
                  <a:pt x="2146935" y="0"/>
                </a:lnTo>
                <a:lnTo>
                  <a:pt x="2146935" y="744855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6" name="直接连接符 15"/>
          <p:cNvCxnSpPr/>
          <p:nvPr userDrawn="1">
            <p:custDataLst>
              <p:tags r:id="rId12"/>
            </p:custDataLst>
          </p:nvPr>
        </p:nvCxnSpPr>
        <p:spPr>
          <a:xfrm>
            <a:off x="5841365" y="3139757"/>
            <a:ext cx="508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accent1"/>
              </a:buClr>
              <a:buSzPct val="70000"/>
              <a:buFont typeface="Wingdings 2" panose="05020102010507070707" pitchFamily="18" charset="2"/>
              <a:buChar char="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 5"/>
          <p:cNvSpPr/>
          <p:nvPr userDrawn="1">
            <p:custDataLst>
              <p:tags r:id="rId8"/>
            </p:custDataLst>
          </p:nvPr>
        </p:nvSpPr>
        <p:spPr>
          <a:xfrm>
            <a:off x="774700" y="2057717"/>
            <a:ext cx="1250950" cy="2742565"/>
          </a:xfrm>
          <a:custGeom>
            <a:avLst/>
            <a:gdLst>
              <a:gd name="connisteX0" fmla="*/ 1885950 w 1896110"/>
              <a:gd name="connsiteY0" fmla="*/ 826135 h 4745355"/>
              <a:gd name="connisteX1" fmla="*/ 1885950 w 1896110"/>
              <a:gd name="connsiteY1" fmla="*/ 0 h 4745355"/>
              <a:gd name="connisteX2" fmla="*/ 0 w 1896110"/>
              <a:gd name="connsiteY2" fmla="*/ 0 h 4745355"/>
              <a:gd name="connisteX3" fmla="*/ 0 w 1896110"/>
              <a:gd name="connsiteY3" fmla="*/ 4745355 h 4745355"/>
              <a:gd name="connisteX4" fmla="*/ 1896110 w 1896110"/>
              <a:gd name="connsiteY4" fmla="*/ 4745355 h 4745355"/>
              <a:gd name="connisteX5" fmla="*/ 1896110 w 1896110"/>
              <a:gd name="connsiteY5" fmla="*/ 4003675 h 47453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896110" h="4745355">
                <a:moveTo>
                  <a:pt x="1885950" y="826135"/>
                </a:moveTo>
                <a:lnTo>
                  <a:pt x="1885950" y="0"/>
                </a:lnTo>
                <a:lnTo>
                  <a:pt x="0" y="0"/>
                </a:lnTo>
                <a:lnTo>
                  <a:pt x="0" y="4745355"/>
                </a:lnTo>
                <a:lnTo>
                  <a:pt x="1896110" y="4745355"/>
                </a:lnTo>
                <a:lnTo>
                  <a:pt x="1896110" y="4003675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1215390" y="3851910"/>
            <a:ext cx="4359910" cy="45720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1215390" y="2562542"/>
            <a:ext cx="4359910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89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68882"/>
            <a:ext cx="720090" cy="68911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307484"/>
            <a:ext cx="1620202" cy="15505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4055"/>
            <a:ext cx="1620202" cy="135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8477" y="2835155"/>
            <a:ext cx="6793523" cy="777840"/>
          </a:xfrm>
        </p:spPr>
        <p:txBody>
          <a:bodyPr anchor="ctr"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8477" y="3696936"/>
            <a:ext cx="6793523" cy="510075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4785"/>
            <a:ext cx="10515600" cy="7794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66091"/>
            <a:ext cx="5052646" cy="473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1154" y="1266091"/>
            <a:ext cx="5052646" cy="473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30629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9981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23723"/>
            <a:ext cx="5157787" cy="3807800"/>
          </a:xfrm>
        </p:spPr>
        <p:txBody>
          <a:bodyPr/>
          <a:lstStyle>
            <a:lvl1pPr marL="228600" indent="-228600">
              <a:buClr>
                <a:schemeClr val="accent1"/>
              </a:buClr>
              <a:buSzPct val="70000"/>
              <a:buFont typeface="Wingdings 2" panose="05020102010507070707" pitchFamily="18" charset="2"/>
              <a:buChar char="±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9981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23723"/>
            <a:ext cx="5183188" cy="3807800"/>
          </a:xfrm>
        </p:spPr>
        <p:txBody>
          <a:bodyPr/>
          <a:lstStyle>
            <a:lvl1pPr marL="228600" indent="-228600">
              <a:buClr>
                <a:schemeClr val="accent1"/>
              </a:buClr>
              <a:buSzPct val="70000"/>
              <a:buFont typeface="Wingdings 2" panose="05020102010507070707" pitchFamily="18" charset="2"/>
              <a:buChar char="±"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平行四边形 3"/>
          <p:cNvSpPr>
            <a:spLocks noChangeArrowheads="1"/>
          </p:cNvSpPr>
          <p:nvPr/>
        </p:nvSpPr>
        <p:spPr bwMode="auto">
          <a:xfrm>
            <a:off x="4945223" y="3689350"/>
            <a:ext cx="7246777" cy="336550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±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 sz="2000"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endParaRPr lang="zh-CN" altLang="zh-CN" sz="1600">
              <a:solidFill>
                <a:srgbClr val="ACD1E8"/>
              </a:solidFill>
              <a:cs typeface="Arial" panose="020B0604020202020204" pitchFamily="34" charset="0"/>
            </a:endParaRPr>
          </a:p>
        </p:txBody>
      </p:sp>
      <p:sp>
        <p:nvSpPr>
          <p:cNvPr id="7" name="平行四边形 2"/>
          <p:cNvSpPr>
            <a:spLocks noChangeArrowheads="1"/>
          </p:cNvSpPr>
          <p:nvPr/>
        </p:nvSpPr>
        <p:spPr bwMode="auto">
          <a:xfrm>
            <a:off x="3812840" y="2679701"/>
            <a:ext cx="5534360" cy="957263"/>
          </a:xfrm>
          <a:prstGeom prst="parallelogram">
            <a:avLst>
              <a:gd name="adj" fmla="val 30552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/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76260" y="2679701"/>
            <a:ext cx="5688525" cy="95726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Picture 76" descr="bg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6" b="16166"/>
          <a:stretch>
            <a:fillRect/>
          </a:stretch>
        </p:blipFill>
        <p:spPr bwMode="auto">
          <a:xfrm>
            <a:off x="-23284" y="-25400"/>
            <a:ext cx="12238568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BT1"/>
          <p:cNvSpPr>
            <a:spLocks noGrp="1"/>
          </p:cNvSpPr>
          <p:nvPr>
            <p:ph type="title" hasCustomPrompt="1"/>
          </p:nvPr>
        </p:nvSpPr>
        <p:spPr>
          <a:xfrm>
            <a:off x="6528000" y="684000"/>
            <a:ext cx="4165200" cy="1602000"/>
          </a:xfrm>
        </p:spPr>
        <p:txBody>
          <a:bodyPr vert="horz"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9" name="KSO_BC2"/>
          <p:cNvSpPr>
            <a:spLocks noGrp="1"/>
          </p:cNvSpPr>
          <p:nvPr>
            <p:ph type="body" sz="half" idx="2"/>
          </p:nvPr>
        </p:nvSpPr>
        <p:spPr>
          <a:xfrm>
            <a:off x="6528000" y="22860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3"/>
          </p:nvPr>
        </p:nvSpPr>
        <p:spPr>
          <a:xfrm rot="435425">
            <a:off x="1692244" y="1509221"/>
            <a:ext cx="3550468" cy="391928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39754" y="365125"/>
            <a:ext cx="1014046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36087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47.xml"/><Relationship Id="rId23" Type="http://schemas.openxmlformats.org/officeDocument/2006/relationships/tags" Target="../tags/tag146.xml"/><Relationship Id="rId22" Type="http://schemas.openxmlformats.org/officeDocument/2006/relationships/tags" Target="../tags/tag145.xml"/><Relationship Id="rId21" Type="http://schemas.openxmlformats.org/officeDocument/2006/relationships/tags" Target="../tags/tag144.xml"/><Relationship Id="rId20" Type="http://schemas.openxmlformats.org/officeDocument/2006/relationships/tags" Target="../tags/tag143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42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64343"/>
            <a:ext cx="10515600" cy="48126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C996C-27C8-4692-B794-7F157EC671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BD11-2248-468D-9820-4736688BEB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70000"/>
        <a:buFont typeface="Wingdings 2" panose="05020102010507070707" pitchFamily="18" charset="2"/>
        <a:buChar char="±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5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54.xml"/><Relationship Id="rId1" Type="http://schemas.openxmlformats.org/officeDocument/2006/relationships/tags" Target="../tags/tag15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5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159.xml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tags" Target="../tags/tag15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6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64.xml"/><Relationship Id="rId10" Type="http://schemas.openxmlformats.org/officeDocument/2006/relationships/image" Target="../media/image15.png"/><Relationship Id="rId1" Type="http://schemas.openxmlformats.org/officeDocument/2006/relationships/tags" Target="../tags/tag16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image" Target="../media/image16.emf"/><Relationship Id="rId7" Type="http://schemas.openxmlformats.org/officeDocument/2006/relationships/tags" Target="../tags/tag16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6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6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7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6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image" Target="../media/image9.png"/><Relationship Id="rId7" Type="http://schemas.openxmlformats.org/officeDocument/2006/relationships/tags" Target="../tags/tag17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7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78.xml"/><Relationship Id="rId1" Type="http://schemas.openxmlformats.org/officeDocument/2006/relationships/tags" Target="../tags/tag17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image" Target="../media/image17.emf"/><Relationship Id="rId7" Type="http://schemas.openxmlformats.org/officeDocument/2006/relationships/tags" Target="../tags/tag18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8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83.xml"/><Relationship Id="rId1" Type="http://schemas.openxmlformats.org/officeDocument/2006/relationships/tags" Target="../tags/tag17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image" Target="../media/image17.emf"/><Relationship Id="rId7" Type="http://schemas.openxmlformats.org/officeDocument/2006/relationships/tags" Target="../tags/tag18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18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88.xml"/><Relationship Id="rId1" Type="http://schemas.openxmlformats.org/officeDocument/2006/relationships/tags" Target="../tags/tag1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525145" y="1817370"/>
            <a:ext cx="5132705" cy="970915"/>
          </a:xfrm>
        </p:spPr>
        <p:txBody>
          <a:bodyPr wrap="square">
            <a:normAutofit fontScale="9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z="5400" dirty="0">
                <a:solidFill>
                  <a:schemeClr val="accent1"/>
                </a:solidFill>
              </a:rPr>
              <a:t>项目7 基础平法识图与钢筋计算</a:t>
            </a:r>
            <a:endParaRPr lang="zh-CN" altLang="zh-CN" sz="54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1215540" y="2562560"/>
            <a:ext cx="4359775" cy="1172174"/>
          </a:xfrm>
        </p:spPr>
        <p:txBody>
          <a:bodyPr wrap="square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6530" strike="noStrike" baseline="0" dirty="0">
                <a:solidFill>
                  <a:schemeClr val="accent1"/>
                </a:solidFill>
              </a:rPr>
              <a:t>谢谢</a:t>
            </a:r>
            <a:r>
              <a:rPr lang="en-US" altLang="zh-CN" sz="6530" strike="noStrike" baseline="0" dirty="0">
                <a:solidFill>
                  <a:schemeClr val="accent1"/>
                </a:solidFill>
              </a:rPr>
              <a:t>!</a:t>
            </a:r>
            <a:endParaRPr lang="en-US" altLang="zh-CN" sz="6530" strike="noStrike" baseline="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90115" name="Rectangle 3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1567498" y="1797844"/>
            <a:ext cx="4038600" cy="445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独立基础平法识图</a:t>
            </a:r>
            <a:r>
              <a:rPr lang="zh-CN" altLang="en-US" sz="28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普通独立基础的平面注写方式</a:t>
            </a:r>
            <a:r>
              <a:rPr lang="zh-CN" altLang="en-US" sz="28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普通独立基础构件的集中标注</a:t>
            </a:r>
            <a:r>
              <a:rPr lang="zh-CN" altLang="en-US" sz="28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识读基础构件平法施工图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40730" y="1577847"/>
            <a:ext cx="4714875" cy="4367023"/>
            <a:chOff x="5345" y="2190"/>
            <a:chExt cx="8981" cy="7709"/>
          </a:xfrm>
        </p:grpSpPr>
        <p:pic>
          <p:nvPicPr>
            <p:cNvPr id="94213" name="Picture 5" descr="1-3"/>
            <p:cNvPicPr>
              <a:picLocks noGrp="1"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345" y="2261"/>
              <a:ext cx="8981" cy="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10012" y="2253"/>
              <a:ext cx="590" cy="5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918" y="2190"/>
              <a:ext cx="1086" cy="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latin typeface="Times New Roman" panose="02020603050405020304" charset="0"/>
                  <a:cs typeface="Times New Roman" panose="02020603050405020304" charset="0"/>
                </a:rPr>
                <a:t>j01</a:t>
              </a:r>
              <a:endParaRPr lang="en-US" altLang="zh-CN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11" y="3570"/>
              <a:ext cx="4110" cy="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(+300,</a:t>
              </a:r>
              <a:r>
                <a:rPr lang="zh-CN" altLang="zh-CN" sz="1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不写</a:t>
              </a:r>
              <a:r>
                <a:rPr lang="zh-CN" altLang="zh-CN" sz="1600" b="1">
                  <a:latin typeface="Times New Roman" panose="02020603050405020304" charset="0"/>
                  <a:cs typeface="Times New Roman" panose="02020603050405020304" charset="0"/>
                </a:rPr>
                <a:t>，</a:t>
              </a:r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-300</a:t>
              </a:r>
              <a:r>
                <a:rPr lang="zh-CN" altLang="en-US" sz="1600" b="1">
                  <a:latin typeface="Times New Roman" panose="02020603050405020304" charset="0"/>
                  <a:cs typeface="Times New Roman" panose="02020603050405020304" charset="0"/>
                </a:rPr>
                <a:t>）</a:t>
              </a:r>
              <a:endParaRPr lang="zh-CN" altLang="en-US" sz="16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识读基础构件平法施工图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21494" y="1475881"/>
            <a:ext cx="9549336" cy="4895073"/>
            <a:chOff x="1996" y="1640"/>
            <a:chExt cx="16256" cy="8608"/>
          </a:xfrm>
        </p:grpSpPr>
        <p:sp>
          <p:nvSpPr>
            <p:cNvPr id="82947" name="Rectangle 3"/>
            <p:cNvSpPr>
              <a:spLocks noGrp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670" y="2600"/>
              <a:ext cx="6360" cy="70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>
                <a:buFontTx/>
                <a:buNone/>
              </a:pPr>
              <a:endParaRPr lang="zh-CN" altLang="en-US" sz="36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buFontTx/>
                <a:buNone/>
              </a:pPr>
              <a:endParaRPr lang="en-US" altLang="zh-CN" sz="28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buFontTx/>
                <a:buNone/>
              </a:pPr>
              <a:r>
                <a:rPr lang="zh-CN" altLang="en-US" sz="2800" smtClean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zh-CN" altLang="en-US" sz="28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" name="table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96" y="1640"/>
              <a:ext cx="16256" cy="8608"/>
            </a:xfrm>
            <a:prstGeom prst="rect">
              <a:avLst/>
            </a:prstGeom>
          </p:spPr>
        </p:pic>
        <p:pic>
          <p:nvPicPr>
            <p:cNvPr id="83009" name="Picture 5"/>
            <p:cNvPicPr>
              <a:picLocks noChangeAspect="1" noChangeArrowheads="1"/>
            </p:cNvPicPr>
            <p:nvPr/>
          </p:nvPicPr>
          <p:blipFill>
            <a:blip r:embed="rId10"/>
            <a:srcRect t="6048" b="7483"/>
            <a:stretch>
              <a:fillRect/>
            </a:stretch>
          </p:blipFill>
          <p:spPr bwMode="auto">
            <a:xfrm>
              <a:off x="9024" y="3084"/>
              <a:ext cx="2928" cy="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010" name="Picture 6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9306" y="5020"/>
              <a:ext cx="2694" cy="1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011" name="Picture 7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9442" y="7148"/>
              <a:ext cx="2486" cy="1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012" name="Picture 8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8970" y="8815"/>
              <a:ext cx="3198" cy="1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矩形 2"/>
            <p:cNvSpPr/>
            <p:nvPr/>
          </p:nvSpPr>
          <p:spPr>
            <a:xfrm>
              <a:off x="13847" y="3253"/>
              <a:ext cx="317" cy="993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721" y="3084"/>
              <a:ext cx="569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000" b="1">
                  <a:solidFill>
                    <a:srgbClr val="006699"/>
                  </a:solidFill>
                </a:rPr>
                <a:t>j</a:t>
              </a:r>
              <a:endParaRPr lang="en-US" altLang="zh-CN" sz="3000" b="1">
                <a:solidFill>
                  <a:srgbClr val="006699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847" y="6979"/>
              <a:ext cx="317" cy="993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721" y="6810"/>
              <a:ext cx="569" cy="95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3000" b="1">
                  <a:solidFill>
                    <a:srgbClr val="006699"/>
                  </a:solidFill>
                </a:rPr>
                <a:t>j</a:t>
              </a:r>
              <a:endParaRPr lang="en-US" altLang="zh-CN" sz="3000" b="1">
                <a:solidFill>
                  <a:srgbClr val="006699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847" y="5241"/>
              <a:ext cx="317" cy="993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721" y="4947"/>
              <a:ext cx="569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000" b="1">
                  <a:solidFill>
                    <a:srgbClr val="006699"/>
                  </a:solidFill>
                </a:rPr>
                <a:t>p</a:t>
              </a:r>
              <a:endParaRPr lang="en-US" altLang="zh-CN" sz="3000" b="1">
                <a:solidFill>
                  <a:srgbClr val="006699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847" y="9015"/>
              <a:ext cx="317" cy="993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721" y="8721"/>
              <a:ext cx="569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000" b="1">
                  <a:solidFill>
                    <a:srgbClr val="006699"/>
                  </a:solidFill>
                </a:rPr>
                <a:t>p</a:t>
              </a:r>
              <a:endParaRPr lang="en-US" altLang="zh-CN" sz="3000" b="1">
                <a:solidFill>
                  <a:srgbClr val="006699"/>
                </a:solidFill>
              </a:endParaRPr>
            </a:p>
          </p:txBody>
        </p:sp>
      </p:grp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91145" name="Rectangle 9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759935" y="1492885"/>
            <a:ext cx="6073300" cy="5365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集中标注包括基础形式和编号、截面竖向尺寸、配筋三项必注内容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基础形式和编号：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DJ j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zh-CN" altLang="en-US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截面竖向尺寸：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400/300</a:t>
            </a:r>
            <a:endParaRPr lang="en-US" altLang="zh-CN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配筋：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B:X   14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＠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endParaRPr lang="en-US" altLang="zh-CN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Y   14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＠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endParaRPr lang="zh-CN" altLang="en-US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基底相对基准标高的高差：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(+300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或不注或</a:t>
            </a:r>
            <a:r>
              <a:rPr lang="en-US" altLang="zh-CN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-300</a:t>
            </a:r>
            <a:r>
              <a:rPr lang="zh-CN" altLang="en-US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识读基础构件平法施工图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71360" y="1602232"/>
            <a:ext cx="4400550" cy="4331208"/>
            <a:chOff x="5345" y="2253"/>
            <a:chExt cx="8981" cy="7646"/>
          </a:xfrm>
        </p:grpSpPr>
        <p:pic>
          <p:nvPicPr>
            <p:cNvPr id="94213" name="Picture 5" descr="1-3"/>
            <p:cNvPicPr>
              <a:picLocks noGrp="1"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345" y="2261"/>
              <a:ext cx="8981" cy="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10012" y="2253"/>
              <a:ext cx="590" cy="5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918" y="2253"/>
              <a:ext cx="1086" cy="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700">
                  <a:latin typeface="Times New Roman" panose="02020603050405020304" charset="0"/>
                  <a:cs typeface="Times New Roman" panose="02020603050405020304" charset="0"/>
                </a:rPr>
                <a:t>j01</a:t>
              </a:r>
              <a:endParaRPr lang="en-US" altLang="zh-CN" sz="17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10" y="3570"/>
              <a:ext cx="4109" cy="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(+300,</a:t>
              </a:r>
              <a:r>
                <a:rPr lang="zh-CN" altLang="zh-CN" sz="1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不写</a:t>
              </a:r>
              <a:r>
                <a:rPr lang="en-US" altLang="zh-CN" sz="1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,</a:t>
              </a:r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-300</a:t>
              </a:r>
              <a:r>
                <a:rPr lang="zh-CN" altLang="en-US" sz="1600" b="1">
                  <a:latin typeface="Times New Roman" panose="02020603050405020304" charset="0"/>
                  <a:cs typeface="Times New Roman" panose="02020603050405020304" charset="0"/>
                </a:rPr>
                <a:t>）</a:t>
              </a:r>
              <a:endParaRPr lang="zh-CN" altLang="en-US" sz="16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 l="10252" b="3249"/>
          <a:stretch>
            <a:fillRect/>
          </a:stretch>
        </p:blipFill>
        <p:spPr>
          <a:xfrm>
            <a:off x="3620135" y="4274820"/>
            <a:ext cx="316865" cy="43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rcRect l="16547"/>
          <a:stretch>
            <a:fillRect/>
          </a:stretch>
        </p:blipFill>
        <p:spPr>
          <a:xfrm>
            <a:off x="3678555" y="4874895"/>
            <a:ext cx="294640" cy="44958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计算基础构件钢筋工程量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770505" y="1322070"/>
            <a:ext cx="7322820" cy="5167630"/>
            <a:chOff x="4363" y="2082"/>
            <a:chExt cx="11532" cy="81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63" y="2082"/>
              <a:ext cx="11533" cy="813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9987" y="2832"/>
              <a:ext cx="650" cy="761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80" y="2599"/>
              <a:ext cx="86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x</a:t>
              </a:r>
              <a:endParaRPr lang="en-US" altLang="zh-CN" sz="36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87" y="2832"/>
              <a:ext cx="650" cy="761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880" y="2599"/>
              <a:ext cx="86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y</a:t>
              </a:r>
              <a:endParaRPr lang="en-US" altLang="zh-CN" sz="32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967" y="4333"/>
              <a:ext cx="450" cy="362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880" y="4151"/>
              <a:ext cx="86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x</a:t>
              </a:r>
              <a:endParaRPr lang="en-US" altLang="zh-CN" sz="24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755" y="4333"/>
              <a:ext cx="450" cy="362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668" y="4151"/>
              <a:ext cx="86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x</a:t>
              </a:r>
              <a:endParaRPr lang="en-US" altLang="zh-CN" sz="24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323" y="5783"/>
              <a:ext cx="444" cy="386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 rot="5400000">
              <a:off x="13089" y="5788"/>
              <a:ext cx="9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y</a:t>
              </a:r>
              <a:endParaRPr lang="en-US" altLang="zh-CN" sz="20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323" y="7896"/>
              <a:ext cx="444" cy="386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5400000">
              <a:off x="13089" y="7901"/>
              <a:ext cx="91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y</a:t>
              </a:r>
              <a:endParaRPr lang="en-US" altLang="zh-CN" sz="20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3323" y="8808"/>
              <a:ext cx="444" cy="386"/>
            </a:xfrm>
            <a:prstGeom prst="rect">
              <a:avLst/>
            </a:prstGeom>
            <a:solidFill>
              <a:srgbClr val="FBFC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 rot="5400000">
              <a:off x="13089" y="8813"/>
              <a:ext cx="91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i="1">
                  <a:solidFill>
                    <a:srgbClr val="007F00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en-US" altLang="zh-CN" sz="2400" b="1" i="1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20140" y="1149350"/>
            <a:ext cx="10283190" cy="4930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408BA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1.不带基础梁的独基底筋 （一般构造情况）</a:t>
            </a:r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）适用条件：对各种尺寸的单柱、多柱独基都适用，但设有基础梁的多柱独基，平行于基础梁的底筋，需躲开基础梁</a:t>
            </a:r>
            <a:r>
              <a:rPr lang="en-US" altLang="zh-CN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altLang="zh-CN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mm布置；（见设有基础梁的双柱独基配筋构造）</a:t>
            </a:r>
            <a:endParaRPr lang="zh-CN" altLang="en-US" sz="2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）沿</a:t>
            </a:r>
            <a:r>
              <a:rPr lang="en-US" altLang="zh-CN" sz="2600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 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600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 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向的直线形钢筋，以各自的</a:t>
            </a:r>
            <a:r>
              <a:rPr lang="zh-CN" altLang="en-US" sz="2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起步min(75,</a:t>
            </a:r>
            <a:r>
              <a:rPr lang="zh-CN" altLang="en-US" sz="26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/2)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和间距</a:t>
            </a:r>
            <a:r>
              <a:rPr lang="zh-CN" altLang="en-US" sz="26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6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，分别连续垂直布置，形成钢筋网；</a:t>
            </a:r>
            <a:endParaRPr lang="zh-CN" altLang="en-US" sz="2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）每向、每根钢筋的长度，分别以各向的底边边长减去两端边的基础保护层厚度；形状为直线；若为光圆钢筋，两端应各外加6.25</a:t>
            </a:r>
            <a:r>
              <a:rPr lang="zh-CN" altLang="en-US" sz="26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en-US" altLang="zh-CN" sz="2600" b="1" i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的弯钩。 </a:t>
            </a:r>
            <a:endParaRPr lang="zh-CN" altLang="en-US" sz="26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计算基础构件钢筋工程量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20090" y="1070610"/>
            <a:ext cx="623379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408BA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2.矩形独立基础底筋不缩减的一般情况</a:t>
            </a:r>
            <a:endParaRPr lang="zh-CN" altLang="en-US" sz="2800" b="1">
              <a:solidFill>
                <a:srgbClr val="408BA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71360" y="1945767"/>
            <a:ext cx="4400550" cy="4331208"/>
            <a:chOff x="5345" y="2253"/>
            <a:chExt cx="8981" cy="7646"/>
          </a:xfrm>
        </p:grpSpPr>
        <p:pic>
          <p:nvPicPr>
            <p:cNvPr id="94213" name="Picture 5" descr="1-3"/>
            <p:cNvPicPr>
              <a:picLocks noGrp="1"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45" y="2261"/>
              <a:ext cx="8981" cy="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10012" y="2253"/>
              <a:ext cx="590" cy="5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918" y="2253"/>
              <a:ext cx="1086" cy="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700">
                  <a:latin typeface="Times New Roman" panose="02020603050405020304" charset="0"/>
                  <a:cs typeface="Times New Roman" panose="02020603050405020304" charset="0"/>
                </a:rPr>
                <a:t>j01</a:t>
              </a:r>
              <a:endParaRPr lang="en-US" altLang="zh-CN" sz="17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10" y="3570"/>
              <a:ext cx="4109" cy="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(+300,</a:t>
              </a:r>
              <a:r>
                <a:rPr lang="zh-CN" altLang="zh-CN" sz="1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不写</a:t>
              </a:r>
              <a:r>
                <a:rPr lang="en-US" altLang="zh-CN" sz="1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,</a:t>
              </a:r>
              <a:r>
                <a:rPr lang="en-US" altLang="zh-CN" sz="1600" b="1">
                  <a:latin typeface="Times New Roman" panose="02020603050405020304" charset="0"/>
                  <a:cs typeface="Times New Roman" panose="02020603050405020304" charset="0"/>
                </a:rPr>
                <a:t>-300</a:t>
              </a:r>
              <a:r>
                <a:rPr lang="zh-CN" altLang="en-US" sz="1600" b="1">
                  <a:latin typeface="Times New Roman" panose="02020603050405020304" charset="0"/>
                  <a:cs typeface="Times New Roman" panose="02020603050405020304" charset="0"/>
                </a:rPr>
                <a:t>）</a:t>
              </a:r>
              <a:endParaRPr lang="zh-CN" altLang="en-US" sz="1600" b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3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计算基础构件钢筋工程量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0990" y="34290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保护层厚度为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 mm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65150" y="1586865"/>
            <a:ext cx="6174740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由集中标注可知：</a:t>
            </a:r>
            <a:endParaRPr lang="zh-CN" altLang="en-US" sz="2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这是一个单柱阶形普通独立基础；</a:t>
            </a:r>
            <a:endParaRPr lang="zh-CN" altLang="en-US" sz="2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底板有两个台阶，底台阶高</a:t>
            </a:r>
            <a:r>
              <a:rPr lang="en-US" altLang="zh-CN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400</a:t>
            </a:r>
            <a:r>
              <a:rPr lang="en-US" altLang="zh-CN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mm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，顶台阶高300</a:t>
            </a:r>
            <a:r>
              <a:rPr lang="en-US" altLang="zh-CN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mm；</a:t>
            </a:r>
            <a:endParaRPr lang="zh-CN" altLang="en-US" sz="2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6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向长度大于</a:t>
            </a:r>
            <a:r>
              <a:rPr lang="en-US" altLang="zh-CN" sz="26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向长度，于底台阶的底部上一个保护层厚度位置，布置有左右</a:t>
            </a:r>
            <a:r>
              <a:rPr lang="en-US" altLang="zh-CN" sz="26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向和前后</a:t>
            </a:r>
            <a:r>
              <a:rPr lang="en-US" altLang="zh-CN" sz="26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向钢筋组成的单层钢筋网，且</a:t>
            </a:r>
            <a:r>
              <a:rPr lang="en-US" altLang="zh-CN" sz="26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向钢筋应布置于</a:t>
            </a:r>
            <a:r>
              <a:rPr lang="en-US" altLang="zh-CN" sz="26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 </a:t>
            </a:r>
            <a:r>
              <a:rPr lang="zh-CN" altLang="en-US" sz="2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向钢筋之下。</a:t>
            </a:r>
            <a:endParaRPr lang="zh-CN" altLang="en-US" sz="2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3075" y="1640840"/>
            <a:ext cx="4813300" cy="4038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计算基础构件钢筋工程量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8911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81025" y="2229485"/>
            <a:ext cx="598487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若采用一般情况配筋，则都是分别以距底台阶边缘min(75, </a:t>
            </a:r>
            <a:r>
              <a:rPr lang="en-US" altLang="zh-CN" sz="2800" b="1" i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/2)为起步，按各自的分布间距不缩减，相互垂直布满整个底板。</a:t>
            </a:r>
            <a:endParaRPr lang="zh-CN" altLang="en-US" sz="28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由于是带肋钢筋，所以每根钢筋的形状都为直线形 。</a:t>
            </a:r>
            <a:endParaRPr lang="zh-CN" altLang="en-US" sz="28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3075" y="1871980"/>
            <a:ext cx="4813300" cy="403860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181735" y="313055"/>
            <a:ext cx="4658995" cy="69977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071F65"/>
                </a:solidFill>
                <a:effectLst/>
                <a:latin typeface="Arial Black" panose="020B0A040201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计算基础构件钢筋工程量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3100" y="408305"/>
            <a:ext cx="447040" cy="509270"/>
          </a:xfrm>
          <a:custGeom>
            <a:avLst/>
            <a:gdLst>
              <a:gd name="T0" fmla="*/ 282132 w 561608"/>
              <a:gd name="T1" fmla="*/ 0 h 649318"/>
              <a:gd name="T2" fmla="*/ 560345 w 561608"/>
              <a:gd name="T3" fmla="*/ 159704 h 649318"/>
              <a:gd name="T4" fmla="*/ 560345 w 561608"/>
              <a:gd name="T5" fmla="*/ 485658 h 649318"/>
              <a:gd name="T6" fmla="*/ 282132 w 561608"/>
              <a:gd name="T7" fmla="*/ 649288 h 649318"/>
              <a:gd name="T8" fmla="*/ 0 w 561608"/>
              <a:gd name="T9" fmla="*/ 485658 h 649318"/>
              <a:gd name="T10" fmla="*/ 0 w 561608"/>
              <a:gd name="T11" fmla="*/ 159704 h 649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608"/>
              <a:gd name="T19" fmla="*/ 0 h 649318"/>
              <a:gd name="T20" fmla="*/ 561608 w 561608"/>
              <a:gd name="T21" fmla="*/ 649318 h 649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lnTo>
                  <a:pt x="2827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7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3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en-US" sz="3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48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TEMPLATE_THUMBS_INDEX" val="1、4、6、8、11、15、16、19、20、21、22、24、29、34、37、38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448"/>
</p:tagLst>
</file>

<file path=ppt/tags/tag1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1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产品发布会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TEMPLATE_THUMBS_INDEX" val="1、4、6、8、11、15、16、19、20、21、22、24、29、34、37、38、39"/>
  <p:tag name="KSO_WM_TEMPLATE_CATEGORY" val="custom"/>
  <p:tag name="KSO_WM_TEMPLATE_INDEX" val="20204448"/>
  <p:tag name="KSO_WM_TAG_VERSION" val="1.0"/>
  <p:tag name="KSO_WM_SLIDE_ID" val="custom20204448_1"/>
  <p:tag name="KSO_WM_SLIDE_INDEX" val="1"/>
  <p:tag name="KSO_WM_SLIDE_ITEM_CNT" val="0"/>
  <p:tag name="KSO_WM_SLIDE_LAYOUT" val="a_b"/>
  <p:tag name="KSO_WM_SLIDE_LAYOUT_CNT" val="1_3"/>
  <p:tag name="KSO_WM_SLIDE_TYPE" val="title"/>
  <p:tag name="KSO_WM_BEAUTIFY_FLAG" val="#wm#"/>
  <p:tag name="KSO_WM_TEMPLATE_SUBCATEGORY" val="0"/>
  <p:tag name="KSO_WM_TEMPLATE_MASTER_TYPE" val="1"/>
  <p:tag name="KSO_WM_TEMPLATE_COLOR_TYPE" val="1"/>
  <p:tag name="KSO_WM_SLIDE_SUBTYPE" val="pureTxt"/>
  <p:tag name="KSO_WM_TEMPLATE_MASTER_THUMB_INDEX" val="1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54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5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64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68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73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7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78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1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8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83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87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  <p:tag name="KSO_WM_UNIT_TYPE" val="l_i"/>
  <p:tag name="KSO_WM_UNIT_INDEX" val="1_2"/>
  <p:tag name="KSO_WM_UNIT_ID" val="custom160396_10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51.12496062992126,&quot;left&quot;:21.873700787401575,&quot;top&quot;:39.03102362204724,&quot;width&quot;:44.12503937007874}"/>
</p:tagLst>
</file>

<file path=ppt/tags/tag188.xml><?xml version="1.0" encoding="utf-8"?>
<p:tagLst xmlns:p="http://schemas.openxmlformats.org/presentationml/2006/main">
  <p:tag name="KSO_WM_TEMPLATE_CATEGORY" val="custom"/>
  <p:tag name="KSO_WM_TEMPLATE_INDEX" val="160396"/>
  <p:tag name="KSO_WM_TAG_VERSION" val="1.0"/>
  <p:tag name="KSO_WM_SLIDE_ID" val="custom16039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7"/>
  <p:tag name="KSO_WM_SLIDE_SIZE" val="828*379"/>
  <p:tag name="KSO_WM_SLIDE_BK_DARK_LIGHT" val="2"/>
  <p:tag name="KSO_WM_SLIDE_BACKGROUND_TYPE" val="general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48_38*a*1"/>
  <p:tag name="KSO_WM_TEMPLATE_CATEGORY" val="custom"/>
  <p:tag name="KSO_WM_TEMPLATE_INDEX" val="20204448"/>
  <p:tag name="KSO_WM_UNIT_LAYERLEVEL" val="1"/>
  <p:tag name="KSO_WM_TAG_VERSION" val="1.0"/>
  <p:tag name="KSO_WM_BEAUTIFY_FLAG" val="#wm#"/>
  <p:tag name="KSO_WM_UNIT_PRESET_TEXT" val="谢谢观看"/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custom20204448_39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9"/>
  <p:tag name="KSO_WM_TAG_VERSION" val="1.0"/>
  <p:tag name="KSO_WM_BEAUTIFY_FLAG" val="#wm#"/>
  <p:tag name="KSO_WM_TEMPLATE_CATEGORY" val="custom"/>
  <p:tag name="KSO_WM_TEMPLATE_INDEX" val="20204448"/>
  <p:tag name="KSO_WM_SLIDE_LAYOUT" val="a_b"/>
  <p:tag name="KSO_WM_SLIDE_LAYOUT_CNT" val="1_1"/>
</p:tagLst>
</file>

<file path=ppt/tags/tag191.xml><?xml version="1.0" encoding="utf-8"?>
<p:tagLst xmlns:p="http://schemas.openxmlformats.org/presentationml/2006/main">
  <p:tag name="commondata" val="eyJoZGlkIjoiMWI1MjIwNDNhMDIwYmVhNGVmZGU2NGM1ZjQwMzBlNGM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6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1"/>
  <p:tag name="KSO_WM_UNIT_ID" val="_1*y*1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A000120140530A99PPBG">
  <a:themeElements>
    <a:clrScheme name="106">
      <a:dk1>
        <a:srgbClr val="4B4D4F"/>
      </a:dk1>
      <a:lt1>
        <a:srgbClr val="FFFFFF"/>
      </a:lt1>
      <a:dk2>
        <a:srgbClr val="3D3F41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AEDEF"/>
      </a:dk2>
      <a:lt2>
        <a:srgbClr val="FBFCFC"/>
      </a:lt2>
      <a:accent1>
        <a:srgbClr val="2A71B7"/>
      </a:accent1>
      <a:accent2>
        <a:srgbClr val="3C61A3"/>
      </a:accent2>
      <a:accent3>
        <a:srgbClr val="4E508F"/>
      </a:accent3>
      <a:accent4>
        <a:srgbClr val="61407A"/>
      </a:accent4>
      <a:accent5>
        <a:srgbClr val="732F66"/>
      </a:accent5>
      <a:accent6>
        <a:srgbClr val="851F5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</Words>
  <Application>WPS 演示</Application>
  <PresentationFormat>自定义</PresentationFormat>
  <Paragraphs>105</Paragraphs>
  <Slides>10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Wingdings 2</vt:lpstr>
      <vt:lpstr>Wingdings</vt:lpstr>
      <vt:lpstr>黑体</vt:lpstr>
      <vt:lpstr>Calibri</vt:lpstr>
      <vt:lpstr>幼圆</vt:lpstr>
      <vt:lpstr>微软雅黑</vt:lpstr>
      <vt:lpstr>汉仪旗黑-85S</vt:lpstr>
      <vt:lpstr>华文中宋</vt:lpstr>
      <vt:lpstr>Arial Black</vt:lpstr>
      <vt:lpstr>Times New Roman</vt:lpstr>
      <vt:lpstr>Arial Unicode MS</vt:lpstr>
      <vt:lpstr>A000120140530A99PPBG</vt:lpstr>
      <vt:lpstr>1_Office 主题​​</vt:lpstr>
      <vt:lpstr>项目7 基础平法识图与钢筋计算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黄佳璐</cp:lastModifiedBy>
  <cp:revision>69</cp:revision>
  <dcterms:created xsi:type="dcterms:W3CDTF">2017-02-28T08:42:00Z</dcterms:created>
  <dcterms:modified xsi:type="dcterms:W3CDTF">2024-09-29T10:05:56Z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C5F05AAF324A415DA9F288BBDEBB833C_13</vt:lpwstr>
  </property>
</Properties>
</file>