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4"/>
  </p:notesMasterIdLst>
  <p:sldIdLst>
    <p:sldId id="398" r:id="rId4"/>
    <p:sldId id="399" r:id="rId5"/>
    <p:sldId id="299" r:id="rId6"/>
    <p:sldId id="387" r:id="rId7"/>
    <p:sldId id="302" r:id="rId8"/>
    <p:sldId id="333" r:id="rId9"/>
    <p:sldId id="317" r:id="rId10"/>
    <p:sldId id="318" r:id="rId11"/>
    <p:sldId id="319" r:id="rId12"/>
    <p:sldId id="320" r:id="rId13"/>
    <p:sldId id="322" r:id="rId15"/>
    <p:sldId id="324" r:id="rId16"/>
    <p:sldId id="385" r:id="rId17"/>
    <p:sldId id="314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7" userDrawn="1">
          <p15:clr>
            <a:srgbClr val="A4A3A4"/>
          </p15:clr>
        </p15:guide>
        <p15:guide id="2" pos="39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78" y="102"/>
      </p:cViewPr>
      <p:guideLst>
        <p:guide orient="horz" pos="2077"/>
        <p:guide pos="39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26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7675" y="2511425"/>
            <a:ext cx="8676640" cy="1106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第五章</a:t>
            </a:r>
            <a:r>
              <a:rPr lang="en-US" altLang="zh-CN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  </a:t>
            </a:r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定积分</a:t>
            </a:r>
            <a:endParaRPr lang="zh-CN" altLang="en-US" sz="66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8186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无穷限的广义积分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715" y="1442720"/>
            <a:ext cx="3897630" cy="1062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9895" y="2730500"/>
            <a:ext cx="6502400" cy="9023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9020" y="3857625"/>
            <a:ext cx="3774440" cy="9163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5215" y="4936490"/>
            <a:ext cx="2011045" cy="8413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6260" y="4937125"/>
            <a:ext cx="883920" cy="84391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87959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无穷限的广义积分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10" y="1200150"/>
            <a:ext cx="3860165" cy="9156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005" y="2369820"/>
            <a:ext cx="4881880" cy="9029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5275" y="3429000"/>
            <a:ext cx="4754245" cy="956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3045" y="4644390"/>
            <a:ext cx="2661285" cy="7702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0990" y="4644390"/>
            <a:ext cx="1971040" cy="77025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无穷限的广义积分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765" y="1499870"/>
            <a:ext cx="10720070" cy="1724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750" y="3439160"/>
            <a:ext cx="6568440" cy="836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100" y="4402455"/>
            <a:ext cx="4308475" cy="746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6100" y="5221605"/>
            <a:ext cx="3182620" cy="7918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8720" y="5308600"/>
            <a:ext cx="2221865" cy="58991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10845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小结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5740" y="1718310"/>
            <a:ext cx="8129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了解反常积分的概念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5740" y="3022600"/>
            <a:ext cx="5541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掌握求无穷限广义积分的方法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8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谢谢</a:t>
            </a:r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聆听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09445" y="280856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íSľïḑe"/>
          <p:cNvSpPr txBox="1"/>
          <p:nvPr>
            <p:custDataLst>
              <p:tags r:id="rId7"/>
            </p:custDataLst>
          </p:nvPr>
        </p:nvSpPr>
        <p:spPr>
          <a:xfrm>
            <a:off x="2290445" y="1783080"/>
            <a:ext cx="574992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第一节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定积分的概念和性质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iS1iḓè"/>
          <p:cNvSpPr txBox="1"/>
          <p:nvPr>
            <p:custDataLst>
              <p:tags r:id="rId8"/>
            </p:custDataLst>
          </p:nvPr>
        </p:nvSpPr>
        <p:spPr>
          <a:xfrm>
            <a:off x="2290445" y="2713990"/>
            <a:ext cx="46088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第二节</a:t>
            </a:r>
            <a:r>
              <a:rPr lang="en-US" altLang="zh-CN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微积分基本公式</a:t>
            </a:r>
            <a:endParaRPr lang="zh-CN" altLang="en-US" sz="3200" kern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îṧḻiḍê"/>
          <p:cNvSpPr txBox="1"/>
          <p:nvPr>
            <p:custDataLst>
              <p:tags r:id="rId9"/>
            </p:custDataLst>
          </p:nvPr>
        </p:nvSpPr>
        <p:spPr>
          <a:xfrm>
            <a:off x="2290445" y="3573145"/>
            <a:ext cx="42246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第三节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定积分的计算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îṧḻiḍê"/>
          <p:cNvSpPr txBox="1"/>
          <p:nvPr>
            <p:custDataLst>
              <p:tags r:id="rId10"/>
            </p:custDataLst>
          </p:nvPr>
        </p:nvSpPr>
        <p:spPr>
          <a:xfrm>
            <a:off x="2343785" y="4432300"/>
            <a:ext cx="414464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第四节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反常积分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îṧḻiḍê"/>
          <p:cNvSpPr txBox="1"/>
          <p:nvPr>
            <p:custDataLst>
              <p:tags r:id="rId11"/>
            </p:custDataLst>
          </p:nvPr>
        </p:nvSpPr>
        <p:spPr>
          <a:xfrm>
            <a:off x="2344420" y="5291455"/>
            <a:ext cx="467614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第五节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定积分的应用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26280" y="1119505"/>
            <a:ext cx="3308985" cy="7232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  <a:endParaRPr lang="en-US" altLang="zh-CN" sz="4800" b="1" dirty="0">
              <a:solidFill>
                <a:srgbClr val="000000">
                  <a:alpha val="1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18" grpId="0" bldLvl="0" animBg="1"/>
      <p:bldP spid="18" grpId="1" animBg="1"/>
      <p:bldP spid="22" grpId="0" bldLvl="0" animBg="1"/>
      <p:bldP spid="22" grpId="1" animBg="1"/>
      <p:bldP spid="19" grpId="0" bldLvl="0" animBg="1"/>
      <p:bldP spid="19" grpId="1" animBg="1"/>
      <p:bldP spid="16" grpId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33197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FOUR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1112520" y="2568575"/>
            <a:ext cx="10253980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71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第四节</a:t>
            </a:r>
            <a:r>
              <a:rPr lang="en-US" altLang="zh-CN" sz="71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71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反常积分</a:t>
            </a:r>
            <a:endParaRPr lang="zh-CN" altLang="en-US" sz="71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219835" y="4053205"/>
            <a:ext cx="793051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前面所讨论的定积分，是在积分区间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lt"/>
              </a:rPr>
              <a:t>［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lt"/>
              </a:rPr>
              <a:t>a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lt"/>
              </a:rPr>
              <a:t>，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lt"/>
              </a:rPr>
              <a:t>b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lt"/>
              </a:rPr>
              <a:t>］</a:t>
            </a: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为有限区间，被积函数积</a:t>
            </a:r>
            <a:r>
              <a:rPr lang="en-US" altLang="zh-CN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lt"/>
              </a:rPr>
              <a:t>f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lt"/>
              </a:rPr>
              <a:t>(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lt"/>
              </a:rPr>
              <a:t>x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lt"/>
              </a:rPr>
              <a:t>)</a:t>
            </a: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在区间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lt"/>
              </a:rPr>
              <a:t>［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lt"/>
              </a:rPr>
              <a:t>a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lt"/>
              </a:rPr>
              <a:t>，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lt"/>
              </a:rPr>
              <a:t>b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  <a:sym typeface="+mn-lt"/>
              </a:rPr>
              <a:t>］</a:t>
            </a: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上为有界函数的前提下讨论的</a:t>
            </a:r>
            <a:r>
              <a:rPr lang="en-US" altLang="zh-CN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但在实际问题中，常常会遇到积分区间为无限区间或者被积函数为无界函数的情形，它们已经不属于前面所说的定积分，这两类积分都叫作广义积分</a:t>
            </a:r>
            <a:r>
              <a:rPr lang="en-US" altLang="zh-CN" sz="2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1" grpId="1"/>
      <p:bldP spid="33" grpId="0"/>
      <p:bldP spid="3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736725"/>
            <a:ext cx="37071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学习目标：</a:t>
            </a:r>
            <a:endParaRPr lang="zh-CN" altLang="en-US" sz="40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6015" y="3054985"/>
            <a:ext cx="5723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了解反常积分的概念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6015" y="4040505"/>
            <a:ext cx="5723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了解并掌握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无穷限的广义积分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65728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无穷限的广义积分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305" y="1494790"/>
            <a:ext cx="10555605" cy="1377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7385" y="3100070"/>
            <a:ext cx="3851275" cy="7975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575" y="4124960"/>
            <a:ext cx="10365740" cy="119824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698881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无穷限的广义积分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1839595"/>
            <a:ext cx="11201400" cy="352488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70415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无穷限的广义积分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455" y="1746250"/>
            <a:ext cx="10901680" cy="374142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81235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无穷限的广义积分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" y="1489710"/>
            <a:ext cx="7135495" cy="1050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040" y="2740660"/>
            <a:ext cx="6364605" cy="9486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6110" y="3890010"/>
            <a:ext cx="4664710" cy="9309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6110" y="5021580"/>
            <a:ext cx="4450080" cy="80518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61315"/>
            <a:ext cx="75298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无穷限的广义积分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5565" y="1306830"/>
            <a:ext cx="1847215" cy="858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780" y="1376045"/>
            <a:ext cx="861695" cy="7200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915" y="2599690"/>
            <a:ext cx="5242560" cy="1152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2390" y="3867150"/>
            <a:ext cx="2213610" cy="10039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2390" y="5140960"/>
            <a:ext cx="782955" cy="76009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1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2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3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4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5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6.xml><?xml version="1.0" encoding="utf-8"?>
<p:tagLst xmlns:p="http://schemas.openxmlformats.org/presentationml/2006/main">
  <p:tag name="PA" val="v5.1.0"/>
</p:tagLst>
</file>

<file path=ppt/tags/tag1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commondata" val="eyJoZGlkIjoiMDJiNWIzNzI3NmQ5Yjk5NGQ2ZmM1NjVmMTFmOGVkODcifQ==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</Words>
  <Application>WPS 演示</Application>
  <PresentationFormat>宽屏</PresentationFormat>
  <Paragraphs>52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思源黑体 CN Heavy</vt:lpstr>
      <vt:lpstr>黑体</vt:lpstr>
      <vt:lpstr>方正兰亭大黑_GBK</vt:lpstr>
      <vt:lpstr>Source Han Sans CN Bold</vt:lpstr>
      <vt:lpstr>思源黑体 CN Light</vt:lpstr>
      <vt:lpstr>Times New Roman</vt:lpstr>
      <vt:lpstr>思源黑体 CN</vt:lpstr>
      <vt:lpstr>微软雅黑</vt:lpstr>
      <vt:lpstr>Arial Unicode MS</vt:lpstr>
      <vt:lpstr>Calibri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70</cp:revision>
  <dcterms:created xsi:type="dcterms:W3CDTF">2023-11-08T11:26:00Z</dcterms:created>
  <dcterms:modified xsi:type="dcterms:W3CDTF">2024-09-20T06:47:48Z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BCDC0577AF964B018A07A1881006F1B9_13</vt:lpwstr>
  </property>
  <property fmtid="{D5CDD505-2E9C-101B-9397-08002B2CF9AE}" pid="3" name="KSOProductBuildVer">
    <vt:lpwstr>2052-12.1.0.18276</vt:lpwstr>
  </property>
</Properties>
</file>