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27"/>
  </p:notesMasterIdLst>
  <p:sldIdLst>
    <p:sldId id="410" r:id="rId4"/>
    <p:sldId id="411" r:id="rId5"/>
    <p:sldId id="386" r:id="rId6"/>
    <p:sldId id="343" r:id="rId7"/>
    <p:sldId id="259" r:id="rId8"/>
    <p:sldId id="363" r:id="rId9"/>
    <p:sldId id="272" r:id="rId10"/>
    <p:sldId id="311" r:id="rId11"/>
    <p:sldId id="262" r:id="rId12"/>
    <p:sldId id="310" r:id="rId13"/>
    <p:sldId id="286" r:id="rId14"/>
    <p:sldId id="260" r:id="rId15"/>
    <p:sldId id="263" r:id="rId16"/>
    <p:sldId id="264" r:id="rId17"/>
    <p:sldId id="261" r:id="rId18"/>
    <p:sldId id="273" r:id="rId19"/>
    <p:sldId id="335" r:id="rId20"/>
    <p:sldId id="313" r:id="rId21"/>
    <p:sldId id="334" r:id="rId22"/>
    <p:sldId id="364" r:id="rId23"/>
    <p:sldId id="290" r:id="rId24"/>
    <p:sldId id="297" r:id="rId25"/>
    <p:sldId id="382" r:id="rId26"/>
    <p:sldId id="383" r:id="rId28"/>
    <p:sldId id="384" r:id="rId29"/>
    <p:sldId id="293" r:id="rId30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9" userDrawn="1">
          <p15:clr>
            <a:srgbClr val="A4A3A4"/>
          </p15:clr>
        </p15:guide>
        <p15:guide id="2" pos="285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Administrator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80" d="100"/>
          <a:sy n="80" d="100"/>
        </p:scale>
        <p:origin x="1116" y="90"/>
      </p:cViewPr>
      <p:guideLst>
        <p:guide orient="horz" pos="2079"/>
        <p:guide pos="2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18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2.vml.rels><?xml version="1.0" encoding="UTF-8" standalone="yes"?>
<Relationships xmlns="http://schemas.openxmlformats.org/package/2006/relationships"><Relationship Id="rId5" Type="http://schemas.openxmlformats.org/officeDocument/2006/relationships/image" Target="../media/image43.emf"/><Relationship Id="rId4" Type="http://schemas.openxmlformats.org/officeDocument/2006/relationships/image" Target="../media/image42.emf"/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60.wmf"/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6.vml.rels><?xml version="1.0" encoding="UTF-8" standalone="yes"?>
<Relationships xmlns="http://schemas.openxmlformats.org/package/2006/relationships"><Relationship Id="rId4" Type="http://schemas.openxmlformats.org/officeDocument/2006/relationships/image" Target="../media/image64.emf"/><Relationship Id="rId3" Type="http://schemas.openxmlformats.org/officeDocument/2006/relationships/image" Target="../media/image63.wmf"/><Relationship Id="rId2" Type="http://schemas.openxmlformats.org/officeDocument/2006/relationships/image" Target="../media/image62.emf"/><Relationship Id="rId1" Type="http://schemas.openxmlformats.org/officeDocument/2006/relationships/image" Target="../media/image61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5.wmf"/></Relationships>
</file>

<file path=ppt/drawings/_rels/vmlDrawing18.vml.rels><?xml version="1.0" encoding="UTF-8" standalone="yes"?>
<Relationships xmlns="http://schemas.openxmlformats.org/package/2006/relationships"><Relationship Id="rId9" Type="http://schemas.openxmlformats.org/officeDocument/2006/relationships/image" Target="../media/image77.wmf"/><Relationship Id="rId8" Type="http://schemas.openxmlformats.org/officeDocument/2006/relationships/image" Target="../media/image76.wmf"/><Relationship Id="rId7" Type="http://schemas.openxmlformats.org/officeDocument/2006/relationships/image" Target="../media/image75.wmf"/><Relationship Id="rId6" Type="http://schemas.openxmlformats.org/officeDocument/2006/relationships/image" Target="../media/image74.wmf"/><Relationship Id="rId5" Type="http://schemas.openxmlformats.org/officeDocument/2006/relationships/image" Target="../media/image73.wmf"/><Relationship Id="rId4" Type="http://schemas.openxmlformats.org/officeDocument/2006/relationships/image" Target="../media/image72.wmf"/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3" Type="http://schemas.openxmlformats.org/officeDocument/2006/relationships/image" Target="../media/image81.wmf"/><Relationship Id="rId12" Type="http://schemas.openxmlformats.org/officeDocument/2006/relationships/image" Target="../media/image80.wmf"/><Relationship Id="rId11" Type="http://schemas.openxmlformats.org/officeDocument/2006/relationships/image" Target="../media/image79.wmf"/><Relationship Id="rId10" Type="http://schemas.openxmlformats.org/officeDocument/2006/relationships/image" Target="../media/image78.wmf"/><Relationship Id="rId1" Type="http://schemas.openxmlformats.org/officeDocument/2006/relationships/image" Target="../media/image69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7" Type="http://schemas.openxmlformats.org/officeDocument/2006/relationships/image" Target="../media/image91.wmf"/><Relationship Id="rId6" Type="http://schemas.openxmlformats.org/officeDocument/2006/relationships/image" Target="../media/image90.emf"/><Relationship Id="rId5" Type="http://schemas.openxmlformats.org/officeDocument/2006/relationships/image" Target="../media/image89.png"/><Relationship Id="rId4" Type="http://schemas.openxmlformats.org/officeDocument/2006/relationships/image" Target="../media/image88.wmf"/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93E0952-0690-44B0-A819-0B873C7135AF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4578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4579" name="Rectangle 3"/>
          <p:cNvSpPr>
            <a:spLocks noGrp="1"/>
          </p:cNvSpPr>
          <p:nvPr>
            <p:ph type="body"/>
          </p:nvPr>
        </p:nvSpPr>
        <p:spPr/>
        <p:txBody>
          <a:bodyPr wrap="square" lIns="103254" tIns="51627" rIns="103254" bIns="51627" anchor="t" anchorCtr="0"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6626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8674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867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619117" y="-1005249"/>
            <a:ext cx="1891763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0"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659130" y="-423545"/>
            <a:ext cx="980313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619117" y="-1005249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180586" y="-188791"/>
            <a:ext cx="6024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3708090" y="8304486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1741622" y="3609770"/>
            <a:ext cx="372516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 sz="10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2.jpeg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35654" y="160655"/>
            <a:ext cx="1837373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5654" y="160655"/>
            <a:ext cx="1837373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6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1.wmf"/><Relationship Id="rId11" Type="http://schemas.openxmlformats.org/officeDocument/2006/relationships/oleObject" Target="../embeddings/oleObject16.bin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5.wmf"/><Relationship Id="rId1" Type="http://schemas.openxmlformats.org/officeDocument/2006/relationships/oleObject" Target="../embeddings/oleObject20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wmf"/><Relationship Id="rId1" Type="http://schemas.openxmlformats.org/officeDocument/2006/relationships/oleObject" Target="../embeddings/oleObject23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29.wmf"/><Relationship Id="rId14" Type="http://schemas.openxmlformats.org/officeDocument/2006/relationships/vmlDrawing" Target="../drawings/vmlDrawing9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4.wmf"/><Relationship Id="rId11" Type="http://schemas.openxmlformats.org/officeDocument/2006/relationships/oleObject" Target="../embeddings/oleObject29.bin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24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6.e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35.emf"/><Relationship Id="rId1" Type="http://schemas.openxmlformats.org/officeDocument/2006/relationships/oleObject" Target="../embeddings/oleObject30.bin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2.xml"/><Relationship Id="rId3" Type="http://schemas.openxmlformats.org/officeDocument/2006/relationships/oleObject" Target="../embeddings/oleObject34.bin"/><Relationship Id="rId2" Type="http://schemas.openxmlformats.org/officeDocument/2006/relationships/image" Target="../media/image38.wmf"/><Relationship Id="rId1" Type="http://schemas.openxmlformats.org/officeDocument/2006/relationships/oleObject" Target="../embeddings/oleObject33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42.e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41.e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0.e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39.wmf"/><Relationship Id="rId12" Type="http://schemas.openxmlformats.org/officeDocument/2006/relationships/vmlDrawing" Target="../drawings/vmlDrawing12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3.emf"/><Relationship Id="rId1" Type="http://schemas.openxmlformats.org/officeDocument/2006/relationships/oleObject" Target="../embeddings/oleObject35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47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44.wmf"/><Relationship Id="rId12" Type="http://schemas.openxmlformats.org/officeDocument/2006/relationships/vmlDrawing" Target="../drawings/vmlDrawing13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9.png"/><Relationship Id="rId1" Type="http://schemas.openxmlformats.org/officeDocument/2006/relationships/oleObject" Target="../embeddings/oleObject40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wmf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50.wmf"/><Relationship Id="rId13" Type="http://schemas.openxmlformats.org/officeDocument/2006/relationships/vmlDrawing" Target="../drawings/vmlDrawing14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56.png"/><Relationship Id="rId10" Type="http://schemas.openxmlformats.org/officeDocument/2006/relationships/image" Target="../media/image55.png"/><Relationship Id="rId1" Type="http://schemas.openxmlformats.org/officeDocument/2006/relationships/oleObject" Target="../embeddings/oleObject44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0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59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8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57.wmf"/><Relationship Id="rId10" Type="http://schemas.openxmlformats.org/officeDocument/2006/relationships/vmlDrawing" Target="../drawings/vmlDrawing15.vml"/><Relationship Id="rId1" Type="http://schemas.openxmlformats.org/officeDocument/2006/relationships/oleObject" Target="../embeddings/oleObject48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4.emf"/><Relationship Id="rId7" Type="http://schemas.openxmlformats.org/officeDocument/2006/relationships/oleObject" Target="../embeddings/oleObject55.bin"/><Relationship Id="rId6" Type="http://schemas.openxmlformats.org/officeDocument/2006/relationships/image" Target="../media/image63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62.emf"/><Relationship Id="rId3" Type="http://schemas.openxmlformats.org/officeDocument/2006/relationships/oleObject" Target="../embeddings/oleObject53.bin"/><Relationship Id="rId2" Type="http://schemas.openxmlformats.org/officeDocument/2006/relationships/image" Target="../media/image61.emf"/><Relationship Id="rId10" Type="http://schemas.openxmlformats.org/officeDocument/2006/relationships/vmlDrawing" Target="../drawings/vmlDrawing16.vml"/><Relationship Id="rId1" Type="http://schemas.openxmlformats.org/officeDocument/2006/relationships/oleObject" Target="../embeddings/oleObject52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7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emf"/><Relationship Id="rId3" Type="http://schemas.openxmlformats.org/officeDocument/2006/relationships/oleObject" Target="../embeddings/oleObject57.bin"/><Relationship Id="rId2" Type="http://schemas.openxmlformats.org/officeDocument/2006/relationships/image" Target="../media/image65.wmf"/><Relationship Id="rId1" Type="http://schemas.openxmlformats.org/officeDocument/2006/relationships/oleObject" Target="../embeddings/oleObject56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2.bin"/><Relationship Id="rId8" Type="http://schemas.openxmlformats.org/officeDocument/2006/relationships/image" Target="../media/image72.wmf"/><Relationship Id="rId7" Type="http://schemas.openxmlformats.org/officeDocument/2006/relationships/oleObject" Target="../embeddings/oleObject61.bin"/><Relationship Id="rId6" Type="http://schemas.openxmlformats.org/officeDocument/2006/relationships/image" Target="../media/image71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70.wmf"/><Relationship Id="rId30" Type="http://schemas.openxmlformats.org/officeDocument/2006/relationships/notesSlide" Target="../notesSlides/notesSlide1.xml"/><Relationship Id="rId3" Type="http://schemas.openxmlformats.org/officeDocument/2006/relationships/oleObject" Target="../embeddings/oleObject59.bin"/><Relationship Id="rId29" Type="http://schemas.openxmlformats.org/officeDocument/2006/relationships/vmlDrawing" Target="../drawings/vmlDrawing18.vml"/><Relationship Id="rId28" Type="http://schemas.openxmlformats.org/officeDocument/2006/relationships/slideLayout" Target="../slideLayouts/slideLayout2.xml"/><Relationship Id="rId27" Type="http://schemas.openxmlformats.org/officeDocument/2006/relationships/image" Target="../media/image82.png"/><Relationship Id="rId26" Type="http://schemas.openxmlformats.org/officeDocument/2006/relationships/image" Target="../media/image81.wmf"/><Relationship Id="rId25" Type="http://schemas.openxmlformats.org/officeDocument/2006/relationships/oleObject" Target="../embeddings/oleObject70.bin"/><Relationship Id="rId24" Type="http://schemas.openxmlformats.org/officeDocument/2006/relationships/image" Target="../media/image80.wmf"/><Relationship Id="rId23" Type="http://schemas.openxmlformats.org/officeDocument/2006/relationships/oleObject" Target="../embeddings/oleObject69.bin"/><Relationship Id="rId22" Type="http://schemas.openxmlformats.org/officeDocument/2006/relationships/image" Target="../media/image79.wmf"/><Relationship Id="rId21" Type="http://schemas.openxmlformats.org/officeDocument/2006/relationships/oleObject" Target="../embeddings/oleObject68.bin"/><Relationship Id="rId20" Type="http://schemas.openxmlformats.org/officeDocument/2006/relationships/image" Target="../media/image78.wmf"/><Relationship Id="rId2" Type="http://schemas.openxmlformats.org/officeDocument/2006/relationships/image" Target="../media/image69.wmf"/><Relationship Id="rId19" Type="http://schemas.openxmlformats.org/officeDocument/2006/relationships/oleObject" Target="../embeddings/oleObject67.bin"/><Relationship Id="rId18" Type="http://schemas.openxmlformats.org/officeDocument/2006/relationships/image" Target="../media/image77.wmf"/><Relationship Id="rId17" Type="http://schemas.openxmlformats.org/officeDocument/2006/relationships/oleObject" Target="../embeddings/oleObject66.bin"/><Relationship Id="rId16" Type="http://schemas.openxmlformats.org/officeDocument/2006/relationships/image" Target="../media/image76.wmf"/><Relationship Id="rId15" Type="http://schemas.openxmlformats.org/officeDocument/2006/relationships/oleObject" Target="../embeddings/oleObject65.bin"/><Relationship Id="rId14" Type="http://schemas.openxmlformats.org/officeDocument/2006/relationships/image" Target="../media/image75.wmf"/><Relationship Id="rId13" Type="http://schemas.openxmlformats.org/officeDocument/2006/relationships/oleObject" Target="../embeddings/oleObject64.bin"/><Relationship Id="rId12" Type="http://schemas.openxmlformats.org/officeDocument/2006/relationships/image" Target="../media/image74.wmf"/><Relationship Id="rId11" Type="http://schemas.openxmlformats.org/officeDocument/2006/relationships/oleObject" Target="../embeddings/oleObject63.bin"/><Relationship Id="rId10" Type="http://schemas.openxmlformats.org/officeDocument/2006/relationships/image" Target="../media/image73.wmf"/><Relationship Id="rId1" Type="http://schemas.openxmlformats.org/officeDocument/2006/relationships/oleObject" Target="../embeddings/oleObject58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vmlDrawing" Target="../drawings/vmlDrawing19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84.wmf"/><Relationship Id="rId3" Type="http://schemas.openxmlformats.org/officeDocument/2006/relationships/oleObject" Target="../embeddings/oleObject72.bin"/><Relationship Id="rId2" Type="http://schemas.openxmlformats.org/officeDocument/2006/relationships/image" Target="../media/image83.wmf"/><Relationship Id="rId1" Type="http://schemas.openxmlformats.org/officeDocument/2006/relationships/oleObject" Target="../embeddings/oleObject71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7.bin"/><Relationship Id="rId8" Type="http://schemas.openxmlformats.org/officeDocument/2006/relationships/image" Target="../media/image88.wmf"/><Relationship Id="rId7" Type="http://schemas.openxmlformats.org/officeDocument/2006/relationships/oleObject" Target="../embeddings/oleObject76.bin"/><Relationship Id="rId6" Type="http://schemas.openxmlformats.org/officeDocument/2006/relationships/image" Target="../media/image87.wmf"/><Relationship Id="rId5" Type="http://schemas.openxmlformats.org/officeDocument/2006/relationships/oleObject" Target="../embeddings/oleObject75.bin"/><Relationship Id="rId4" Type="http://schemas.openxmlformats.org/officeDocument/2006/relationships/image" Target="../media/image86.wmf"/><Relationship Id="rId3" Type="http://schemas.openxmlformats.org/officeDocument/2006/relationships/oleObject" Target="../embeddings/oleObject74.bin"/><Relationship Id="rId2" Type="http://schemas.openxmlformats.org/officeDocument/2006/relationships/image" Target="../media/image85.wmf"/><Relationship Id="rId18" Type="http://schemas.openxmlformats.org/officeDocument/2006/relationships/notesSlide" Target="../notesSlides/notesSlide3.xml"/><Relationship Id="rId17" Type="http://schemas.openxmlformats.org/officeDocument/2006/relationships/vmlDrawing" Target="../drawings/vmlDrawing20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82.png"/><Relationship Id="rId14" Type="http://schemas.openxmlformats.org/officeDocument/2006/relationships/image" Target="../media/image91.wmf"/><Relationship Id="rId13" Type="http://schemas.openxmlformats.org/officeDocument/2006/relationships/oleObject" Target="../embeddings/oleObject79.bin"/><Relationship Id="rId12" Type="http://schemas.openxmlformats.org/officeDocument/2006/relationships/image" Target="../media/image90.emf"/><Relationship Id="rId11" Type="http://schemas.openxmlformats.org/officeDocument/2006/relationships/oleObject" Target="../embeddings/oleObject78.bin"/><Relationship Id="rId10" Type="http://schemas.openxmlformats.org/officeDocument/2006/relationships/image" Target="../media/image89.png"/><Relationship Id="rId1" Type="http://schemas.openxmlformats.org/officeDocument/2006/relationships/oleObject" Target="../embeddings/oleObject73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image" Target="../media/image29.wmf"/><Relationship Id="rId7" Type="http://schemas.openxmlformats.org/officeDocument/2006/relationships/oleObject" Target="../embeddings/oleObject81.bin"/><Relationship Id="rId6" Type="http://schemas.openxmlformats.org/officeDocument/2006/relationships/tags" Target="../tags/tag15.x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80.bin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4" Type="http://schemas.openxmlformats.org/officeDocument/2006/relationships/vmlDrawing" Target="../drawings/vmlDrawing21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93.png"/><Relationship Id="rId11" Type="http://schemas.openxmlformats.org/officeDocument/2006/relationships/image" Target="../media/image92.png"/><Relationship Id="rId10" Type="http://schemas.openxmlformats.org/officeDocument/2006/relationships/tags" Target="../tags/tag17.xml"/><Relationship Id="rId1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6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wmf"/><Relationship Id="rId6" Type="http://schemas.openxmlformats.org/officeDocument/2006/relationships/image" Target="../media/image12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9.bin"/><Relationship Id="rId2" Type="http://schemas.openxmlformats.org/officeDocument/2006/relationships/tags" Target="../tags/tag6.xml"/><Relationship Id="rId13" Type="http://schemas.openxmlformats.org/officeDocument/2006/relationships/vmlDrawing" Target="../drawings/vmlDrawing4.v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1.xml"/><Relationship Id="rId10" Type="http://schemas.openxmlformats.org/officeDocument/2006/relationships/image" Target="../media/image15.wmf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5220498" y="-404176"/>
            <a:ext cx="1654529" cy="1654529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88256" y="2740819"/>
            <a:ext cx="6507480" cy="1614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495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第一章</a:t>
            </a:r>
            <a:endParaRPr lang="zh-CN" altLang="en-US" sz="495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  <a:p>
            <a:pPr algn="ctr"/>
            <a:r>
              <a:rPr lang="zh-CN" altLang="en-US" sz="495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函数、极限与连续</a:t>
            </a:r>
            <a:endParaRPr lang="zh-CN" altLang="en-US" sz="495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1586967" y="1830179"/>
            <a:ext cx="62606" cy="438161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218" name="内容占位符 9217">
            <a:hlinkClick r:id="" action="ppaction://ole?verb="/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821055" y="2219325"/>
          <a:ext cx="3048000" cy="995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1209675" imgH="394335" progId="Equation.3">
                  <p:embed/>
                </p:oleObj>
              </mc:Choice>
              <mc:Fallback>
                <p:oleObj name="" r:id="rId1" imgW="1209675" imgH="394335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1055" y="2219325"/>
                        <a:ext cx="3048000" cy="99504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2" name="文本框 9218"/>
          <p:cNvSpPr txBox="1"/>
          <p:nvPr/>
        </p:nvSpPr>
        <p:spPr>
          <a:xfrm>
            <a:off x="1201738" y="773113"/>
            <a:ext cx="40989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CC"/>
                </a:solidFill>
                <a:latin typeface="Microsoft Sans Serif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2.无穷小的性质</a:t>
            </a:r>
            <a:endParaRPr lang="zh-CN" altLang="en-US" sz="2800" b="1" dirty="0">
              <a:solidFill>
                <a:srgbClr val="0000CC"/>
              </a:solidFill>
              <a:latin typeface="Microsoft Sans Serif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579438" y="1327150"/>
            <a:ext cx="7907337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性质2：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无穷小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有界函数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积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仍为无穷小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447675" y="3390900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解：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9223" name="对象 9222"/>
          <p:cNvGraphicFramePr>
            <a:graphicFrameLocks noChangeAspect="1"/>
          </p:cNvGraphicFramePr>
          <p:nvPr/>
        </p:nvGraphicFramePr>
        <p:xfrm>
          <a:off x="1476375" y="3248025"/>
          <a:ext cx="2057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3" imgW="2056765" imgH="901065" progId="Equation.3">
                  <p:embed/>
                </p:oleObj>
              </mc:Choice>
              <mc:Fallback>
                <p:oleObj name="" r:id="rId3" imgW="2056765" imgH="901065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6375" y="3248025"/>
                        <a:ext cx="2057400" cy="90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对象 9223"/>
          <p:cNvGraphicFramePr>
            <a:graphicFrameLocks noChangeAspect="1"/>
          </p:cNvGraphicFramePr>
          <p:nvPr/>
        </p:nvGraphicFramePr>
        <p:xfrm>
          <a:off x="3729355" y="3248025"/>
          <a:ext cx="490918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5" imgW="2120900" imgH="393700" progId="Equation.3">
                  <p:embed/>
                </p:oleObj>
              </mc:Choice>
              <mc:Fallback>
                <p:oleObj name="" r:id="rId5" imgW="2120900" imgH="393700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29355" y="3248025"/>
                        <a:ext cx="4909185" cy="90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5" name="对象 9224"/>
          <p:cNvGraphicFramePr>
            <a:graphicFrameLocks noChangeAspect="1"/>
          </p:cNvGraphicFramePr>
          <p:nvPr/>
        </p:nvGraphicFramePr>
        <p:xfrm>
          <a:off x="1455738" y="4183063"/>
          <a:ext cx="17780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7" imgW="1778000" imgH="546100" progId="Equation.3">
                  <p:embed/>
                </p:oleObj>
              </mc:Choice>
              <mc:Fallback>
                <p:oleObj name="" r:id="rId7" imgW="1778000" imgH="5461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55738" y="4183063"/>
                        <a:ext cx="1778000" cy="54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6" name="对象 9225"/>
          <p:cNvGraphicFramePr>
            <a:graphicFrameLocks noChangeAspect="1"/>
          </p:cNvGraphicFramePr>
          <p:nvPr/>
        </p:nvGraphicFramePr>
        <p:xfrm>
          <a:off x="3533775" y="4183380"/>
          <a:ext cx="3767455" cy="449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9" imgW="1701800" imgH="203200" progId="Equation.3">
                  <p:embed/>
                </p:oleObj>
              </mc:Choice>
              <mc:Fallback>
                <p:oleObj name="" r:id="rId9" imgW="1701800" imgH="2032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33775" y="4183380"/>
                        <a:ext cx="3767455" cy="4495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7" name="对象 9226"/>
          <p:cNvGraphicFramePr>
            <a:graphicFrameLocks noChangeAspect="1"/>
          </p:cNvGraphicFramePr>
          <p:nvPr/>
        </p:nvGraphicFramePr>
        <p:xfrm>
          <a:off x="1476375" y="4849813"/>
          <a:ext cx="5168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1" imgW="1740535" imgH="393700" progId="Equation.3">
                  <p:embed/>
                </p:oleObj>
              </mc:Choice>
              <mc:Fallback>
                <p:oleObj name="" r:id="rId11" imgW="1740535" imgH="39370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76375" y="4849813"/>
                        <a:ext cx="51689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863340" y="2453005"/>
            <a:ext cx="174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70" decel="100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70" decel="100000"/>
                                        <p:tgtEl>
                                          <p:spTgt spid="92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0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ldLvl="0"/>
      <p:bldP spid="92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42" name="对象 1024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09838" y="2076450"/>
          <a:ext cx="2789237" cy="99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" imgW="1105535" imgH="393700" progId="Equation.3">
                  <p:embed/>
                </p:oleObj>
              </mc:Choice>
              <mc:Fallback>
                <p:oleObj name="" r:id="rId1" imgW="1105535" imgH="393700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9838" y="2076450"/>
                        <a:ext cx="2789237" cy="995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对象 1024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16113" y="3211513"/>
          <a:ext cx="4460875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3" imgW="1765935" imgH="393700" progId="Equation.3">
                  <p:embed/>
                </p:oleObj>
              </mc:Choice>
              <mc:Fallback>
                <p:oleObj name="" r:id="rId3" imgW="1765935" imgH="393700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16113" y="3211513"/>
                        <a:ext cx="4460875" cy="993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对象 1024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57513" y="4410075"/>
          <a:ext cx="2343150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5" imgW="929640" imgH="394335" progId="Equation.3">
                  <p:embed/>
                </p:oleObj>
              </mc:Choice>
              <mc:Fallback>
                <p:oleObj name="" r:id="rId5" imgW="929640" imgH="394335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57513" y="4410075"/>
                        <a:ext cx="2343150" cy="993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文本框 10244"/>
          <p:cNvSpPr txBox="1"/>
          <p:nvPr/>
        </p:nvSpPr>
        <p:spPr>
          <a:xfrm>
            <a:off x="1201738" y="773113"/>
            <a:ext cx="40989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CC"/>
                </a:solidFill>
                <a:latin typeface="Microsoft Sans Serif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2.无穷小的性质</a:t>
            </a:r>
            <a:endParaRPr lang="zh-CN" altLang="en-US" sz="2800" b="1" dirty="0">
              <a:solidFill>
                <a:srgbClr val="0000CC"/>
              </a:solidFill>
              <a:latin typeface="Microsoft Sans Serif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269" name="文本框 10246"/>
          <p:cNvSpPr txBox="1"/>
          <p:nvPr/>
        </p:nvSpPr>
        <p:spPr>
          <a:xfrm>
            <a:off x="466090" y="1329055"/>
            <a:ext cx="794194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性质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无穷小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有界变量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积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仍为无穷小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89" name="对象 1126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41650" y="1736725"/>
          <a:ext cx="248285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" imgW="967740" imgH="394335" progId="Equation.3">
                  <p:embed/>
                </p:oleObj>
              </mc:Choice>
              <mc:Fallback>
                <p:oleObj name="" r:id="rId1" imgW="967740" imgH="394335" progId="Equation.3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41650" y="1736725"/>
                        <a:ext cx="2482850" cy="1014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0" name="文本框 11266"/>
          <p:cNvSpPr txBox="1"/>
          <p:nvPr/>
        </p:nvSpPr>
        <p:spPr>
          <a:xfrm>
            <a:off x="1490663" y="796925"/>
            <a:ext cx="1979612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2800" b="1" dirty="0">
                <a:latin typeface="Microsoft Sans Serif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课堂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练习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1269" name="对象 1126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82800" y="2989263"/>
          <a:ext cx="5519738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3" imgW="2184400" imgH="393700" progId="Equation.3">
                  <p:embed/>
                </p:oleObj>
              </mc:Choice>
              <mc:Fallback>
                <p:oleObj name="" r:id="rId3" imgW="2184400" imgH="393700" progId="Equation.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82800" y="2989263"/>
                        <a:ext cx="5519738" cy="995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对象 1126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41650" y="4151313"/>
          <a:ext cx="2887663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5" imgW="1145540" imgH="394335" progId="Equation.3">
                  <p:embed/>
                </p:oleObj>
              </mc:Choice>
              <mc:Fallback>
                <p:oleObj name="" r:id="rId5" imgW="1145540" imgH="394335" progId="Equation.3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1650" y="4151313"/>
                        <a:ext cx="2887663" cy="995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2289"/>
          <p:cNvSpPr txBox="1"/>
          <p:nvPr/>
        </p:nvSpPr>
        <p:spPr>
          <a:xfrm>
            <a:off x="1027748" y="896938"/>
            <a:ext cx="5467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CC"/>
                </a:solidFill>
                <a:latin typeface="Microsoft Sans Serif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3.无穷小与函数极限的关系</a:t>
            </a:r>
            <a:endParaRPr lang="zh-CN" altLang="en-US" sz="2800" b="1" dirty="0">
              <a:solidFill>
                <a:srgbClr val="0000CC"/>
              </a:solidFill>
              <a:latin typeface="Microsoft Sans Serif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aphicFrame>
        <p:nvGraphicFramePr>
          <p:cNvPr id="12291" name="对象 12290"/>
          <p:cNvGraphicFramePr>
            <a:graphicFrameLocks noChangeAspect="1"/>
          </p:cNvGraphicFramePr>
          <p:nvPr/>
        </p:nvGraphicFramePr>
        <p:xfrm>
          <a:off x="1311275" y="4286250"/>
          <a:ext cx="6359525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3581400" imgH="292100" progId="Equation.3">
                  <p:embed/>
                </p:oleObj>
              </mc:Choice>
              <mc:Fallback>
                <p:oleObj name="" r:id="rId1" imgW="3581400" imgH="2921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11275" y="4286250"/>
                        <a:ext cx="6359525" cy="614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文本框 12291"/>
          <p:cNvSpPr txBox="1"/>
          <p:nvPr/>
        </p:nvSpPr>
        <p:spPr>
          <a:xfrm>
            <a:off x="374650" y="1657350"/>
            <a:ext cx="8416925" cy="10814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2800" b="1" dirty="0">
                <a:latin typeface="Microsoft Sans Serif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Microsoft Sans Serif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无穷小是极限为零的函数</a:t>
            </a:r>
            <a:r>
              <a:rPr lang="zh-CN" altLang="en-US" sz="2800" b="1" dirty="0">
                <a:latin typeface="Microsoft Sans Serif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，它与极限值不为零的函数有什么关系？</a:t>
            </a:r>
            <a:endParaRPr lang="zh-CN" altLang="en-US" sz="2800" b="1" dirty="0">
              <a:latin typeface="Microsoft Sans Serif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400050" y="2660650"/>
            <a:ext cx="8516938" cy="1476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CC"/>
                </a:solidFill>
                <a:latin typeface="Microsoft Sans Serif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定理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在自变量的某个变化过程中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函数有极限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充分必要条件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是函数可写成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常数与无穷小的和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，即 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2017713" y="5046663"/>
            <a:ext cx="41249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2800" b="1" baseline="-25000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o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是有限数，也可以是 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∞.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293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4" name="对象 13313"/>
          <p:cNvGraphicFramePr>
            <a:graphicFrameLocks noChangeAspect="1"/>
          </p:cNvGraphicFramePr>
          <p:nvPr/>
        </p:nvGraphicFramePr>
        <p:xfrm>
          <a:off x="1600200" y="3556000"/>
          <a:ext cx="5732463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2553335" imgH="292100" progId="Equation.3">
                  <p:embed/>
                </p:oleObj>
              </mc:Choice>
              <mc:Fallback>
                <p:oleObj name="" r:id="rId1" imgW="2553335" imgH="2921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0200" y="3556000"/>
                        <a:ext cx="5732463" cy="657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3314"/>
          <p:cNvGrpSpPr/>
          <p:nvPr/>
        </p:nvGrpSpPr>
        <p:grpSpPr>
          <a:xfrm>
            <a:off x="390525" y="1087438"/>
            <a:ext cx="8645525" cy="2239962"/>
            <a:chOff x="0" y="0"/>
            <a:chExt cx="13614" cy="3528"/>
          </a:xfrm>
        </p:grpSpPr>
        <p:sp>
          <p:nvSpPr>
            <p:cNvPr id="14339" name="Text Box 5"/>
            <p:cNvSpPr txBox="1"/>
            <p:nvPr/>
          </p:nvSpPr>
          <p:spPr>
            <a:xfrm>
              <a:off x="0" y="216"/>
              <a:ext cx="13615" cy="33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zh-CN" altLang="en-US" sz="3200" b="1" dirty="0">
                  <a:solidFill>
                    <a:srgbClr val="0000CC"/>
                  </a:solidFill>
                  <a:latin typeface="Microsoft Sans Serif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定义2  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对于非零函数 </a:t>
              </a:r>
              <a:r>
                <a:rPr lang="zh-CN" altLang="en-US" sz="28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f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(</a:t>
              </a:r>
              <a:r>
                <a:rPr lang="zh-CN" altLang="en-US" sz="28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x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)，如果          在 </a:t>
              </a:r>
              <a:r>
                <a:rPr lang="zh-CN" altLang="en-US" sz="28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x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→</a:t>
              </a:r>
              <a:r>
                <a:rPr lang="zh-CN" altLang="en-US" sz="28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x</a:t>
              </a:r>
              <a:r>
                <a:rPr lang="zh-CN" altLang="en-US" sz="2800" b="1" baseline="-25000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o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(或</a:t>
              </a:r>
              <a:r>
                <a:rPr lang="zh-CN" altLang="en-US" sz="28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x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→</a:t>
              </a:r>
              <a:r>
                <a:rPr lang="zh-CN" altLang="en-US" sz="28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∞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)时的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极限为零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，那么函数 </a:t>
              </a:r>
              <a:r>
                <a:rPr lang="zh-CN" altLang="en-US" sz="28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f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(</a:t>
              </a:r>
              <a:r>
                <a:rPr lang="zh-CN" altLang="en-US" sz="28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x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)称为</a:t>
              </a:r>
              <a:r>
                <a:rPr lang="zh-CN" altLang="en-US" sz="28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x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→</a:t>
              </a:r>
              <a:r>
                <a:rPr lang="zh-CN" altLang="en-US" sz="28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x</a:t>
              </a:r>
              <a:r>
                <a:rPr lang="zh-CN" altLang="en-US" sz="2800" b="1" baseline="-25000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o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(或</a:t>
              </a:r>
              <a:r>
                <a:rPr lang="zh-CN" altLang="en-US" sz="28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x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→</a:t>
              </a:r>
              <a:r>
                <a:rPr lang="zh-CN" altLang="en-US" sz="28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∞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)时的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无穷大量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（简称无穷大）.</a:t>
              </a:r>
              <a:endPara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aphicFrame>
          <p:nvGraphicFramePr>
            <p:cNvPr id="14340" name="对象 1331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8408" y="0"/>
            <a:ext cx="1483" cy="1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3" imgW="370205" imgH="421640" progId="Equation.3">
                    <p:embed/>
                  </p:oleObj>
                </mc:Choice>
                <mc:Fallback>
                  <p:oleObj name="" r:id="rId3" imgW="370205" imgH="421640" progId="Equation.3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408" y="0"/>
                          <a:ext cx="1483" cy="16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319" name="对象 13318"/>
          <p:cNvGraphicFramePr>
            <a:graphicFrameLocks noChangeAspect="1"/>
          </p:cNvGraphicFramePr>
          <p:nvPr/>
        </p:nvGraphicFramePr>
        <p:xfrm>
          <a:off x="904875" y="4159250"/>
          <a:ext cx="3565525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1502410" imgH="394335" progId="Equation.3">
                  <p:embed/>
                </p:oleObj>
              </mc:Choice>
              <mc:Fallback>
                <p:oleObj name="" r:id="rId5" imgW="1502410" imgH="394335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4875" y="4159250"/>
                        <a:ext cx="3565525" cy="931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0" name="对象 13319"/>
          <p:cNvGraphicFramePr>
            <a:graphicFrameLocks noChangeAspect="1"/>
          </p:cNvGraphicFramePr>
          <p:nvPr/>
        </p:nvGraphicFramePr>
        <p:xfrm>
          <a:off x="1909128" y="5192871"/>
          <a:ext cx="3074670" cy="509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7" imgW="1295400" imgH="215900" progId="Equation.3">
                  <p:embed/>
                </p:oleObj>
              </mc:Choice>
              <mc:Fallback>
                <p:oleObj name="" r:id="rId7" imgW="1295400" imgH="2159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09128" y="5192871"/>
                        <a:ext cx="3074670" cy="5092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1" name="对象 13320"/>
          <p:cNvGraphicFramePr>
            <a:graphicFrameLocks noChangeAspect="1"/>
          </p:cNvGraphicFramePr>
          <p:nvPr/>
        </p:nvGraphicFramePr>
        <p:xfrm>
          <a:off x="5226050" y="4191000"/>
          <a:ext cx="231140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9" imgW="1031240" imgH="394335" progId="Equation.3">
                  <p:embed/>
                </p:oleObj>
              </mc:Choice>
              <mc:Fallback>
                <p:oleObj name="" r:id="rId9" imgW="1031240" imgH="394335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26050" y="4191000"/>
                        <a:ext cx="2311400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2" name="对象 13321"/>
          <p:cNvGraphicFramePr>
            <a:graphicFrameLocks noChangeAspect="1"/>
          </p:cNvGraphicFramePr>
          <p:nvPr/>
        </p:nvGraphicFramePr>
        <p:xfrm>
          <a:off x="5246053" y="5193348"/>
          <a:ext cx="2534920" cy="655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1" imgW="1130300" imgH="292100" progId="Equation.3">
                  <p:embed/>
                </p:oleObj>
              </mc:Choice>
              <mc:Fallback>
                <p:oleObj name="" r:id="rId11" imgW="1130300" imgH="2921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46053" y="5193348"/>
                        <a:ext cx="2534920" cy="6559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AutoShape 33"/>
          <p:cNvSpPr>
            <a:spLocks noChangeArrowheads="1"/>
          </p:cNvSpPr>
          <p:nvPr/>
        </p:nvSpPr>
        <p:spPr bwMode="auto">
          <a:xfrm>
            <a:off x="591185" y="465455"/>
            <a:ext cx="2444750" cy="6223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FF"/>
              </a:gs>
              <a:gs pos="50000">
                <a:schemeClr val="bg1"/>
              </a:gs>
              <a:gs pos="100000">
                <a:srgbClr val="FFCCFF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二、无穷大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338" name="对象 14337"/>
          <p:cNvGraphicFramePr>
            <a:graphicFrameLocks noChangeAspect="1"/>
          </p:cNvGraphicFramePr>
          <p:nvPr/>
        </p:nvGraphicFramePr>
        <p:xfrm>
          <a:off x="427038" y="1960245"/>
          <a:ext cx="12060555" cy="1068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5495925" imgH="485775" progId="Word.Document.8">
                  <p:embed/>
                </p:oleObj>
              </mc:Choice>
              <mc:Fallback>
                <p:oleObj name="" r:id="rId1" imgW="5495925" imgH="485775" progId="Word.Document.8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7038" y="1960245"/>
                        <a:ext cx="12060555" cy="1068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9" name="对象 14338"/>
          <p:cNvGraphicFramePr>
            <a:graphicFrameLocks noChangeAspect="1"/>
          </p:cNvGraphicFramePr>
          <p:nvPr/>
        </p:nvGraphicFramePr>
        <p:xfrm>
          <a:off x="1361123" y="3210878"/>
          <a:ext cx="11755755" cy="652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5495925" imgH="304800" progId="Word.Document.8">
                  <p:embed/>
                </p:oleObj>
              </mc:Choice>
              <mc:Fallback>
                <p:oleObj name="" r:id="rId3" imgW="5495925" imgH="304800" progId="Word.Document.8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1123" y="3210878"/>
                        <a:ext cx="11755755" cy="652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对象 14339"/>
          <p:cNvGraphicFramePr>
            <a:graphicFrameLocks noChangeAspect="1"/>
          </p:cNvGraphicFramePr>
          <p:nvPr/>
        </p:nvGraphicFramePr>
        <p:xfrm>
          <a:off x="1318260" y="4206240"/>
          <a:ext cx="1173480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5" imgW="5486400" imgH="406400" progId="Word.Document.8">
                  <p:embed/>
                </p:oleObj>
              </mc:Choice>
              <mc:Fallback>
                <p:oleObj name="" r:id="rId5" imgW="5486400" imgH="406400" progId="Word.Document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8260" y="4206240"/>
                        <a:ext cx="11734800" cy="866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文本框 15363"/>
          <p:cNvSpPr txBox="1"/>
          <p:nvPr/>
        </p:nvSpPr>
        <p:spPr>
          <a:xfrm>
            <a:off x="1371600" y="1219200"/>
            <a:ext cx="22796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注意：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538163" y="1973263"/>
            <a:ext cx="75298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①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讲一个函数是无穷大，必须指出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自变量的变化趋势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" name="组合 15365"/>
          <p:cNvGrpSpPr/>
          <p:nvPr/>
        </p:nvGrpSpPr>
        <p:grpSpPr>
          <a:xfrm>
            <a:off x="1536700" y="2427288"/>
            <a:ext cx="5365455" cy="1744662"/>
            <a:chOff x="0" y="0"/>
            <a:chExt cx="8450" cy="2748"/>
          </a:xfrm>
        </p:grpSpPr>
        <p:sp>
          <p:nvSpPr>
            <p:cNvPr id="16390" name="文本框 15366"/>
            <p:cNvSpPr txBox="1"/>
            <p:nvPr/>
          </p:nvSpPr>
          <p:spPr>
            <a:xfrm>
              <a:off x="0" y="328"/>
              <a:ext cx="8450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例如：   是当</a:t>
              </a:r>
              <a:r>
                <a:rPr lang="zh-CN" altLang="en-US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x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→0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时的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无穷大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；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但是，当</a:t>
              </a:r>
              <a:r>
                <a:rPr lang="zh-CN" altLang="en-US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x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Arial" panose="020B0604020202020204" pitchFamily="34" charset="0"/>
                </a:rPr>
                <a:t>→</a:t>
              </a:r>
              <a:r>
                <a:rPr lang="zh-CN" altLang="en-US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∞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时</a:t>
              </a:r>
              <a:r>
                <a:rPr lang="zh-CN" altLang="en-US" sz="28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，      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是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无穷小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.</a:t>
              </a:r>
              <a:endPara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endParaRPr>
            </a:p>
          </p:txBody>
        </p:sp>
        <p:graphicFrame>
          <p:nvGraphicFramePr>
            <p:cNvPr id="16391" name="对象 1536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812" y="0"/>
            <a:ext cx="880" cy="1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1" imgW="153035" imgH="395605" progId="Equation.3">
                    <p:embed/>
                  </p:oleObj>
                </mc:Choice>
                <mc:Fallback>
                  <p:oleObj name="" r:id="rId1" imgW="153035" imgH="395605" progId="Equation.3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812" y="0"/>
                          <a:ext cx="880" cy="15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392" name="对象 1536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724" y="1220"/>
            <a:ext cx="880" cy="1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" r:id="rId3" imgW="153035" imgH="395605" progId="Equation.3">
                    <p:embed/>
                  </p:oleObj>
                </mc:Choice>
                <mc:Fallback>
                  <p:oleObj name="" r:id="rId3" imgW="153035" imgH="395605" progId="Equation.3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724" y="1220"/>
                          <a:ext cx="880" cy="15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370" name="文本框 15369"/>
          <p:cNvSpPr txBox="1"/>
          <p:nvPr/>
        </p:nvSpPr>
        <p:spPr>
          <a:xfrm>
            <a:off x="638175" y="4084638"/>
            <a:ext cx="737616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②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无穷大是指绝对值可以无限变大的变量，绝不能与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一个绝对值很大的常数（如10</a:t>
            </a:r>
            <a:r>
              <a:rPr lang="zh-CN" altLang="en-US" sz="2400" b="1" baseline="30000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10000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）混为一谈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.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/>
      <p:bldP spid="15370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386" name="对象 16385"/>
          <p:cNvGraphicFramePr>
            <a:graphicFrameLocks noChangeAspect="1"/>
          </p:cNvGraphicFramePr>
          <p:nvPr/>
        </p:nvGraphicFramePr>
        <p:xfrm>
          <a:off x="609600" y="3019425"/>
          <a:ext cx="12504738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" imgW="5486400" imgH="316230" progId="Word.Document.8">
                  <p:embed/>
                </p:oleObj>
              </mc:Choice>
              <mc:Fallback>
                <p:oleObj name="" r:id="rId1" imgW="5486400" imgH="316230" progId="Word.Document.8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9600" y="3019425"/>
                        <a:ext cx="12504738" cy="723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对象 16386"/>
          <p:cNvGraphicFramePr>
            <a:graphicFrameLocks noChangeAspect="1"/>
          </p:cNvGraphicFramePr>
          <p:nvPr/>
        </p:nvGraphicFramePr>
        <p:xfrm>
          <a:off x="810895" y="3632835"/>
          <a:ext cx="12094210" cy="725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3" imgW="5495925" imgH="333375" progId="Word.Document.8">
                  <p:embed/>
                </p:oleObj>
              </mc:Choice>
              <mc:Fallback>
                <p:oleObj name="" r:id="rId3" imgW="5495925" imgH="333375" progId="Word.Document.8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0895" y="3632835"/>
                        <a:ext cx="12094210" cy="725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对象 16387"/>
          <p:cNvGraphicFramePr>
            <a:graphicFrameLocks noChangeAspect="1"/>
          </p:cNvGraphicFramePr>
          <p:nvPr/>
        </p:nvGraphicFramePr>
        <p:xfrm>
          <a:off x="963930" y="4511199"/>
          <a:ext cx="11711940" cy="910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5" imgW="5495925" imgH="428625" progId="Word.Document.8">
                  <p:embed/>
                </p:oleObj>
              </mc:Choice>
              <mc:Fallback>
                <p:oleObj name="" r:id="rId5" imgW="5495925" imgH="428625" progId="Word.Document.8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3930" y="4511199"/>
                        <a:ext cx="11711940" cy="910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对象 16388"/>
          <p:cNvGraphicFramePr>
            <a:graphicFrameLocks noChangeAspect="1"/>
          </p:cNvGraphicFramePr>
          <p:nvPr/>
        </p:nvGraphicFramePr>
        <p:xfrm>
          <a:off x="663734" y="1604963"/>
          <a:ext cx="1381887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7" imgW="5495925" imgH="209550" progId="Word.Document.8">
                  <p:embed/>
                </p:oleObj>
              </mc:Choice>
              <mc:Fallback>
                <p:oleObj name="" r:id="rId7" imgW="5495925" imgH="209550" progId="Word.Document.8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3734" y="1604963"/>
                        <a:ext cx="13818870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0" name="对象 16389"/>
          <p:cNvGraphicFramePr>
            <a:graphicFrameLocks noChangeAspect="1"/>
          </p:cNvGraphicFramePr>
          <p:nvPr/>
        </p:nvGraphicFramePr>
        <p:xfrm>
          <a:off x="703898" y="2227263"/>
          <a:ext cx="1358773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9" imgW="5495925" imgH="209550" progId="Word.Document.8">
                  <p:embed/>
                </p:oleObj>
              </mc:Choice>
              <mc:Fallback>
                <p:oleObj name="" r:id="rId9" imgW="5495925" imgH="209550" progId="Word.Document.8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3898" y="2227263"/>
                        <a:ext cx="1358773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434" name="内容占位符 18433">
            <a:hlinkClick r:id="" action="ppaction://ole?verb="/>
          </p:cNvPr>
          <p:cNvGraphicFramePr>
            <a:graphicFrameLocks noGrp="1" noChangeAspect="1"/>
          </p:cNvGraphicFramePr>
          <p:nvPr>
            <p:ph idx="4294967295"/>
          </p:nvPr>
        </p:nvGraphicFramePr>
        <p:xfrm>
          <a:off x="1929130" y="3845560"/>
          <a:ext cx="2720975" cy="67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" imgW="1231265" imgH="292100" progId="Equation.3">
                  <p:embed/>
                </p:oleObj>
              </mc:Choice>
              <mc:Fallback>
                <p:oleObj name="" r:id="rId1" imgW="1231265" imgH="292100" progId="Equation.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29130" y="3845560"/>
                        <a:ext cx="2720975" cy="67056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文本框 18435"/>
          <p:cNvSpPr txBox="1"/>
          <p:nvPr/>
        </p:nvSpPr>
        <p:spPr>
          <a:xfrm>
            <a:off x="1265238" y="1419225"/>
            <a:ext cx="4572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在自变量的同一变化过程中</a:t>
            </a:r>
            <a:r>
              <a:rPr lang="en-US" altLang="zh-CN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,</a:t>
            </a:r>
            <a:endParaRPr lang="en-US" altLang="zh-CN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8437" name="文本框 18437"/>
          <p:cNvSpPr txBox="1"/>
          <p:nvPr/>
        </p:nvSpPr>
        <p:spPr>
          <a:xfrm>
            <a:off x="1170305" y="2219325"/>
            <a:ext cx="58007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若</a:t>
            </a:r>
            <a:r>
              <a:rPr lang="zh-CN" altLang="en-US" sz="2800" b="1" i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2800" b="1" i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无穷大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,则 </a:t>
            </a:r>
            <a:r>
              <a:rPr lang="en-US" altLang="zh-CN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无穷小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576263" y="5740400"/>
            <a:ext cx="79295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说明：关于无穷大的问题可转化为无穷小来讨论.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8442" name="文本框 18442"/>
          <p:cNvSpPr txBox="1"/>
          <p:nvPr/>
        </p:nvSpPr>
        <p:spPr>
          <a:xfrm>
            <a:off x="1054735" y="3032125"/>
            <a:ext cx="73850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若</a:t>
            </a:r>
            <a:r>
              <a:rPr lang="zh-CN" altLang="en-US" sz="2800" b="1" i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2800" b="1" i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无穷小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,且                则</a:t>
            </a:r>
            <a:r>
              <a:rPr lang="en-US" altLang="zh-CN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无穷大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graphicFrame>
        <p:nvGraphicFramePr>
          <p:cNvPr id="5" name="对象 1844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33199" y="4802982"/>
          <a:ext cx="1802765" cy="619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3" imgW="812800" imgH="279400" progId="Equation.3">
                  <p:embed/>
                </p:oleObj>
              </mc:Choice>
              <mc:Fallback>
                <p:oleObj name="" r:id="rId3" imgW="812800" imgH="279400" progId="Equation.3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33199" y="4802982"/>
                        <a:ext cx="1802765" cy="619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1844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62843" y="3845243"/>
          <a:ext cx="1945005" cy="722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5" imgW="787400" imgH="292100" progId="Equation.3">
                  <p:embed/>
                </p:oleObj>
              </mc:Choice>
              <mc:Fallback>
                <p:oleObj name="" r:id="rId5" imgW="787400" imgH="2921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62843" y="3845243"/>
                        <a:ext cx="1945005" cy="7226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1844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76495" y="4644708"/>
          <a:ext cx="1917700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7" imgW="865505" imgH="394335" progId="Equation.3">
                  <p:embed/>
                </p:oleObj>
              </mc:Choice>
              <mc:Fallback>
                <p:oleObj name="" r:id="rId7" imgW="865505" imgH="394335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76495" y="4644708"/>
                        <a:ext cx="1917700" cy="874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1" name="AutoShape 33"/>
          <p:cNvSpPr>
            <a:spLocks noChangeArrowheads="1"/>
          </p:cNvSpPr>
          <p:nvPr/>
        </p:nvSpPr>
        <p:spPr bwMode="auto">
          <a:xfrm>
            <a:off x="1270000" y="523875"/>
            <a:ext cx="5537200" cy="6842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FF"/>
              </a:gs>
              <a:gs pos="50000">
                <a:schemeClr val="bg1"/>
              </a:gs>
              <a:gs pos="100000">
                <a:srgbClr val="FFCCFF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三、无穷小与无穷大的关系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72255" y="1992630"/>
            <a:ext cx="843280" cy="9677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5185" y="2757170"/>
            <a:ext cx="843280" cy="9677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02075" y="3020060"/>
            <a:ext cx="1616710" cy="53911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44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uild="p"/>
      <p:bldP spid="1844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9458"/>
          <p:cNvSpPr/>
          <p:nvPr/>
        </p:nvSpPr>
        <p:spPr>
          <a:xfrm>
            <a:off x="1504950" y="1503680"/>
            <a:ext cx="6051550" cy="7334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指出下列变量当          时是无穷小量：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1" name="矩形 19461"/>
          <p:cNvSpPr/>
          <p:nvPr/>
        </p:nvSpPr>
        <p:spPr>
          <a:xfrm>
            <a:off x="1508125" y="3619500"/>
            <a:ext cx="6051550" cy="7588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指出下列变量当     时是无穷大量：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466" name="文本框 19466"/>
          <p:cNvSpPr txBox="1"/>
          <p:nvPr/>
        </p:nvSpPr>
        <p:spPr>
          <a:xfrm>
            <a:off x="1490663" y="796925"/>
            <a:ext cx="1979612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2800" b="1" dirty="0">
                <a:latin typeface="Microsoft Sans Serif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课堂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练习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内容占位符 19467"/>
          <p:cNvGraphicFramePr>
            <a:graphicFrameLocks noGrp="1" noChangeAspect="1"/>
          </p:cNvGraphicFramePr>
          <p:nvPr>
            <p:ph idx="4294967295"/>
          </p:nvPr>
        </p:nvGraphicFramePr>
        <p:xfrm>
          <a:off x="2395855" y="3347720"/>
          <a:ext cx="1074420" cy="484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1" imgW="395605" imgH="178435" progId="Equation.DSMT4">
                  <p:embed/>
                </p:oleObj>
              </mc:Choice>
              <mc:Fallback>
                <p:oleObj name="" r:id="rId1" imgW="395605" imgH="178435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95855" y="3347720"/>
                        <a:ext cx="1074420" cy="48450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19468"/>
          <p:cNvGraphicFramePr>
            <a:graphicFrameLocks noChangeAspect="1"/>
          </p:cNvGraphicFramePr>
          <p:nvPr/>
        </p:nvGraphicFramePr>
        <p:xfrm>
          <a:off x="3792220" y="3307398"/>
          <a:ext cx="1144588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3" imgW="421005" imgH="178435" progId="Equation.DSMT4">
                  <p:embed/>
                </p:oleObj>
              </mc:Choice>
              <mc:Fallback>
                <p:oleObj name="" r:id="rId3" imgW="421005" imgH="178435" progId="Equation.DSMT4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92220" y="3307398"/>
                        <a:ext cx="1144588" cy="484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19469"/>
          <p:cNvGraphicFramePr>
            <a:graphicFrameLocks noChangeAspect="1"/>
          </p:cNvGraphicFramePr>
          <p:nvPr/>
        </p:nvGraphicFramePr>
        <p:xfrm>
          <a:off x="2513013" y="5211763"/>
          <a:ext cx="1074737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5" imgW="395605" imgH="178435" progId="Equation.DSMT4">
                  <p:embed/>
                </p:oleObj>
              </mc:Choice>
              <mc:Fallback>
                <p:oleObj name="" r:id="rId5" imgW="395605" imgH="178435" progId="Equation.DSMT4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13013" y="5211763"/>
                        <a:ext cx="1074737" cy="484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19470"/>
          <p:cNvGraphicFramePr>
            <a:graphicFrameLocks noChangeAspect="1"/>
          </p:cNvGraphicFramePr>
          <p:nvPr/>
        </p:nvGraphicFramePr>
        <p:xfrm>
          <a:off x="4356100" y="5211763"/>
          <a:ext cx="1139825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6" imgW="419100" imgH="177800" progId="Equation.DSMT4">
                  <p:embed/>
                </p:oleObj>
              </mc:Choice>
              <mc:Fallback>
                <p:oleObj name="" r:id="rId6" imgW="419100" imgH="177800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56100" y="5211763"/>
                        <a:ext cx="1139825" cy="484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0200" y="1680210"/>
            <a:ext cx="927100" cy="4940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0200" y="3813810"/>
            <a:ext cx="876300" cy="4667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3330" y="4407535"/>
            <a:ext cx="1278890" cy="7715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65625" y="4473575"/>
            <a:ext cx="741680" cy="6940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95550" y="2237105"/>
            <a:ext cx="2571750" cy="104775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699000" y="3234055"/>
            <a:ext cx="2051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</a:rPr>
              <a:t>＋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9" y="928688"/>
            <a:ext cx="8843963" cy="49434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481" name="对象 15361"/>
          <p:cNvGraphicFramePr>
            <a:graphicFrameLocks noChangeAspect="1"/>
          </p:cNvGraphicFramePr>
          <p:nvPr/>
        </p:nvGraphicFramePr>
        <p:xfrm>
          <a:off x="900113" y="549275"/>
          <a:ext cx="3040062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" imgW="1271905" imgH="407035" progId="Equation.3">
                  <p:embed/>
                </p:oleObj>
              </mc:Choice>
              <mc:Fallback>
                <p:oleObj name="" r:id="rId1" imgW="1271905" imgH="407035" progId="Equation.3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00113" y="549275"/>
                        <a:ext cx="3040062" cy="973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3" name="文本框 15362"/>
          <p:cNvSpPr txBox="1"/>
          <p:nvPr/>
        </p:nvSpPr>
        <p:spPr>
          <a:xfrm>
            <a:off x="855663" y="1914525"/>
            <a:ext cx="76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: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5364" name="对象 15363"/>
          <p:cNvGraphicFramePr>
            <a:graphicFrameLocks noChangeAspect="1"/>
          </p:cNvGraphicFramePr>
          <p:nvPr/>
        </p:nvGraphicFramePr>
        <p:xfrm>
          <a:off x="1692275" y="1844675"/>
          <a:ext cx="3168650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3" imgW="1310640" imgH="292735" progId="Equation.3">
                  <p:embed/>
                </p:oleObj>
              </mc:Choice>
              <mc:Fallback>
                <p:oleObj name="" r:id="rId3" imgW="1310640" imgH="292735" progId="Equation.3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2275" y="1844675"/>
                        <a:ext cx="3168650" cy="706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4" name="标题 15364"/>
          <p:cNvSpPr>
            <a:spLocks noGrp="1"/>
          </p:cNvSpPr>
          <p:nvPr>
            <p:ph type="title" idx="4294967295"/>
          </p:nvPr>
        </p:nvSpPr>
        <p:spPr>
          <a:xfrm>
            <a:off x="0" y="621030"/>
            <a:ext cx="7772400" cy="1143000"/>
          </a:xfrm>
        </p:spPr>
        <p:txBody>
          <a:bodyPr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graphicFrame>
        <p:nvGraphicFramePr>
          <p:cNvPr id="15366" name="对象 15365"/>
          <p:cNvGraphicFramePr>
            <a:graphicFrameLocks noChangeAspect="1"/>
          </p:cNvGraphicFramePr>
          <p:nvPr/>
        </p:nvGraphicFramePr>
        <p:xfrm>
          <a:off x="1692275" y="2708275"/>
          <a:ext cx="3444875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5" imgW="1424940" imgH="432435" progId="Equation.3">
                  <p:embed/>
                </p:oleObj>
              </mc:Choice>
              <mc:Fallback>
                <p:oleObj name="" r:id="rId5" imgW="1424940" imgH="432435" progId="Equation.3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2275" y="2708275"/>
                        <a:ext cx="3444875" cy="1044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7" name="对象 15366"/>
          <p:cNvGraphicFramePr>
            <a:graphicFrameLocks noChangeAspect="1"/>
          </p:cNvGraphicFramePr>
          <p:nvPr/>
        </p:nvGraphicFramePr>
        <p:xfrm>
          <a:off x="971550" y="3716338"/>
          <a:ext cx="6675438" cy="211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7" imgW="2755900" imgH="876300" progId="Equation.3">
                  <p:embed/>
                </p:oleObj>
              </mc:Choice>
              <mc:Fallback>
                <p:oleObj name="" r:id="rId7" imgW="2755900" imgH="876300" progId="Equation.3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1550" y="3716338"/>
                        <a:ext cx="6675438" cy="2119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394460" y="876935"/>
            <a:ext cx="15303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23010" y="792480"/>
            <a:ext cx="419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1</a:t>
            </a:r>
            <a:r>
              <a:rPr lang="zh-CN" altLang="en-US" sz="2400"/>
              <a:t>：</a:t>
            </a:r>
            <a:endParaRPr lang="zh-CN" altLang="en-US" sz="2400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1097280" y="1187450"/>
            <a:ext cx="1991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例：求极限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0483" name="对象 20482"/>
          <p:cNvGraphicFramePr>
            <a:graphicFrameLocks noChangeAspect="1"/>
          </p:cNvGraphicFramePr>
          <p:nvPr/>
        </p:nvGraphicFramePr>
        <p:xfrm>
          <a:off x="3021965" y="922655"/>
          <a:ext cx="1142301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1" imgW="5495925" imgH="485775" progId="Word.Document.8">
                  <p:embed/>
                </p:oleObj>
              </mc:Choice>
              <mc:Fallback>
                <p:oleObj name="" r:id="rId1" imgW="5495925" imgH="485775" progId="Word.Document.8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21965" y="922655"/>
                        <a:ext cx="11423015" cy="105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4" name="对象 20483"/>
          <p:cNvGraphicFramePr>
            <a:graphicFrameLocks noChangeAspect="1"/>
          </p:cNvGraphicFramePr>
          <p:nvPr/>
        </p:nvGraphicFramePr>
        <p:xfrm>
          <a:off x="1096963" y="1954530"/>
          <a:ext cx="25838150" cy="1494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3" imgW="11849100" imgH="685800" progId="Word.Document.8">
                  <p:embed/>
                </p:oleObj>
              </mc:Choice>
              <mc:Fallback>
                <p:oleObj name="" r:id="rId3" imgW="11849100" imgH="685800" progId="Word.Document.8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6963" y="1954530"/>
                        <a:ext cx="25838150" cy="14947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对象 20484"/>
          <p:cNvGraphicFramePr>
            <a:graphicFrameLocks noChangeAspect="1"/>
          </p:cNvGraphicFramePr>
          <p:nvPr/>
        </p:nvGraphicFramePr>
        <p:xfrm>
          <a:off x="1325563" y="3694113"/>
          <a:ext cx="11734800" cy="1411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5" imgW="5486400" imgH="660400" progId="Word.Document.8">
                  <p:embed/>
                </p:oleObj>
              </mc:Choice>
              <mc:Fallback>
                <p:oleObj name="" r:id="rId5" imgW="5486400" imgH="660400" progId="Word.Document.8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5563" y="3694113"/>
                        <a:ext cx="11734800" cy="1411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对象 20485"/>
          <p:cNvGraphicFramePr>
            <a:graphicFrameLocks noChangeAspect="1"/>
          </p:cNvGraphicFramePr>
          <p:nvPr/>
        </p:nvGraphicFramePr>
        <p:xfrm>
          <a:off x="2305368" y="5166678"/>
          <a:ext cx="12442190" cy="1099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7" imgW="5495925" imgH="485775" progId="Word.Document.8">
                  <p:embed/>
                </p:oleObj>
              </mc:Choice>
              <mc:Fallback>
                <p:oleObj name="" r:id="rId7" imgW="5495925" imgH="485775" progId="Word.Document.8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05368" y="5166678"/>
                        <a:ext cx="12442190" cy="1099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589405" y="1264285"/>
            <a:ext cx="15303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47165" y="1222375"/>
            <a:ext cx="419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2</a:t>
            </a:r>
            <a:r>
              <a:rPr lang="zh-CN" altLang="en-US" sz="2400"/>
              <a:t>：</a:t>
            </a:r>
            <a:endParaRPr lang="zh-CN" altLang="en-US" sz="2400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506" name="对象 21505"/>
          <p:cNvGraphicFramePr>
            <a:graphicFrameLocks noChangeAspect="1"/>
          </p:cNvGraphicFramePr>
          <p:nvPr/>
        </p:nvGraphicFramePr>
        <p:xfrm>
          <a:off x="2098675" y="2162175"/>
          <a:ext cx="3124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" imgW="3124200" imgH="838200" progId="Equation.3">
                  <p:embed/>
                </p:oleObj>
              </mc:Choice>
              <mc:Fallback>
                <p:oleObj name="" r:id="rId1" imgW="3124200" imgH="838200" progId="Equation.3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98675" y="2162175"/>
                        <a:ext cx="31242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对象 21507"/>
          <p:cNvGraphicFramePr>
            <a:graphicFrameLocks noChangeAspect="1"/>
          </p:cNvGraphicFramePr>
          <p:nvPr/>
        </p:nvGraphicFramePr>
        <p:xfrm>
          <a:off x="2882900" y="4794250"/>
          <a:ext cx="1296988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3" imgW="609600" imgH="266700" progId="Equation.3">
                  <p:embed/>
                </p:oleObj>
              </mc:Choice>
              <mc:Fallback>
                <p:oleObj name="" r:id="rId3" imgW="609600" imgH="266700" progId="Equation.3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882900" y="4794250"/>
                        <a:ext cx="1296988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2" name="图片 21508" descr="课堂训练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8700" y="974725"/>
            <a:ext cx="3238500" cy="74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6750" y="3197225"/>
            <a:ext cx="3448050" cy="7429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2"/>
          <p:cNvSpPr>
            <a:spLocks noGrp="1"/>
          </p:cNvSpPr>
          <p:nvPr>
            <p:ph type="title" idx="4294967295"/>
          </p:nvPr>
        </p:nvSpPr>
        <p:spPr>
          <a:xfrm>
            <a:off x="725170" y="150495"/>
            <a:ext cx="4695825" cy="685800"/>
          </a:xfrm>
        </p:spPr>
        <p:txBody>
          <a:bodyPr vert="horz" wrap="square" lIns="91440" tIns="45720" rIns="91440" bIns="45720" anchor="ctr" anchorCtr="0"/>
          <a:p>
            <a:pPr algn="l"/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四、无穷小的运算法则</a:t>
            </a:r>
            <a:endParaRPr lang="zh-CN" altLang="en-US" sz="32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554" name="Text Box 3"/>
          <p:cNvSpPr txBox="1"/>
          <p:nvPr/>
        </p:nvSpPr>
        <p:spPr>
          <a:xfrm>
            <a:off x="304800" y="914400"/>
            <a:ext cx="8534400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定理</a:t>
            </a:r>
            <a:r>
              <a:rPr lang="en-US" altLang="zh-CN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en-US" altLang="zh-CN" sz="2800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有限个无穷小的代数和仍是无穷小</a:t>
            </a: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304800" y="1643380"/>
            <a:ext cx="1259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证明：</a:t>
            </a:r>
            <a:endParaRPr lang="zh-CN" altLang="en-US" sz="28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1311275" y="1700530"/>
          <a:ext cx="6365240" cy="575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1" imgW="2336800" imgH="228600" progId="Equation.3">
                  <p:embed/>
                </p:oleObj>
              </mc:Choice>
              <mc:Fallback>
                <p:oleObj name="" r:id="rId1" imgW="2336800" imgH="228600" progId="Equation.3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11275" y="1700530"/>
                        <a:ext cx="6365240" cy="5759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573088" y="4997450"/>
          <a:ext cx="3195637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3" imgW="1015365" imgH="254000" progId="Equation.3">
                  <p:embed/>
                </p:oleObj>
              </mc:Choice>
              <mc:Fallback>
                <p:oleObj name="" r:id="rId3" imgW="1015365" imgH="254000" progId="Equation.3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3088" y="4997450"/>
                        <a:ext cx="3195637" cy="6524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3827463" y="4740275"/>
          <a:ext cx="1412875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" r:id="rId5" imgW="508000" imgH="393700" progId="Equation.3">
                  <p:embed/>
                </p:oleObj>
              </mc:Choice>
              <mc:Fallback>
                <p:oleObj name="" r:id="rId5" imgW="508000" imgH="393700" progId="Equation.3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27463" y="4740275"/>
                        <a:ext cx="1412875" cy="1017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5276850" y="5029200"/>
          <a:ext cx="87471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" r:id="rId7" imgW="279400" imgH="165100" progId="Equation.3">
                  <p:embed/>
                </p:oleObj>
              </mc:Choice>
              <mc:Fallback>
                <p:oleObj name="" r:id="rId7" imgW="279400" imgH="165100" progId="Equation.3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76850" y="5029200"/>
                        <a:ext cx="874713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1466850" y="5805488"/>
          <a:ext cx="415131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9" imgW="1371600" imgH="228600" progId="Equation.3">
                  <p:embed/>
                </p:oleObj>
              </mc:Choice>
              <mc:Fallback>
                <p:oleObj name="" r:id="rId9" imgW="1371600" imgH="228600" progId="Equation.3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66850" y="5805488"/>
                        <a:ext cx="4151313" cy="600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538" name="Group 10"/>
          <p:cNvGrpSpPr/>
          <p:nvPr/>
        </p:nvGrpSpPr>
        <p:grpSpPr>
          <a:xfrm>
            <a:off x="381000" y="2151380"/>
            <a:ext cx="8001000" cy="1014095"/>
            <a:chOff x="227" y="1355"/>
            <a:chExt cx="5282" cy="676"/>
          </a:xfrm>
        </p:grpSpPr>
        <p:graphicFrame>
          <p:nvGraphicFramePr>
            <p:cNvPr id="23562" name="Object 11"/>
            <p:cNvGraphicFramePr>
              <a:graphicFrameLocks noChangeAspect="1"/>
            </p:cNvGraphicFramePr>
            <p:nvPr/>
          </p:nvGraphicFramePr>
          <p:xfrm>
            <a:off x="227" y="1536"/>
            <a:ext cx="1913" cy="3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6" name="" r:id="rId11" imgW="1040765" imgH="215900" progId="Equation.3">
                    <p:embed/>
                  </p:oleObj>
                </mc:Choice>
                <mc:Fallback>
                  <p:oleObj name="" r:id="rId11" imgW="1040765" imgH="215900" progId="Equation.3">
                    <p:embed/>
                    <p:pic>
                      <p:nvPicPr>
                        <p:cNvPr id="0" name="图片 312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27" y="1536"/>
                          <a:ext cx="1913" cy="3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63" name="Object 12"/>
            <p:cNvGraphicFramePr>
              <a:graphicFrameLocks noChangeAspect="1"/>
            </p:cNvGraphicFramePr>
            <p:nvPr/>
          </p:nvGraphicFramePr>
          <p:xfrm>
            <a:off x="4331" y="1355"/>
            <a:ext cx="1178" cy="6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7" name="" r:id="rId13" imgW="685800" imgH="393700" progId="Equation.3">
                    <p:embed/>
                  </p:oleObj>
                </mc:Choice>
                <mc:Fallback>
                  <p:oleObj name="" r:id="rId13" imgW="685800" imgH="393700" progId="Equation.3">
                    <p:embed/>
                    <p:pic>
                      <p:nvPicPr>
                        <p:cNvPr id="0" name="图片 312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331" y="1355"/>
                          <a:ext cx="1178" cy="6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64" name="Text Box 13"/>
            <p:cNvSpPr txBox="1"/>
            <p:nvPr/>
          </p:nvSpPr>
          <p:spPr>
            <a:xfrm>
              <a:off x="2064" y="1488"/>
              <a:ext cx="672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当</a:t>
              </a:r>
              <a:endPara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graphicFrame>
          <p:nvGraphicFramePr>
            <p:cNvPr id="23565" name="Object 14"/>
            <p:cNvGraphicFramePr>
              <a:graphicFrameLocks noChangeAspect="1"/>
            </p:cNvGraphicFramePr>
            <p:nvPr/>
          </p:nvGraphicFramePr>
          <p:xfrm>
            <a:off x="2376" y="1488"/>
            <a:ext cx="1873" cy="4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9" name="" r:id="rId15" imgW="1015365" imgH="254000" progId="Equation.3">
                    <p:embed/>
                  </p:oleObj>
                </mc:Choice>
                <mc:Fallback>
                  <p:oleObj name="" r:id="rId15" imgW="1015365" imgH="254000" progId="Equation.3">
                    <p:embed/>
                    <p:pic>
                      <p:nvPicPr>
                        <p:cNvPr id="0" name="图片 3128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376" y="1488"/>
                          <a:ext cx="1873" cy="4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2543" name="Object 15"/>
          <p:cNvGraphicFramePr>
            <a:graphicFrameLocks noChangeAspect="1"/>
          </p:cNvGraphicFramePr>
          <p:nvPr/>
        </p:nvGraphicFramePr>
        <p:xfrm>
          <a:off x="6664325" y="3155950"/>
          <a:ext cx="1530350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7" imgW="546100" imgH="393700" progId="Equation.3">
                  <p:embed/>
                </p:oleObj>
              </mc:Choice>
              <mc:Fallback>
                <p:oleObj name="" r:id="rId17" imgW="546100" imgH="393700" progId="Equation.3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64325" y="3155950"/>
                        <a:ext cx="1530350" cy="9064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4" name="Text Box 16"/>
          <p:cNvSpPr txBox="1"/>
          <p:nvPr/>
        </p:nvSpPr>
        <p:spPr>
          <a:xfrm>
            <a:off x="304800" y="3221038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同理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22545" name="Object 17"/>
          <p:cNvGraphicFramePr>
            <a:graphicFrameLocks noChangeAspect="1"/>
          </p:cNvGraphicFramePr>
          <p:nvPr/>
        </p:nvGraphicFramePr>
        <p:xfrm>
          <a:off x="1312863" y="3295650"/>
          <a:ext cx="1592262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19" imgW="545465" imgH="215900" progId="Equation.3">
                  <p:embed/>
                </p:oleObj>
              </mc:Choice>
              <mc:Fallback>
                <p:oleObj name="" r:id="rId19" imgW="545465" imgH="215900" progId="Equation.3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312863" y="3295650"/>
                        <a:ext cx="1592262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546" name="Group 18"/>
          <p:cNvGrpSpPr/>
          <p:nvPr/>
        </p:nvGrpSpPr>
        <p:grpSpPr>
          <a:xfrm>
            <a:off x="2895600" y="3221038"/>
            <a:ext cx="3578225" cy="728662"/>
            <a:chOff x="1824" y="2029"/>
            <a:chExt cx="2254" cy="459"/>
          </a:xfrm>
        </p:grpSpPr>
        <p:graphicFrame>
          <p:nvGraphicFramePr>
            <p:cNvPr id="23570" name="Object 19"/>
            <p:cNvGraphicFramePr>
              <a:graphicFrameLocks noChangeAspect="1"/>
            </p:cNvGraphicFramePr>
            <p:nvPr/>
          </p:nvGraphicFramePr>
          <p:xfrm>
            <a:off x="2182" y="2029"/>
            <a:ext cx="1896" cy="4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0" name="" r:id="rId21" imgW="1028065" imgH="254000" progId="Equation.3">
                    <p:embed/>
                  </p:oleObj>
                </mc:Choice>
                <mc:Fallback>
                  <p:oleObj name="" r:id="rId21" imgW="1028065" imgH="254000" progId="Equation.3">
                    <p:embed/>
                    <p:pic>
                      <p:nvPicPr>
                        <p:cNvPr id="0" name="图片 3129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2182" y="2029"/>
                          <a:ext cx="1896" cy="4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71" name="Text Box 20"/>
            <p:cNvSpPr txBox="1"/>
            <p:nvPr/>
          </p:nvSpPr>
          <p:spPr>
            <a:xfrm>
              <a:off x="1824" y="207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当</a:t>
              </a:r>
              <a:endPara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2549" name="Group 21"/>
          <p:cNvGrpSpPr/>
          <p:nvPr/>
        </p:nvGrpSpPr>
        <p:grpSpPr>
          <a:xfrm>
            <a:off x="381000" y="4005263"/>
            <a:ext cx="3467100" cy="561975"/>
            <a:chOff x="240" y="2496"/>
            <a:chExt cx="2184" cy="381"/>
          </a:xfrm>
        </p:grpSpPr>
        <p:sp>
          <p:nvSpPr>
            <p:cNvPr id="23573" name="Text Box 22"/>
            <p:cNvSpPr txBox="1"/>
            <p:nvPr/>
          </p:nvSpPr>
          <p:spPr>
            <a:xfrm>
              <a:off x="240" y="2496"/>
              <a:ext cx="672" cy="3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取</a:t>
              </a:r>
              <a:endPara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graphicFrame>
          <p:nvGraphicFramePr>
            <p:cNvPr id="23574" name="Object 23"/>
            <p:cNvGraphicFramePr>
              <a:graphicFrameLocks noChangeAspect="1"/>
            </p:cNvGraphicFramePr>
            <p:nvPr/>
          </p:nvGraphicFramePr>
          <p:xfrm>
            <a:off x="632" y="2496"/>
            <a:ext cx="1792" cy="3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1" name="" r:id="rId23" imgW="1015365" imgH="215900" progId="Equation.3">
                    <p:embed/>
                  </p:oleObj>
                </mc:Choice>
                <mc:Fallback>
                  <p:oleObj name="" r:id="rId23" imgW="1015365" imgH="215900" progId="Equation.3">
                    <p:embed/>
                    <p:pic>
                      <p:nvPicPr>
                        <p:cNvPr id="0" name="图片 3130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632" y="2496"/>
                          <a:ext cx="1792" cy="38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552" name="Group 24"/>
          <p:cNvGrpSpPr/>
          <p:nvPr/>
        </p:nvGrpSpPr>
        <p:grpSpPr>
          <a:xfrm>
            <a:off x="3886200" y="4005263"/>
            <a:ext cx="3562350" cy="703262"/>
            <a:chOff x="2448" y="2496"/>
            <a:chExt cx="2244" cy="470"/>
          </a:xfrm>
        </p:grpSpPr>
        <p:sp>
          <p:nvSpPr>
            <p:cNvPr id="23576" name="Text Box 25"/>
            <p:cNvSpPr txBox="1"/>
            <p:nvPr/>
          </p:nvSpPr>
          <p:spPr>
            <a:xfrm>
              <a:off x="2448" y="2496"/>
              <a:ext cx="672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当</a:t>
              </a:r>
              <a:endPara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graphicFrame>
          <p:nvGraphicFramePr>
            <p:cNvPr id="23577" name="Object 26"/>
            <p:cNvGraphicFramePr>
              <a:graphicFrameLocks noChangeAspect="1"/>
            </p:cNvGraphicFramePr>
            <p:nvPr/>
          </p:nvGraphicFramePr>
          <p:xfrm>
            <a:off x="2890" y="2496"/>
            <a:ext cx="1802" cy="4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8" name="" r:id="rId25" imgW="977265" imgH="254000" progId="Equation.3">
                    <p:embed/>
                  </p:oleObj>
                </mc:Choice>
                <mc:Fallback>
                  <p:oleObj name="" r:id="rId25" imgW="977265" imgH="254000" progId="Equation.3">
                    <p:embed/>
                    <p:pic>
                      <p:nvPicPr>
                        <p:cNvPr id="0" name="图片 3127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2890" y="2496"/>
                          <a:ext cx="1802" cy="4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3578" name="Picture 34" descr="BD14710_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0" y="0"/>
            <a:ext cx="3921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79" name="AutoShape 35">
            <a:hlinkClick r:id="" action="ppaction://hlinkshowjump?jump=nextslide"/>
          </p:cNvPr>
          <p:cNvSpPr/>
          <p:nvPr/>
        </p:nvSpPr>
        <p:spPr>
          <a:xfrm>
            <a:off x="7848600" y="6248400"/>
            <a:ext cx="466725" cy="304800"/>
          </a:xfrm>
          <a:prstGeom prst="actionButtonBlank">
            <a:avLst/>
          </a:prstGeom>
          <a:solidFill>
            <a:srgbClr val="CCFFFF"/>
          </a:solidFill>
          <a:ln w="57150">
            <a:noFill/>
          </a:ln>
        </p:spPr>
        <p:txBody>
          <a:bodyPr wrap="none" anchor="ctr" anchorCtr="0"/>
          <a:p>
            <a:pPr algn="ctr"/>
            <a:r>
              <a:rPr lang="zh-CN" altLang="en-US" sz="1000" dirty="0">
                <a:solidFill>
                  <a:srgbClr val="3399FF"/>
                </a:solidFill>
                <a:latin typeface="Times New Roman" panose="02020603050405020304" pitchFamily="18" charset="0"/>
                <a:ea typeface="隶书" pitchFamily="49" charset="-122"/>
              </a:rPr>
              <a:t>下页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80" name="AutoShape 36">
            <a:hlinkClick r:id="" action="ppaction://hlinkshowjump?jump=firstslide"/>
          </p:cNvPr>
          <p:cNvSpPr/>
          <p:nvPr/>
        </p:nvSpPr>
        <p:spPr>
          <a:xfrm>
            <a:off x="8305800" y="6248400"/>
            <a:ext cx="419100" cy="304800"/>
          </a:xfrm>
          <a:prstGeom prst="actionButtonBlank">
            <a:avLst/>
          </a:prstGeom>
          <a:solidFill>
            <a:srgbClr val="CCFFFF"/>
          </a:solidFill>
          <a:ln w="57150">
            <a:noFill/>
          </a:ln>
        </p:spPr>
        <p:txBody>
          <a:bodyPr wrap="none" anchor="ctr" anchorCtr="0"/>
          <a:p>
            <a:pPr algn="ctr"/>
            <a:r>
              <a:rPr lang="zh-CN" altLang="en-US" sz="1000" dirty="0">
                <a:solidFill>
                  <a:srgbClr val="3399FF"/>
                </a:solidFill>
                <a:latin typeface="Times New Roman" panose="02020603050405020304" pitchFamily="18" charset="0"/>
                <a:ea typeface="隶书" pitchFamily="49" charset="-122"/>
              </a:rPr>
              <a:t>返回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81" name="AutoShape 37">
            <a:hlinkClick r:id="" action="ppaction://hlinkshowjump?jump=previousslide"/>
          </p:cNvPr>
          <p:cNvSpPr/>
          <p:nvPr/>
        </p:nvSpPr>
        <p:spPr>
          <a:xfrm>
            <a:off x="7391400" y="6248400"/>
            <a:ext cx="469900" cy="303213"/>
          </a:xfrm>
          <a:prstGeom prst="actionButtonBlank">
            <a:avLst/>
          </a:prstGeom>
          <a:solidFill>
            <a:srgbClr val="CCFFFF"/>
          </a:solidFill>
          <a:ln w="57150">
            <a:noFill/>
          </a:ln>
        </p:spPr>
        <p:txBody>
          <a:bodyPr wrap="none" anchor="ctr" anchorCtr="0"/>
          <a:p>
            <a:pPr algn="ctr"/>
            <a:r>
              <a:rPr lang="zh-CN" altLang="en-US" sz="1000" dirty="0">
                <a:solidFill>
                  <a:srgbClr val="3399FF"/>
                </a:solidFill>
                <a:latin typeface="Times New Roman" panose="02020603050405020304" pitchFamily="18" charset="0"/>
                <a:ea typeface="隶书" pitchFamily="49" charset="-122"/>
              </a:rPr>
              <a:t>上页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 Box 2"/>
          <p:cNvSpPr txBox="1"/>
          <p:nvPr/>
        </p:nvSpPr>
        <p:spPr>
          <a:xfrm>
            <a:off x="228600" y="533400"/>
            <a:ext cx="8610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注意：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无穷多个无穷小的代数和未必是无穷小</a:t>
            </a: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990600" y="1066800"/>
          <a:ext cx="60960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" r:id="rId1" imgW="2005965" imgH="393700" progId="Equation.DSMT4">
                  <p:embed/>
                </p:oleObj>
              </mc:Choice>
              <mc:Fallback>
                <p:oleObj name="" r:id="rId1" imgW="2005965" imgH="393700" progId="Equation.DSMT4">
                  <p:embed/>
                  <p:pic>
                    <p:nvPicPr>
                      <p:cNvPr id="0" name="图片 313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90600" y="1066800"/>
                        <a:ext cx="6096000" cy="952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0" name="Text Box 4"/>
          <p:cNvSpPr txBox="1"/>
          <p:nvPr/>
        </p:nvSpPr>
        <p:spPr>
          <a:xfrm>
            <a:off x="323850" y="3054350"/>
            <a:ext cx="88201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定理</a:t>
            </a:r>
            <a:r>
              <a:rPr lang="en-US" altLang="zh-CN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en-US" altLang="zh-CN" sz="2800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有界函数与无穷小的乘积是无穷小</a:t>
            </a:r>
            <a:endParaRPr lang="en-US" altLang="zh-CN" sz="2800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304800" y="3606800"/>
            <a:ext cx="8077200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推论</a:t>
            </a:r>
            <a:r>
              <a:rPr lang="en-US" altLang="zh-CN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在同一过程中</a:t>
            </a: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有极限的变量与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无穷小的乘积是无穷小</a:t>
            </a: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304800" y="4811713"/>
            <a:ext cx="762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推论</a:t>
            </a:r>
            <a:r>
              <a:rPr lang="en-US" altLang="zh-CN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en-US" altLang="zh-CN" sz="2800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常数与无穷小的乘积是无穷小</a:t>
            </a: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83" name="Text Box 7"/>
          <p:cNvSpPr txBox="1"/>
          <p:nvPr/>
        </p:nvSpPr>
        <p:spPr>
          <a:xfrm>
            <a:off x="304800" y="5573713"/>
            <a:ext cx="792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推论</a:t>
            </a:r>
            <a:r>
              <a:rPr lang="en-US" altLang="zh-CN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en-US" altLang="zh-CN" sz="2800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有限个无穷小的乘积也是无穷小</a:t>
            </a: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24584" name="Object 8"/>
          <p:cNvGraphicFramePr>
            <a:graphicFrameLocks noChangeAspect="1"/>
          </p:cNvGraphicFramePr>
          <p:nvPr/>
        </p:nvGraphicFramePr>
        <p:xfrm>
          <a:off x="1752600" y="1905000"/>
          <a:ext cx="40068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" r:id="rId3" imgW="1651000" imgH="431800" progId="Equation.3">
                  <p:embed/>
                </p:oleObj>
              </mc:Choice>
              <mc:Fallback>
                <p:oleObj name="" r:id="rId3" imgW="1651000" imgH="431800" progId="Equation.3">
                  <p:embed/>
                  <p:pic>
                    <p:nvPicPr>
                      <p:cNvPr id="0" name="图片 313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2600" y="1905000"/>
                        <a:ext cx="4006850" cy="1047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608" name="Picture 16" descr="BD14710_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921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9" name="AutoShape 17">
            <a:hlinkClick r:id="" action="ppaction://hlinkshowjump?jump=nextslide"/>
          </p:cNvPr>
          <p:cNvSpPr/>
          <p:nvPr/>
        </p:nvSpPr>
        <p:spPr>
          <a:xfrm>
            <a:off x="7848600" y="6248400"/>
            <a:ext cx="466725" cy="304800"/>
          </a:xfrm>
          <a:prstGeom prst="actionButtonBlank">
            <a:avLst/>
          </a:prstGeom>
          <a:solidFill>
            <a:srgbClr val="CCFFFF"/>
          </a:solidFill>
          <a:ln w="57150">
            <a:noFill/>
          </a:ln>
        </p:spPr>
        <p:txBody>
          <a:bodyPr wrap="none" anchor="ctr" anchorCtr="0"/>
          <a:p>
            <a:pPr algn="ctr"/>
            <a:r>
              <a:rPr lang="zh-CN" altLang="en-US" sz="1000" dirty="0">
                <a:solidFill>
                  <a:srgbClr val="3399FF"/>
                </a:solidFill>
                <a:latin typeface="Times New Roman" panose="02020603050405020304" pitchFamily="18" charset="0"/>
                <a:ea typeface="隶书" pitchFamily="49" charset="-122"/>
              </a:rPr>
              <a:t>下页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0" name="AutoShape 18">
            <a:hlinkClick r:id="" action="ppaction://hlinkshowjump?jump=firstslide"/>
          </p:cNvPr>
          <p:cNvSpPr/>
          <p:nvPr/>
        </p:nvSpPr>
        <p:spPr>
          <a:xfrm>
            <a:off x="8305800" y="6248400"/>
            <a:ext cx="419100" cy="304800"/>
          </a:xfrm>
          <a:prstGeom prst="actionButtonBlank">
            <a:avLst/>
          </a:prstGeom>
          <a:solidFill>
            <a:srgbClr val="CCFFFF"/>
          </a:solidFill>
          <a:ln w="57150">
            <a:noFill/>
          </a:ln>
        </p:spPr>
        <p:txBody>
          <a:bodyPr wrap="none" anchor="ctr" anchorCtr="0"/>
          <a:p>
            <a:pPr algn="ctr"/>
            <a:r>
              <a:rPr lang="zh-CN" altLang="en-US" sz="1000" dirty="0">
                <a:solidFill>
                  <a:srgbClr val="3399FF"/>
                </a:solidFill>
                <a:latin typeface="Times New Roman" panose="02020603050405020304" pitchFamily="18" charset="0"/>
                <a:ea typeface="隶书" pitchFamily="49" charset="-122"/>
              </a:rPr>
              <a:t>返回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1" name="AutoShape 19">
            <a:hlinkClick r:id="" action="ppaction://hlinkshowjump?jump=previousslide"/>
          </p:cNvPr>
          <p:cNvSpPr/>
          <p:nvPr/>
        </p:nvSpPr>
        <p:spPr>
          <a:xfrm>
            <a:off x="7391400" y="6248400"/>
            <a:ext cx="469900" cy="303213"/>
          </a:xfrm>
          <a:prstGeom prst="actionButtonBlank">
            <a:avLst/>
          </a:prstGeom>
          <a:solidFill>
            <a:srgbClr val="CCFFFF"/>
          </a:solidFill>
          <a:ln w="57150">
            <a:noFill/>
          </a:ln>
        </p:spPr>
        <p:txBody>
          <a:bodyPr wrap="none" anchor="ctr" anchorCtr="0"/>
          <a:p>
            <a:pPr algn="ctr"/>
            <a:r>
              <a:rPr lang="zh-CN" altLang="en-US" sz="1000" dirty="0">
                <a:solidFill>
                  <a:srgbClr val="3399FF"/>
                </a:solidFill>
                <a:latin typeface="Times New Roman" panose="02020603050405020304" pitchFamily="18" charset="0"/>
                <a:ea typeface="隶书" pitchFamily="49" charset="-122"/>
              </a:rPr>
              <a:t>上页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305" y="1342390"/>
            <a:ext cx="38290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90600" y="1290320"/>
            <a:ext cx="401955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/>
              <a:t>如</a:t>
            </a:r>
            <a:endParaRPr lang="zh-CN" altLang="en-US" sz="280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2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581">
                                            <p:txEl>
                                              <p:charRg st="2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58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58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uild="p"/>
      <p:bldP spid="24581" grpId="0" uiExpand="1" build="p"/>
      <p:bldP spid="24582" grpId="0" build="p"/>
      <p:bldP spid="2458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Group 2"/>
          <p:cNvGrpSpPr/>
          <p:nvPr/>
        </p:nvGrpSpPr>
        <p:grpSpPr>
          <a:xfrm>
            <a:off x="457200" y="2408238"/>
            <a:ext cx="3263900" cy="792162"/>
            <a:chOff x="336" y="1152"/>
            <a:chExt cx="2056" cy="624"/>
          </a:xfrm>
        </p:grpSpPr>
        <p:sp>
          <p:nvSpPr>
            <p:cNvPr id="27650" name="Text Box 3"/>
            <p:cNvSpPr txBox="1"/>
            <p:nvPr/>
          </p:nvSpPr>
          <p:spPr>
            <a:xfrm>
              <a:off x="336" y="1248"/>
              <a:ext cx="788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例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1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graphicFrame>
          <p:nvGraphicFramePr>
            <p:cNvPr id="27651" name="Object 4"/>
            <p:cNvGraphicFramePr>
              <a:graphicFrameLocks noChangeAspect="1"/>
            </p:cNvGraphicFramePr>
            <p:nvPr/>
          </p:nvGraphicFramePr>
          <p:xfrm>
            <a:off x="1104" y="1152"/>
            <a:ext cx="1288" cy="6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6" name="" r:id="rId1" imgW="1993900" imgH="901700" progId="Equation.3">
                    <p:embed/>
                  </p:oleObj>
                </mc:Choice>
                <mc:Fallback>
                  <p:oleObj name="" r:id="rId1" imgW="1993900" imgH="901700" progId="Equation.3">
                    <p:embed/>
                    <p:pic>
                      <p:nvPicPr>
                        <p:cNvPr id="0" name="图片 313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04" y="1152"/>
                          <a:ext cx="1288" cy="6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629" name="Text Box 5"/>
          <p:cNvSpPr txBox="1"/>
          <p:nvPr/>
        </p:nvSpPr>
        <p:spPr>
          <a:xfrm>
            <a:off x="424180" y="3540125"/>
            <a:ext cx="818515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解：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1066800" y="3319463"/>
          <a:ext cx="4114800" cy="1020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" r:id="rId3" imgW="1511300" imgH="393700" progId="Equation.3">
                  <p:embed/>
                </p:oleObj>
              </mc:Choice>
              <mc:Fallback>
                <p:oleObj name="" r:id="rId3" imgW="1511300" imgH="393700" progId="Equation.3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6800" y="3319463"/>
                        <a:ext cx="4114800" cy="1020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1066800" y="4452938"/>
          <a:ext cx="3962400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" r:id="rId5" imgW="1256665" imgH="215900" progId="Equation.3">
                  <p:embed/>
                </p:oleObj>
              </mc:Choice>
              <mc:Fallback>
                <p:oleObj name="" r:id="rId5" imgW="1256665" imgH="215900" progId="Equation.3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6800" y="4452938"/>
                        <a:ext cx="3962400" cy="554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2" name="Object 8"/>
          <p:cNvGraphicFramePr>
            <a:graphicFrameLocks noChangeAspect="1"/>
          </p:cNvGraphicFramePr>
          <p:nvPr/>
        </p:nvGraphicFramePr>
        <p:xfrm>
          <a:off x="762000" y="5181600"/>
          <a:ext cx="2514600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" r:id="rId7" imgW="951865" imgH="393700" progId="Equation.3">
                  <p:embed/>
                </p:oleObj>
              </mc:Choice>
              <mc:Fallback>
                <p:oleObj name="" r:id="rId7" imgW="951865" imgH="393700" progId="Equation.3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2000" y="5181600"/>
                        <a:ext cx="2514600" cy="993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633" name="Group 9"/>
          <p:cNvGrpSpPr/>
          <p:nvPr/>
        </p:nvGrpSpPr>
        <p:grpSpPr>
          <a:xfrm>
            <a:off x="5257800" y="2514600"/>
            <a:ext cx="3429000" cy="2438400"/>
            <a:chOff x="3168" y="480"/>
            <a:chExt cx="2448" cy="1604"/>
          </a:xfrm>
        </p:grpSpPr>
        <p:graphicFrame>
          <p:nvGraphicFramePr>
            <p:cNvPr id="27657" name="Object 10"/>
            <p:cNvGraphicFramePr>
              <a:graphicFrameLocks noChangeAspect="1"/>
            </p:cNvGraphicFramePr>
            <p:nvPr/>
          </p:nvGraphicFramePr>
          <p:xfrm>
            <a:off x="3168" y="480"/>
            <a:ext cx="2448" cy="16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7" name="" r:id="rId9" imgW="4335780" imgH="2781300" progId="Paint.Picture">
                    <p:embed/>
                  </p:oleObj>
                </mc:Choice>
                <mc:Fallback>
                  <p:oleObj name="" r:id="rId9" imgW="4335780" imgH="2781300" progId="Paint.Picture">
                    <p:embed/>
                    <p:pic>
                      <p:nvPicPr>
                        <p:cNvPr id="0" name="图片 313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168" y="480"/>
                          <a:ext cx="2448" cy="1604"/>
                        </a:xfrm>
                        <a:prstGeom prst="rect">
                          <a:avLst/>
                        </a:prstGeom>
                        <a:solidFill>
                          <a:schemeClr val="accent1"/>
                        </a:solidFill>
                        <a:ln w="9525" cap="flat" cmpd="sng">
                          <a:solidFill>
                            <a:schemeClr val="accent1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58" name="Object 11"/>
            <p:cNvGraphicFramePr>
              <a:graphicFrameLocks noChangeAspect="1"/>
            </p:cNvGraphicFramePr>
            <p:nvPr/>
          </p:nvGraphicFramePr>
          <p:xfrm>
            <a:off x="4720" y="691"/>
            <a:ext cx="448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5" name="" r:id="rId11" imgW="1030605" imgH="647065" progId="Equation.3">
                    <p:embed/>
                  </p:oleObj>
                </mc:Choice>
                <mc:Fallback>
                  <p:oleObj name="" r:id="rId11" imgW="1030605" imgH="647065" progId="Equation.3">
                    <p:embed/>
                    <p:pic>
                      <p:nvPicPr>
                        <p:cNvPr id="0" name="图片 3134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720" y="691"/>
                          <a:ext cx="448" cy="2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6636" name="Object 12"/>
          <p:cNvGraphicFramePr>
            <a:graphicFrameLocks noChangeAspect="1"/>
          </p:cNvGraphicFramePr>
          <p:nvPr/>
        </p:nvGraphicFramePr>
        <p:xfrm>
          <a:off x="990600" y="990600"/>
          <a:ext cx="66929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" r:id="rId13" imgW="2451100" imgH="393700" progId="Equation.3">
                  <p:embed/>
                </p:oleObj>
              </mc:Choice>
              <mc:Fallback>
                <p:oleObj name="" r:id="rId13" imgW="2451100" imgH="393700" progId="Equation.3">
                  <p:embed/>
                  <p:pic>
                    <p:nvPicPr>
                      <p:cNvPr id="0" name="图片 313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90600" y="990600"/>
                        <a:ext cx="6692900" cy="869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7" name="Text Box 13"/>
          <p:cNvSpPr txBox="1"/>
          <p:nvPr/>
        </p:nvSpPr>
        <p:spPr>
          <a:xfrm>
            <a:off x="1295400" y="1752600"/>
            <a:ext cx="58324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都是无穷小</a:t>
            </a:r>
            <a:r>
              <a:rPr lang="en-US" altLang="zh-CN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为什么？</a:t>
            </a:r>
            <a:endParaRPr lang="zh-CN" altLang="en-US" sz="28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6638" name="Text Box 14"/>
          <p:cNvSpPr txBox="1"/>
          <p:nvPr/>
        </p:nvSpPr>
        <p:spPr>
          <a:xfrm>
            <a:off x="3851275" y="5370513"/>
            <a:ext cx="52927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（利用无穷小的性质求极限）　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7662" name="Text Box 15"/>
          <p:cNvSpPr txBox="1"/>
          <p:nvPr/>
        </p:nvSpPr>
        <p:spPr>
          <a:xfrm>
            <a:off x="323850" y="388938"/>
            <a:ext cx="73437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定理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有界函数与无穷小的乘积是无穷小</a:t>
            </a:r>
            <a:r>
              <a:rPr lang="en-US" altLang="zh-CN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.</a:t>
            </a:r>
            <a:endParaRPr lang="en-US" altLang="zh-CN" sz="2800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7663" name="Line 16"/>
          <p:cNvSpPr/>
          <p:nvPr/>
        </p:nvSpPr>
        <p:spPr>
          <a:xfrm flipV="1">
            <a:off x="381000" y="990600"/>
            <a:ext cx="7467600" cy="0"/>
          </a:xfrm>
          <a:prstGeom prst="line">
            <a:avLst/>
          </a:prstGeom>
          <a:ln w="9525" cap="flat" cmpd="sng">
            <a:solidFill>
              <a:srgbClr val="66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64" name="AutoShape 24">
            <a:hlinkClick r:id="" action="ppaction://hlinkshowjump?jump=nextslide"/>
          </p:cNvPr>
          <p:cNvSpPr/>
          <p:nvPr/>
        </p:nvSpPr>
        <p:spPr>
          <a:xfrm>
            <a:off x="7848600" y="6248400"/>
            <a:ext cx="466725" cy="304800"/>
          </a:xfrm>
          <a:prstGeom prst="actionButtonBlank">
            <a:avLst/>
          </a:prstGeom>
          <a:solidFill>
            <a:srgbClr val="CCFFFF"/>
          </a:solidFill>
          <a:ln w="57150">
            <a:noFill/>
          </a:ln>
        </p:spPr>
        <p:txBody>
          <a:bodyPr wrap="none" anchor="ctr" anchorCtr="0"/>
          <a:p>
            <a:pPr algn="ctr"/>
            <a:r>
              <a:rPr lang="zh-CN" altLang="en-US" sz="1000" dirty="0">
                <a:solidFill>
                  <a:srgbClr val="3399FF"/>
                </a:solidFill>
                <a:latin typeface="Times New Roman" panose="02020603050405020304" pitchFamily="18" charset="0"/>
                <a:ea typeface="隶书" pitchFamily="49" charset="-122"/>
              </a:rPr>
              <a:t>下页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5" name="AutoShape 25">
            <a:hlinkClick r:id="" action="ppaction://hlinkshowjump?jump=firstslide"/>
          </p:cNvPr>
          <p:cNvSpPr/>
          <p:nvPr/>
        </p:nvSpPr>
        <p:spPr>
          <a:xfrm>
            <a:off x="8305800" y="6248400"/>
            <a:ext cx="419100" cy="304800"/>
          </a:xfrm>
          <a:prstGeom prst="actionButtonBlank">
            <a:avLst/>
          </a:prstGeom>
          <a:solidFill>
            <a:srgbClr val="CCFFFF"/>
          </a:solidFill>
          <a:ln w="57150">
            <a:noFill/>
          </a:ln>
        </p:spPr>
        <p:txBody>
          <a:bodyPr wrap="none" anchor="ctr" anchorCtr="0"/>
          <a:p>
            <a:pPr algn="ctr"/>
            <a:r>
              <a:rPr lang="zh-CN" altLang="en-US" sz="1000" dirty="0">
                <a:solidFill>
                  <a:srgbClr val="3399FF"/>
                </a:solidFill>
                <a:latin typeface="Times New Roman" panose="02020603050405020304" pitchFamily="18" charset="0"/>
                <a:ea typeface="隶书" pitchFamily="49" charset="-122"/>
              </a:rPr>
              <a:t>返回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6" name="AutoShape 26">
            <a:hlinkClick r:id="" action="ppaction://hlinkshowjump?jump=previousslide"/>
          </p:cNvPr>
          <p:cNvSpPr/>
          <p:nvPr/>
        </p:nvSpPr>
        <p:spPr>
          <a:xfrm>
            <a:off x="7391400" y="6248400"/>
            <a:ext cx="469900" cy="303213"/>
          </a:xfrm>
          <a:prstGeom prst="actionButtonBlank">
            <a:avLst/>
          </a:prstGeom>
          <a:solidFill>
            <a:srgbClr val="CCFFFF"/>
          </a:solidFill>
          <a:ln w="57150">
            <a:noFill/>
          </a:ln>
        </p:spPr>
        <p:txBody>
          <a:bodyPr wrap="none" anchor="ctr" anchorCtr="0"/>
          <a:p>
            <a:pPr algn="ctr"/>
            <a:r>
              <a:rPr lang="zh-CN" altLang="en-US" sz="1000" dirty="0">
                <a:solidFill>
                  <a:srgbClr val="3399FF"/>
                </a:solidFill>
                <a:latin typeface="Times New Roman" panose="02020603050405020304" pitchFamily="18" charset="0"/>
                <a:ea typeface="隶书" pitchFamily="49" charset="-122"/>
              </a:rPr>
              <a:t>上页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67" name="Picture 27" descr="BD14710_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39211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7" grpId="0"/>
      <p:bldP spid="266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22529"/>
          <p:cNvSpPr txBox="1"/>
          <p:nvPr/>
        </p:nvSpPr>
        <p:spPr>
          <a:xfrm>
            <a:off x="1768475" y="815975"/>
            <a:ext cx="17668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Microsoft Sans Serif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课堂小结</a:t>
            </a:r>
            <a:endParaRPr lang="zh-CN" altLang="en-US" sz="2800" b="1" dirty="0">
              <a:solidFill>
                <a:srgbClr val="0000CC"/>
              </a:solidFill>
              <a:latin typeface="Microsoft Sans Serif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531" name="文本框 22530"/>
          <p:cNvSpPr txBox="1"/>
          <p:nvPr>
            <p:custDataLst>
              <p:tags r:id="rId1"/>
            </p:custDataLst>
          </p:nvPr>
        </p:nvSpPr>
        <p:spPr>
          <a:xfrm>
            <a:off x="639763" y="1501775"/>
            <a:ext cx="28876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1.无穷小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532" name="文本框 22531"/>
          <p:cNvSpPr txBox="1"/>
          <p:nvPr>
            <p:custDataLst>
              <p:tags r:id="rId2"/>
            </p:custDataLst>
          </p:nvPr>
        </p:nvSpPr>
        <p:spPr>
          <a:xfrm>
            <a:off x="736600" y="3495675"/>
            <a:ext cx="28892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2.无穷大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736600" y="4105275"/>
            <a:ext cx="51085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3.无穷小与无穷大的关系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2535" name="对象 22534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873375" y="1501775"/>
          <a:ext cx="554672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" r:id="rId4" imgW="2185035" imgH="292100" progId="Equation.3">
                  <p:embed/>
                </p:oleObj>
              </mc:Choice>
              <mc:Fallback>
                <p:oleObj name="" r:id="rId4" imgW="2185035" imgH="292100" progId="Equation.3">
                  <p:embed/>
                  <p:pic>
                    <p:nvPicPr>
                      <p:cNvPr id="0" name="图片 314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73375" y="1501775"/>
                        <a:ext cx="5546725" cy="742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6" name="对象 22535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873375" y="3495675"/>
          <a:ext cx="57340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" r:id="rId7" imgW="2553335" imgH="292100" progId="Equation.3">
                  <p:embed/>
                </p:oleObj>
              </mc:Choice>
              <mc:Fallback>
                <p:oleObj name="" r:id="rId7" imgW="2553335" imgH="292100" progId="Equation.3">
                  <p:embed/>
                  <p:pic>
                    <p:nvPicPr>
                      <p:cNvPr id="0" name="图片 314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73375" y="3495675"/>
                        <a:ext cx="5734050" cy="657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9" name="文本框 22538"/>
          <p:cNvSpPr txBox="1"/>
          <p:nvPr>
            <p:custDataLst>
              <p:tags r:id="rId9"/>
            </p:custDataLst>
          </p:nvPr>
        </p:nvSpPr>
        <p:spPr>
          <a:xfrm>
            <a:off x="639763" y="2682875"/>
            <a:ext cx="7907337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性质2：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无穷小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有界变量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积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仍为无穷小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0" name="文本框 22539"/>
          <p:cNvSpPr txBox="1"/>
          <p:nvPr>
            <p:custDataLst>
              <p:tags r:id="rId10"/>
            </p:custDataLst>
          </p:nvPr>
        </p:nvSpPr>
        <p:spPr>
          <a:xfrm>
            <a:off x="522288" y="2057400"/>
            <a:ext cx="8342312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性质1：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两个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无穷小的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和、差、积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仍为无穷小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9025" y="4601210"/>
            <a:ext cx="425767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89025" y="5624830"/>
            <a:ext cx="5991225" cy="9525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/>
      <p:bldP spid="22532" grpId="0" bldLvl="0"/>
      <p:bldP spid="22534" grpId="0" bldLvl="0"/>
      <p:bldP spid="22539" grpId="0" bldLvl="0"/>
      <p:bldP spid="22540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867790" y="1877566"/>
            <a:ext cx="329755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FOUR</a:t>
            </a:r>
            <a:endParaRPr lang="en-US" altLang="zh-CN" sz="54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683895" y="2683510"/>
            <a:ext cx="7188835" cy="91122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4300" spc="300" dirty="0">
                <a:solidFill>
                  <a:schemeClr val="accen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第四节</a:t>
            </a:r>
            <a:r>
              <a:rPr lang="en-US" altLang="zh-CN" sz="4300" spc="300" dirty="0">
                <a:solidFill>
                  <a:schemeClr val="accen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   </a:t>
            </a:r>
            <a:r>
              <a:rPr lang="zh-CN" altLang="en-US" sz="4300" spc="300" dirty="0">
                <a:solidFill>
                  <a:schemeClr val="accen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无穷小与无穷大</a:t>
            </a:r>
            <a:endParaRPr lang="zh-CN" altLang="en-US" sz="4300" spc="300" dirty="0">
              <a:solidFill>
                <a:schemeClr val="accent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4097"/>
          <p:cNvSpPr/>
          <p:nvPr/>
        </p:nvSpPr>
        <p:spPr>
          <a:xfrm>
            <a:off x="914400" y="794703"/>
            <a:ext cx="2133600" cy="11430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200" b="1" dirty="0">
                <a:solidFill>
                  <a:srgbClr val="33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学习目标：</a:t>
            </a:r>
            <a:endParaRPr lang="zh-CN" altLang="en-US" sz="3200" b="1" dirty="0">
              <a:solidFill>
                <a:srgbClr val="3333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8" name="矩形 4098"/>
          <p:cNvSpPr/>
          <p:nvPr/>
        </p:nvSpPr>
        <p:spPr>
          <a:xfrm>
            <a:off x="838200" y="213360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indent="-6096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 了解无穷小与无穷大的概念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609600" indent="-6096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  学会运用无穷小的性质求某些函数的极限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609600" indent="-6096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   理解并掌握无穷小与无穷大的关系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AutoShape 33"/>
          <p:cNvSpPr>
            <a:spLocks noChangeArrowheads="1"/>
          </p:cNvSpPr>
          <p:nvPr/>
        </p:nvSpPr>
        <p:spPr bwMode="auto">
          <a:xfrm>
            <a:off x="639763" y="565785"/>
            <a:ext cx="2444750" cy="6223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FF"/>
              </a:gs>
              <a:gs pos="50000">
                <a:schemeClr val="bg1"/>
              </a:gs>
              <a:gs pos="100000">
                <a:srgbClr val="FFCCFF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一、无穷小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639763" y="1614488"/>
            <a:ext cx="40989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CC"/>
                </a:solidFill>
                <a:latin typeface="Microsoft Sans Serif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1.无穷小的定义</a:t>
            </a:r>
            <a:endParaRPr lang="zh-CN" altLang="en-US" sz="2800" b="1" dirty="0">
              <a:solidFill>
                <a:srgbClr val="0000CC"/>
              </a:solidFill>
              <a:latin typeface="Microsoft Sans Serif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124" name="Text Box 5"/>
          <p:cNvSpPr txBox="1"/>
          <p:nvPr/>
        </p:nvSpPr>
        <p:spPr>
          <a:xfrm>
            <a:off x="269875" y="2259013"/>
            <a:ext cx="8562975" cy="1715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CC"/>
                </a:solidFill>
                <a:latin typeface="Microsoft Sans Serif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定义1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如果函数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(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)当 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→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o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(或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→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∞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)时的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极限为零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，那么函数 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(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)称为当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→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2800" b="1" baseline="-25000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o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(或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→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∞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)时的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无穷小量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（简称无穷小）.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125" name="对象 5124"/>
          <p:cNvGraphicFramePr>
            <a:graphicFrameLocks noChangeAspect="1"/>
          </p:cNvGraphicFramePr>
          <p:nvPr/>
        </p:nvGraphicFramePr>
        <p:xfrm>
          <a:off x="1698625" y="3959225"/>
          <a:ext cx="554672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2185035" imgH="292100" progId="Equation.3">
                  <p:embed/>
                </p:oleObj>
              </mc:Choice>
              <mc:Fallback>
                <p:oleObj name="" r:id="rId1" imgW="2185035" imgH="2921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98625" y="3959225"/>
                        <a:ext cx="5546725" cy="742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Text Box 5"/>
          <p:cNvSpPr txBox="1"/>
          <p:nvPr/>
        </p:nvSpPr>
        <p:spPr>
          <a:xfrm>
            <a:off x="215900" y="1198563"/>
            <a:ext cx="20875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例如：因为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graphicFrame>
        <p:nvGraphicFramePr>
          <p:cNvPr id="7173" name="对象 7172"/>
          <p:cNvGraphicFramePr>
            <a:graphicFrameLocks noChangeAspect="1"/>
          </p:cNvGraphicFramePr>
          <p:nvPr/>
        </p:nvGraphicFramePr>
        <p:xfrm>
          <a:off x="1654175" y="1128713"/>
          <a:ext cx="67691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2566670" imgH="292100" progId="Equation.3">
                  <p:embed/>
                </p:oleObj>
              </mc:Choice>
              <mc:Fallback>
                <p:oleObj name="" r:id="rId1" imgW="2566670" imgH="2921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54175" y="1128713"/>
                        <a:ext cx="6769100" cy="831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6" name="对象 7175"/>
          <p:cNvGraphicFramePr>
            <a:graphicFrameLocks noChangeAspect="1"/>
          </p:cNvGraphicFramePr>
          <p:nvPr/>
        </p:nvGraphicFramePr>
        <p:xfrm>
          <a:off x="1487805" y="1993900"/>
          <a:ext cx="693674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2755900" imgH="228600" progId="Equation.3">
                  <p:embed/>
                </p:oleObj>
              </mc:Choice>
              <mc:Fallback>
                <p:oleObj name="" r:id="rId3" imgW="2755900" imgH="228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7805" y="1993900"/>
                        <a:ext cx="6936740" cy="574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对象 5125"/>
          <p:cNvGraphicFramePr>
            <a:graphicFrameLocks noChangeAspect="1"/>
          </p:cNvGraphicFramePr>
          <p:nvPr/>
        </p:nvGraphicFramePr>
        <p:xfrm>
          <a:off x="1365409" y="2911475"/>
          <a:ext cx="641159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2514600" imgH="215900" progId="Equation.3">
                  <p:embed/>
                </p:oleObj>
              </mc:Choice>
              <mc:Fallback>
                <p:oleObj name="" r:id="rId5" imgW="2514600" imgH="2159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65409" y="2911475"/>
                        <a:ext cx="6411595" cy="549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对象 5126"/>
          <p:cNvGraphicFramePr>
            <a:graphicFrameLocks noChangeAspect="1"/>
          </p:cNvGraphicFramePr>
          <p:nvPr/>
        </p:nvGraphicFramePr>
        <p:xfrm>
          <a:off x="2510155" y="3448050"/>
          <a:ext cx="360616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1524000" imgH="393700" progId="Equation.3">
                  <p:embed/>
                </p:oleObj>
              </mc:Choice>
              <mc:Fallback>
                <p:oleObj name="" r:id="rId7" imgW="1524000" imgH="3937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10155" y="3448050"/>
                        <a:ext cx="3606165" cy="933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爆炸形 1 6145"/>
          <p:cNvSpPr/>
          <p:nvPr/>
        </p:nvSpPr>
        <p:spPr>
          <a:xfrm>
            <a:off x="152400" y="1260475"/>
            <a:ext cx="1143000" cy="1066800"/>
          </a:xfrm>
          <a:prstGeom prst="irregularSeal1">
            <a:avLst/>
          </a:prstGeom>
          <a:solidFill>
            <a:srgbClr val="FFFF66"/>
          </a:solidFill>
          <a:ln w="28575" cap="flat" cmpd="sng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b="1" dirty="0">
                <a:solidFill>
                  <a:srgbClr val="FF3300"/>
                </a:solidFill>
                <a:latin typeface="方正舒体" pitchFamily="2" charset="-122"/>
                <a:ea typeface="方正舒体" pitchFamily="2" charset="-122"/>
              </a:rPr>
              <a:t>注意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1295400" y="1527175"/>
            <a:ext cx="6705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①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无穷小是以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为极限的函数；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901700" y="2241550"/>
            <a:ext cx="76149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② 无穷小不一定是零，但零作为函数来讲是无穷小；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871538" y="3186113"/>
            <a:ext cx="762000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③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讲一个函数是无穷小，必须指出自变量  的变化趋向；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339725" y="4387850"/>
            <a:ext cx="8610600" cy="1641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2" indent="0" algn="just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④ 任何非零常数，不论其绝对值如何小，都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2" indent="0" algn="just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不是无穷小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因为非零常数的极限是其本身，并不是零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  <p:bldP spid="6147" grpId="0" animBg="1"/>
      <p:bldP spid="6148" grpId="0" animBg="1"/>
      <p:bldP spid="6149" grpId="0" animBg="1"/>
      <p:bldP spid="61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170" name="内容占位符 7169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889000" y="5497195"/>
          <a:ext cx="941705" cy="963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293370" imgH="395605" progId="Equation.3">
                  <p:embed/>
                </p:oleObj>
              </mc:Choice>
              <mc:Fallback>
                <p:oleObj name="" r:id="rId1" imgW="293370" imgH="395605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89000" y="5497195"/>
                        <a:ext cx="941705" cy="96393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内容占位符 7170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33625" y="5693410"/>
          <a:ext cx="1433195" cy="579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3" imgW="598805" imgH="241935" progId="Equation.3">
                  <p:embed/>
                </p:oleObj>
              </mc:Choice>
              <mc:Fallback>
                <p:oleObj name="" r:id="rId3" imgW="598805" imgH="241935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33625" y="5693410"/>
                        <a:ext cx="1433195" cy="57975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5" name="文本框 7171"/>
          <p:cNvSpPr txBox="1"/>
          <p:nvPr/>
        </p:nvSpPr>
        <p:spPr>
          <a:xfrm>
            <a:off x="1094105" y="1504950"/>
            <a:ext cx="599249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1.下列说法错误的是（</a:t>
            </a:r>
            <a:r>
              <a:rPr lang="en-US" altLang="zh-CN" sz="2800" b="1" dirty="0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）</a:t>
            </a:r>
            <a:endParaRPr lang="zh-CN" altLang="en-US" sz="2800" b="1" dirty="0">
              <a:latin typeface="华文仿宋" pitchFamily="2" charset="-122"/>
              <a:ea typeface="华文仿宋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A.称函数</a:t>
            </a:r>
            <a:r>
              <a:rPr lang="zh-CN" altLang="en-US" sz="2800" b="1" i="1" dirty="0">
                <a:latin typeface="Times New Roman" panose="02020603050405020304" pitchFamily="18" charset="0"/>
                <a:ea typeface="华文仿宋" pitchFamily="2" charset="-122"/>
                <a:sym typeface="宋体" panose="02010600030101010101" pitchFamily="2" charset="-122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  <a:ea typeface="华文仿宋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800" b="1" i="1" dirty="0">
                <a:latin typeface="Times New Roman" panose="02020603050405020304" pitchFamily="18" charset="0"/>
                <a:ea typeface="华文仿宋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华文仿宋" pitchFamily="2" charset="-122"/>
                <a:sym typeface="宋体" panose="02010600030101010101" pitchFamily="2" charset="-122"/>
              </a:rPr>
              <a:t>)=1/</a:t>
            </a:r>
            <a:r>
              <a:rPr lang="zh-CN" altLang="en-US" sz="2800" b="1" i="1" dirty="0">
                <a:latin typeface="Times New Roman" panose="02020603050405020304" pitchFamily="18" charset="0"/>
                <a:ea typeface="华文仿宋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为无穷小</a:t>
            </a:r>
            <a:endParaRPr lang="zh-CN" altLang="en-US" sz="2800" b="1" dirty="0">
              <a:latin typeface="华文仿宋" pitchFamily="2" charset="-122"/>
              <a:ea typeface="华文仿宋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B.函数</a:t>
            </a:r>
            <a:r>
              <a:rPr lang="zh-CN" altLang="en-US" sz="2800" b="1" i="1" dirty="0">
                <a:latin typeface="Times New Roman" panose="02020603050405020304" pitchFamily="18" charset="0"/>
                <a:ea typeface="华文仿宋" pitchFamily="2" charset="-122"/>
                <a:sym typeface="宋体" panose="02010600030101010101" pitchFamily="2" charset="-122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  <a:ea typeface="华文仿宋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800" b="1" i="1" dirty="0">
                <a:latin typeface="Times New Roman" panose="02020603050405020304" pitchFamily="18" charset="0"/>
                <a:ea typeface="华文仿宋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华文仿宋" pitchFamily="2" charset="-122"/>
                <a:sym typeface="宋体" panose="02010600030101010101" pitchFamily="2" charset="-122"/>
              </a:rPr>
              <a:t>)=0</a:t>
            </a:r>
            <a:r>
              <a:rPr lang="zh-CN" altLang="en-US" sz="2800" b="1" dirty="0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是无穷小</a:t>
            </a:r>
            <a:endParaRPr lang="zh-CN" altLang="en-US" sz="2800" b="1" dirty="0">
              <a:latin typeface="华文仿宋" pitchFamily="2" charset="-122"/>
              <a:ea typeface="华文仿宋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C.无穷小是以</a:t>
            </a:r>
            <a:r>
              <a:rPr lang="zh-CN" altLang="en-US" sz="2800" b="1" dirty="0">
                <a:latin typeface="华文仿宋" pitchFamily="2" charset="-122"/>
                <a:ea typeface="华文仿宋" pitchFamily="2" charset="-122"/>
                <a:sym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为极限的变量</a:t>
            </a:r>
            <a:endParaRPr lang="zh-CN" altLang="en-US" sz="2800" b="1" dirty="0">
              <a:latin typeface="华文仿宋" pitchFamily="2" charset="-122"/>
              <a:ea typeface="华文仿宋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D. -0.0000001可以看作是无穷小</a:t>
            </a:r>
            <a:endParaRPr lang="zh-CN" altLang="en-US" sz="2800" b="1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600075" y="4975225"/>
            <a:ext cx="79438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2.当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→0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时，下列函数为无穷小的是（    ）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7174" name="内容占位符 717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146550" y="5693410"/>
          <a:ext cx="1257300" cy="547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5" imgW="624205" imgH="229235" progId="Equation.DSMT4">
                  <p:embed/>
                </p:oleObj>
              </mc:Choice>
              <mc:Fallback>
                <p:oleObj name="" r:id="rId5" imgW="624205" imgH="229235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46550" y="5693410"/>
                        <a:ext cx="1257300" cy="54737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7174"/>
          <p:cNvGrpSpPr/>
          <p:nvPr/>
        </p:nvGrpSpPr>
        <p:grpSpPr>
          <a:xfrm>
            <a:off x="6210935" y="5753735"/>
            <a:ext cx="2105025" cy="519113"/>
            <a:chOff x="0" y="0"/>
            <a:chExt cx="3316" cy="816"/>
          </a:xfrm>
        </p:grpSpPr>
        <p:pic>
          <p:nvPicPr>
            <p:cNvPr id="8199" name="图片 8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6" y="0"/>
              <a:ext cx="2400" cy="7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0" name="文本框 7176"/>
            <p:cNvSpPr txBox="1"/>
            <p:nvPr/>
          </p:nvSpPr>
          <p:spPr>
            <a:xfrm>
              <a:off x="0" y="0"/>
              <a:ext cx="1951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D.</a:t>
              </a:r>
              <a:endPara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1" name="文本框 7177"/>
          <p:cNvSpPr txBox="1"/>
          <p:nvPr/>
        </p:nvSpPr>
        <p:spPr>
          <a:xfrm>
            <a:off x="1468438" y="796925"/>
            <a:ext cx="1262062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练习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0" name="文本框 7179"/>
          <p:cNvSpPr txBox="1"/>
          <p:nvPr/>
        </p:nvSpPr>
        <p:spPr>
          <a:xfrm>
            <a:off x="7231380" y="4909820"/>
            <a:ext cx="6953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1" name="文本框 7180"/>
          <p:cNvSpPr txBox="1"/>
          <p:nvPr/>
        </p:nvSpPr>
        <p:spPr>
          <a:xfrm>
            <a:off x="4666298" y="1504950"/>
            <a:ext cx="143351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A、D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ldLvl="0"/>
      <p:bldP spid="7180" grpId="0" bldLvl="0"/>
      <p:bldP spid="7181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8193"/>
          <p:cNvSpPr txBox="1"/>
          <p:nvPr/>
        </p:nvSpPr>
        <p:spPr>
          <a:xfrm>
            <a:off x="1108075" y="684213"/>
            <a:ext cx="40989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CC"/>
                </a:solidFill>
                <a:latin typeface="Microsoft Sans Serif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2.无穷小的性质</a:t>
            </a:r>
            <a:endParaRPr lang="zh-CN" altLang="en-US" sz="2800" b="1" dirty="0">
              <a:solidFill>
                <a:srgbClr val="0000CC"/>
              </a:solidFill>
              <a:latin typeface="Microsoft Sans Serif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18" name="矩形 8194"/>
          <p:cNvSpPr/>
          <p:nvPr>
            <p:custDataLst>
              <p:tags r:id="rId1"/>
            </p:custDataLst>
          </p:nvPr>
        </p:nvSpPr>
        <p:spPr>
          <a:xfrm>
            <a:off x="317500" y="3976688"/>
            <a:ext cx="8305800" cy="2183765"/>
          </a:xfrm>
          <a:prstGeom prst="rect">
            <a:avLst/>
          </a:prstGeom>
          <a:solidFill>
            <a:srgbClr val="FCFDC6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en-US" altLang="zh-CN" sz="16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16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16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16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16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16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579438" y="1327150"/>
            <a:ext cx="7907337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性质1：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两个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（相同类型）无穷小的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和、差、积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仍为无穷小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8198" name="对象 8197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884363" y="2535238"/>
          <a:ext cx="3322637" cy="69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1400810" imgH="292735" progId="Equation.3">
                  <p:embed/>
                </p:oleObj>
              </mc:Choice>
              <mc:Fallback>
                <p:oleObj name="" r:id="rId3" imgW="1400810" imgH="292735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84363" y="2535238"/>
                        <a:ext cx="3322637" cy="690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9" name="文本框 8198"/>
          <p:cNvSpPr txBox="1"/>
          <p:nvPr>
            <p:custDataLst>
              <p:tags r:id="rId5"/>
            </p:custDataLst>
          </p:nvPr>
        </p:nvSpPr>
        <p:spPr>
          <a:xfrm>
            <a:off x="5343525" y="2509838"/>
            <a:ext cx="69532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0" name="文本框 8199"/>
          <p:cNvSpPr txBox="1"/>
          <p:nvPr>
            <p:custDataLst>
              <p:tags r:id="rId6"/>
            </p:custDataLst>
          </p:nvPr>
        </p:nvSpPr>
        <p:spPr>
          <a:xfrm>
            <a:off x="685800" y="3209925"/>
            <a:ext cx="7907338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思考：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无限个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无穷小的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一定是无穷小吗？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文本框 8200"/>
          <p:cNvSpPr txBox="1"/>
          <p:nvPr>
            <p:custDataLst>
              <p:tags r:id="rId7"/>
            </p:custDataLst>
          </p:nvPr>
        </p:nvSpPr>
        <p:spPr>
          <a:xfrm>
            <a:off x="287338" y="4113213"/>
            <a:ext cx="8305800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注意：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无限个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无穷小的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和与积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不一定是无穷小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8202" name="对象 820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978025" y="4702175"/>
          <a:ext cx="4046538" cy="135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9" imgW="1702435" imgH="571500" progId="Equation.3">
                  <p:embed/>
                </p:oleObj>
              </mc:Choice>
              <mc:Fallback>
                <p:oleObj name="" r:id="rId9" imgW="1702435" imgH="5715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78025" y="4702175"/>
                        <a:ext cx="4046538" cy="1350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3" name="文本框 8202"/>
          <p:cNvSpPr txBox="1"/>
          <p:nvPr>
            <p:custDataLst>
              <p:tags r:id="rId11"/>
            </p:custDataLst>
          </p:nvPr>
        </p:nvSpPr>
        <p:spPr>
          <a:xfrm>
            <a:off x="6184900" y="5235575"/>
            <a:ext cx="69532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/>
      <p:bldP spid="8199" grpId="0" bldLvl="0"/>
      <p:bldP spid="8200" grpId="0" bldLvl="0"/>
      <p:bldP spid="8201" grpId="0" bldLvl="0"/>
      <p:bldP spid="8203" grpId="0" bldLvl="0"/>
    </p:bld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DIAGRAM_VIRTUALLY_FRAME" val="{&quot;height&quot;:287.45000000000005,&quot;left&quot;:22.62503937007874,&quot;top&quot;:197.62503937007872,&quot;width&quot;:656.3749606299212}"/>
</p:tagLst>
</file>

<file path=ppt/tags/tag11.xml><?xml version="1.0" encoding="utf-8"?>
<p:tagLst xmlns:p="http://schemas.openxmlformats.org/presentationml/2006/main">
  <p:tag name="KSO_WM_DIAGRAM_VIRTUALLY_FRAME" val="{&quot;height&quot;:287.45000000000005,&quot;left&quot;:22.62503937007874,&quot;top&quot;:197.62503937007872,&quot;width&quot;:656.3749606299212}"/>
</p:tagLst>
</file>

<file path=ppt/tags/tag12.xml><?xml version="1.0" encoding="utf-8"?>
<p:tagLst xmlns:p="http://schemas.openxmlformats.org/presentationml/2006/main">
  <p:tag name="KSO_WM_DIAGRAM_VIRTUALLY_FRAME" val="{&quot;height&quot;:208.75,&quot;left&quot;:41.12503937007874,&quot;top&quot;:118.25,&quot;width&quot;:656.8749606299212}"/>
</p:tagLst>
</file>

<file path=ppt/tags/tag13.xml><?xml version="1.0" encoding="utf-8"?>
<p:tagLst xmlns:p="http://schemas.openxmlformats.org/presentationml/2006/main">
  <p:tag name="KSO_WM_DIAGRAM_VIRTUALLY_FRAME" val="{&quot;height&quot;:208.75,&quot;left&quot;:41.12503937007874,&quot;top&quot;:118.25,&quot;width&quot;:656.8749606299212}"/>
</p:tagLst>
</file>

<file path=ppt/tags/tag14.xml><?xml version="1.0" encoding="utf-8"?>
<p:tagLst xmlns:p="http://schemas.openxmlformats.org/presentationml/2006/main">
  <p:tag name="KSO_WM_DIAGRAM_VIRTUALLY_FRAME" val="{&quot;height&quot;:208.75,&quot;left&quot;:41.12503937007874,&quot;top&quot;:118.25,&quot;width&quot;:656.8749606299212}"/>
</p:tagLst>
</file>

<file path=ppt/tags/tag15.xml><?xml version="1.0" encoding="utf-8"?>
<p:tagLst xmlns:p="http://schemas.openxmlformats.org/presentationml/2006/main">
  <p:tag name="KSO_WM_DIAGRAM_VIRTUALLY_FRAME" val="{&quot;height&quot;:208.75,&quot;left&quot;:41.12503937007874,&quot;top&quot;:118.25,&quot;width&quot;:656.8749606299212}"/>
</p:tagLst>
</file>

<file path=ppt/tags/tag16.xml><?xml version="1.0" encoding="utf-8"?>
<p:tagLst xmlns:p="http://schemas.openxmlformats.org/presentationml/2006/main">
  <p:tag name="KSO_WM_DIAGRAM_VIRTUALLY_FRAME" val="{&quot;height&quot;:208.75,&quot;left&quot;:41.12503937007874,&quot;top&quot;:118.25,&quot;width&quot;:656.8749606299212}"/>
</p:tagLst>
</file>

<file path=ppt/tags/tag17.xml><?xml version="1.0" encoding="utf-8"?>
<p:tagLst xmlns:p="http://schemas.openxmlformats.org/presentationml/2006/main">
  <p:tag name="KSO_WM_DIAGRAM_VIRTUALLY_FRAME" val="{&quot;height&quot;:208.75,&quot;left&quot;:41.12503937007874,&quot;top&quot;:118.25,&quot;width&quot;:656.8749606299212}"/>
</p:tagLst>
</file>

<file path=ppt/tags/tag18.xml><?xml version="1.0" encoding="utf-8"?>
<p:tagLst xmlns:p="http://schemas.openxmlformats.org/presentationml/2006/main">
  <p:tag name="commondata" val="eyJoZGlkIjoiMDJiNWIzNzI3NmQ5Yjk5NGQ2ZmM1NjVmMTFmOGVkODcifQ==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KSO_WM_DIAGRAM_VIRTUALLY_FRAME" val="{&quot;height&quot;:287.45000000000005,&quot;left&quot;:22.62503937007874,&quot;top&quot;:197.62503937007872,&quot;width&quot;:656.3749606299212}"/>
</p:tagLst>
</file>

<file path=ppt/tags/tag6.xml><?xml version="1.0" encoding="utf-8"?>
<p:tagLst xmlns:p="http://schemas.openxmlformats.org/presentationml/2006/main">
  <p:tag name="KSO_WM_DIAGRAM_VIRTUALLY_FRAME" val="{&quot;height&quot;:287.45000000000005,&quot;left&quot;:22.62503937007874,&quot;top&quot;:197.62503937007872,&quot;width&quot;:656.3749606299212}"/>
</p:tagLst>
</file>

<file path=ppt/tags/tag7.xml><?xml version="1.0" encoding="utf-8"?>
<p:tagLst xmlns:p="http://schemas.openxmlformats.org/presentationml/2006/main">
  <p:tag name="KSO_WM_DIAGRAM_VIRTUALLY_FRAME" val="{&quot;height&quot;:287.45000000000005,&quot;left&quot;:22.62503937007874,&quot;top&quot;:197.62503937007872,&quot;width&quot;:656.3749606299212}"/>
</p:tagLst>
</file>

<file path=ppt/tags/tag8.xml><?xml version="1.0" encoding="utf-8"?>
<p:tagLst xmlns:p="http://schemas.openxmlformats.org/presentationml/2006/main">
  <p:tag name="KSO_WM_DIAGRAM_VIRTUALLY_FRAME" val="{&quot;height&quot;:287.45000000000005,&quot;left&quot;:22.62503937007874,&quot;top&quot;:197.62503937007872,&quot;width&quot;:656.3749606299212}"/>
</p:tagLst>
</file>

<file path=ppt/tags/tag9.xml><?xml version="1.0" encoding="utf-8"?>
<p:tagLst xmlns:p="http://schemas.openxmlformats.org/presentationml/2006/main">
  <p:tag name="KSO_WM_DIAGRAM_VIRTUALLY_FRAME" val="{&quot;height&quot;:287.45000000000005,&quot;left&quot;:22.62503937007874,&quot;top&quot;:197.62503937007872,&quot;width&quot;:656.3749606299212}"/>
</p:tagLst>
</file>

<file path=ppt/theme/theme1.xml><?xml version="1.0" encoding="utf-8"?>
<a:theme xmlns:a="http://schemas.openxmlformats.org/drawingml/2006/main" name="2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1353</Words>
  <Application>WPS 演示</Application>
  <PresentationFormat>全屏显示(4:3)</PresentationFormat>
  <Paragraphs>199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81</vt:i4>
      </vt:variant>
      <vt:variant>
        <vt:lpstr>幻灯片标题</vt:lpstr>
      </vt:variant>
      <vt:variant>
        <vt:i4>26</vt:i4>
      </vt:variant>
    </vt:vector>
  </HeadingPairs>
  <TitlesOfParts>
    <vt:vector size="128" baseType="lpstr">
      <vt:lpstr>Arial</vt:lpstr>
      <vt:lpstr>宋体</vt:lpstr>
      <vt:lpstr>Wingdings</vt:lpstr>
      <vt:lpstr>Calibri</vt:lpstr>
      <vt:lpstr>Source Han Sans CN Bold</vt:lpstr>
      <vt:lpstr>Times New Roman</vt:lpstr>
      <vt:lpstr>黑体</vt:lpstr>
      <vt:lpstr>Microsoft Sans Serif</vt:lpstr>
      <vt:lpstr>方正舒体</vt:lpstr>
      <vt:lpstr>华文仿宋</vt:lpstr>
      <vt:lpstr>仿宋</vt:lpstr>
      <vt:lpstr>思源黑体 CN</vt:lpstr>
      <vt:lpstr>微软雅黑</vt:lpstr>
      <vt:lpstr>Arial Unicode MS</vt:lpstr>
      <vt:lpstr>楷体_GB2312</vt:lpstr>
      <vt:lpstr>新宋体</vt:lpstr>
      <vt:lpstr>隶书</vt:lpstr>
      <vt:lpstr>思源黑体 CN Heavy</vt:lpstr>
      <vt:lpstr>方正兰亭大黑_GBK</vt:lpstr>
      <vt:lpstr>2_Office 主题​​</vt:lpstr>
      <vt:lpstr>1_Office 主题​​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Word.Document.8</vt:lpstr>
      <vt:lpstr>Word.Document.8</vt:lpstr>
      <vt:lpstr>Word.Document.8</vt:lpstr>
      <vt:lpstr>Equation.3</vt:lpstr>
      <vt:lpstr>Equation.3</vt:lpstr>
      <vt:lpstr>Word.Document.8</vt:lpstr>
      <vt:lpstr>Word.Document.8</vt:lpstr>
      <vt:lpstr>Word.Document.8</vt:lpstr>
      <vt:lpstr>Word.Document.8</vt:lpstr>
      <vt:lpstr>Word.Document.8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Word.Document.8</vt:lpstr>
      <vt:lpstr>Word.Document.8</vt:lpstr>
      <vt:lpstr>Word.Document.8</vt:lpstr>
      <vt:lpstr>Word.Document.8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Paint.Picture</vt:lpstr>
      <vt:lpstr>Equation.3</vt:lpstr>
      <vt:lpstr>Equation.3</vt:lpstr>
      <vt:lpstr>Equation.DSMT4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四、无穷小的运算法则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半夏时光</cp:lastModifiedBy>
  <cp:revision>50</cp:revision>
  <dcterms:created xsi:type="dcterms:W3CDTF">2013-01-25T01:44:00Z</dcterms:created>
  <dcterms:modified xsi:type="dcterms:W3CDTF">2024-09-20T03:43:42Z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D5E181A301264930B16F75A999AABE3C_13</vt:lpwstr>
  </property>
</Properties>
</file>