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40"/>
  </p:handoutMasterIdLst>
  <p:sldIdLst>
    <p:sldId id="516" r:id="rId3"/>
    <p:sldId id="517" r:id="rId4"/>
    <p:sldId id="482" r:id="rId5"/>
    <p:sldId id="390" r:id="rId6"/>
    <p:sldId id="259" r:id="rId7"/>
    <p:sldId id="451" r:id="rId8"/>
    <p:sldId id="262" r:id="rId9"/>
    <p:sldId id="452" r:id="rId10"/>
    <p:sldId id="281" r:id="rId11"/>
    <p:sldId id="306" r:id="rId12"/>
    <p:sldId id="454" r:id="rId13"/>
    <p:sldId id="308" r:id="rId14"/>
    <p:sldId id="309" r:id="rId15"/>
    <p:sldId id="455" r:id="rId16"/>
    <p:sldId id="456" r:id="rId17"/>
    <p:sldId id="356" r:id="rId18"/>
    <p:sldId id="357" r:id="rId19"/>
    <p:sldId id="358" r:id="rId20"/>
    <p:sldId id="359" r:id="rId21"/>
    <p:sldId id="457" r:id="rId22"/>
    <p:sldId id="458" r:id="rId23"/>
    <p:sldId id="459" r:id="rId24"/>
    <p:sldId id="460" r:id="rId25"/>
    <p:sldId id="461" r:id="rId26"/>
    <p:sldId id="336" r:id="rId27"/>
    <p:sldId id="337" r:id="rId28"/>
    <p:sldId id="339" r:id="rId29"/>
    <p:sldId id="360" r:id="rId30"/>
    <p:sldId id="361" r:id="rId31"/>
    <p:sldId id="362" r:id="rId32"/>
    <p:sldId id="463" r:id="rId33"/>
    <p:sldId id="353" r:id="rId34"/>
    <p:sldId id="363" r:id="rId36"/>
    <p:sldId id="354" r:id="rId37"/>
    <p:sldId id="366" r:id="rId38"/>
    <p:sldId id="355" r:id="rId39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" userDrawn="1">
          <p15:clr>
            <a:srgbClr val="A4A3A4"/>
          </p15:clr>
        </p15:guide>
        <p15:guide id="2" pos="111" userDrawn="1">
          <p15:clr>
            <a:srgbClr val="A4A3A4"/>
          </p15:clr>
        </p15:guide>
        <p15:guide id="3" pos="2914" userDrawn="1">
          <p15:clr>
            <a:srgbClr val="A4A3A4"/>
          </p15:clr>
        </p15:guide>
        <p15:guide id="4" pos="549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Administrato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6"/>
    <p:restoredTop sz="94727"/>
  </p:normalViewPr>
  <p:slideViewPr>
    <p:cSldViewPr snapToGrid="0" showGuides="1">
      <p:cViewPr>
        <p:scale>
          <a:sx n="75" d="100"/>
          <a:sy n="75" d="100"/>
        </p:scale>
        <p:origin x="-1230" y="-216"/>
      </p:cViewPr>
      <p:guideLst>
        <p:guide orient="horz" pos="192"/>
        <p:guide pos="111"/>
        <p:guide pos="2914"/>
        <p:guide pos="54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5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1.wmf"/><Relationship Id="rId8" Type="http://schemas.openxmlformats.org/officeDocument/2006/relationships/image" Target="../media/image100.wmf"/><Relationship Id="rId7" Type="http://schemas.openxmlformats.org/officeDocument/2006/relationships/image" Target="../media/image99.wmf"/><Relationship Id="rId6" Type="http://schemas.openxmlformats.org/officeDocument/2006/relationships/image" Target="../media/image98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14.wmf"/><Relationship Id="rId8" Type="http://schemas.openxmlformats.org/officeDocument/2006/relationships/image" Target="../media/image113.wmf"/><Relationship Id="rId7" Type="http://schemas.openxmlformats.org/officeDocument/2006/relationships/image" Target="../media/image112.wmf"/><Relationship Id="rId6" Type="http://schemas.openxmlformats.org/officeDocument/2006/relationships/image" Target="../media/image111.wmf"/><Relationship Id="rId5" Type="http://schemas.openxmlformats.org/officeDocument/2006/relationships/image" Target="../media/image110.wmf"/><Relationship Id="rId4" Type="http://schemas.openxmlformats.org/officeDocument/2006/relationships/image" Target="../media/image109.wmf"/><Relationship Id="rId3" Type="http://schemas.openxmlformats.org/officeDocument/2006/relationships/image" Target="../media/image108.wmf"/><Relationship Id="rId2" Type="http://schemas.openxmlformats.org/officeDocument/2006/relationships/image" Target="../media/image107.wmf"/><Relationship Id="rId10" Type="http://schemas.openxmlformats.org/officeDocument/2006/relationships/image" Target="../media/image115.wmf"/><Relationship Id="rId1" Type="http://schemas.openxmlformats.org/officeDocument/2006/relationships/image" Target="../media/image10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页眉占位符 2560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3" name="日期占位符 25602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4" name="页脚占位符 25603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5" name="灯片编号占位符 25604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15362" name="文本占位符 2"/>
          <p:cNvSpPr/>
          <p:nvPr>
            <p:ph type="body"/>
          </p:nvPr>
        </p:nvSpPr>
        <p:spPr/>
        <p:txBody>
          <a:bodyPr wrap="square" lIns="91440" tIns="45720" rIns="91440" bIns="45720" anchor="ctr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659130" y="-423545"/>
            <a:ext cx="980313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619117" y="-1005249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180586" y="-188791"/>
            <a:ext cx="6024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3708090" y="8304486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1741622" y="3609770"/>
            <a:ext cx="372516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 sz="180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5654" y="160655"/>
            <a:ext cx="1837373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wmf"/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oleObject" Target="../embeddings/oleObject6.bin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7.png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wmf"/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wmf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5.png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96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95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4.wmf"/><Relationship Id="rId3" Type="http://schemas.openxmlformats.org/officeDocument/2006/relationships/oleObject" Target="../embeddings/oleObject8.bin"/><Relationship Id="rId21" Type="http://schemas.openxmlformats.org/officeDocument/2006/relationships/notesSlide" Target="../notesSlides/notesSlide1.xml"/><Relationship Id="rId20" Type="http://schemas.openxmlformats.org/officeDocument/2006/relationships/vmlDrawing" Target="../drawings/vmlDrawing3.vml"/><Relationship Id="rId2" Type="http://schemas.openxmlformats.org/officeDocument/2006/relationships/image" Target="../media/image93.wmf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101.wmf"/><Relationship Id="rId17" Type="http://schemas.openxmlformats.org/officeDocument/2006/relationships/oleObject" Target="../embeddings/oleObject15.bin"/><Relationship Id="rId16" Type="http://schemas.openxmlformats.org/officeDocument/2006/relationships/image" Target="../media/image100.wmf"/><Relationship Id="rId15" Type="http://schemas.openxmlformats.org/officeDocument/2006/relationships/oleObject" Target="../embeddings/oleObject14.bin"/><Relationship Id="rId14" Type="http://schemas.openxmlformats.org/officeDocument/2006/relationships/image" Target="../media/image99.wmf"/><Relationship Id="rId13" Type="http://schemas.openxmlformats.org/officeDocument/2006/relationships/oleObject" Target="../embeddings/oleObject13.bin"/><Relationship Id="rId12" Type="http://schemas.openxmlformats.org/officeDocument/2006/relationships/image" Target="../media/image98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97.wmf"/><Relationship Id="rId1" Type="http://schemas.openxmlformats.org/officeDocument/2006/relationships/oleObject" Target="../embeddings/oleObject7.bin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5.png"/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109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108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07.wmf"/><Relationship Id="rId3" Type="http://schemas.openxmlformats.org/officeDocument/2006/relationships/oleObject" Target="../embeddings/oleObject17.bin"/><Relationship Id="rId22" Type="http://schemas.openxmlformats.org/officeDocument/2006/relationships/vmlDrawing" Target="../drawings/vmlDrawing4.vml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115.wmf"/><Relationship Id="rId2" Type="http://schemas.openxmlformats.org/officeDocument/2006/relationships/image" Target="../media/image106.wmf"/><Relationship Id="rId19" Type="http://schemas.openxmlformats.org/officeDocument/2006/relationships/oleObject" Target="../embeddings/oleObject25.bin"/><Relationship Id="rId18" Type="http://schemas.openxmlformats.org/officeDocument/2006/relationships/image" Target="../media/image114.wmf"/><Relationship Id="rId17" Type="http://schemas.openxmlformats.org/officeDocument/2006/relationships/oleObject" Target="../embeddings/oleObject24.bin"/><Relationship Id="rId16" Type="http://schemas.openxmlformats.org/officeDocument/2006/relationships/image" Target="../media/image113.wmf"/><Relationship Id="rId15" Type="http://schemas.openxmlformats.org/officeDocument/2006/relationships/oleObject" Target="../embeddings/oleObject23.bin"/><Relationship Id="rId14" Type="http://schemas.openxmlformats.org/officeDocument/2006/relationships/image" Target="../media/image112.wmf"/><Relationship Id="rId13" Type="http://schemas.openxmlformats.org/officeDocument/2006/relationships/oleObject" Target="../embeddings/oleObject22.bin"/><Relationship Id="rId12" Type="http://schemas.openxmlformats.org/officeDocument/2006/relationships/image" Target="../media/image111.wmf"/><Relationship Id="rId11" Type="http://schemas.openxmlformats.org/officeDocument/2006/relationships/oleObject" Target="../embeddings/oleObject21.bin"/><Relationship Id="rId10" Type="http://schemas.openxmlformats.org/officeDocument/2006/relationships/image" Target="../media/image110.wmf"/><Relationship Id="rId1" Type="http://schemas.openxmlformats.org/officeDocument/2006/relationships/oleObject" Target="../embeddings/oleObject16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7.png"/><Relationship Id="rId1" Type="http://schemas.openxmlformats.org/officeDocument/2006/relationships/image" Target="../media/image11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6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5220498" y="-404176"/>
            <a:ext cx="1654529" cy="1654529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88256" y="2740819"/>
            <a:ext cx="6507480" cy="175323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第一章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函数、极限与连续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1586967" y="1830179"/>
            <a:ext cx="62606" cy="438161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/>
          <p:nvPr/>
        </p:nvPicPr>
        <p:blipFill>
          <a:blip r:embed="rId1"/>
        </p:blipFill>
        <p:spPr>
          <a:xfrm>
            <a:off x="452755" y="1072515"/>
            <a:ext cx="8239125" cy="115887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5" name="文本框 4"/>
          <p:cNvSpPr txBox="1"/>
          <p:nvPr/>
        </p:nvSpPr>
        <p:spPr>
          <a:xfrm>
            <a:off x="2032000" y="22415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6" name="图片 5"/>
          <p:cNvPicPr/>
          <p:nvPr/>
        </p:nvPicPr>
        <p:blipFill>
          <a:blip r:embed="rId2"/>
        </p:blipFill>
        <p:spPr>
          <a:xfrm>
            <a:off x="452755" y="2294255"/>
            <a:ext cx="8238490" cy="1411605"/>
          </a:xfrm>
          <a:prstGeom prst="rect">
            <a:avLst/>
          </a:prstGeom>
          <a:ln w="28575" cmpd="sng">
            <a:noFill/>
            <a:prstDash val="solid"/>
          </a:ln>
        </p:spPr>
      </p:pic>
      <p:pic>
        <p:nvPicPr>
          <p:cNvPr id="9" name="图片 8"/>
          <p:cNvPicPr/>
          <p:nvPr/>
        </p:nvPicPr>
        <p:blipFill>
          <a:blip r:embed="rId3"/>
        </p:blipFill>
        <p:spPr>
          <a:xfrm>
            <a:off x="452120" y="3768725"/>
            <a:ext cx="8239125" cy="135064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10" name="文本框 9"/>
          <p:cNvSpPr txBox="1"/>
          <p:nvPr/>
        </p:nvSpPr>
        <p:spPr>
          <a:xfrm>
            <a:off x="2032000" y="415766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2" name="图片 11"/>
          <p:cNvPicPr/>
          <p:nvPr/>
        </p:nvPicPr>
        <p:blipFill>
          <a:blip r:embed="rId4"/>
        </p:blipFill>
        <p:spPr>
          <a:xfrm>
            <a:off x="452120" y="5182235"/>
            <a:ext cx="8238490" cy="1557655"/>
          </a:xfrm>
          <a:prstGeom prst="rect">
            <a:avLst/>
          </a:prstGeom>
          <a:ln w="28575" cmpd="sng">
            <a:noFill/>
            <a:prstDash val="solid"/>
          </a:ln>
        </p:spPr>
      </p:pic>
      <p:sp>
        <p:nvSpPr>
          <p:cNvPr id="13" name="文本框 12"/>
          <p:cNvSpPr txBox="1"/>
          <p:nvPr/>
        </p:nvSpPr>
        <p:spPr>
          <a:xfrm>
            <a:off x="886460" y="601218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6145"/>
          <p:cNvSpPr>
            <a:spLocks noGrp="1"/>
          </p:cNvSpPr>
          <p:nvPr/>
        </p:nvSpPr>
        <p:spPr>
          <a:xfrm>
            <a:off x="575945" y="1276350"/>
            <a:ext cx="6891020" cy="539750"/>
          </a:xfrm>
        </p:spPr>
        <p:txBody>
          <a:bodyPr vert="horz" wrap="square" lIns="91440" tIns="0" rIns="91440" bIns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dirty="0">
                <a:solidFill>
                  <a:srgbClr val="0000FF"/>
                </a:solidFill>
              </a:rPr>
              <a:t>（三）函数在区间上的连续性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342265" y="2370455"/>
            <a:ext cx="8642985" cy="108775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4" name="文本框 3"/>
          <p:cNvSpPr txBox="1"/>
          <p:nvPr/>
        </p:nvSpPr>
        <p:spPr>
          <a:xfrm>
            <a:off x="2032000" y="383857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42900" y="3997960"/>
            <a:ext cx="8642350" cy="124269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59200" y="-19812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3" name="图片 2"/>
          <p:cNvPicPr/>
          <p:nvPr/>
        </p:nvPicPr>
        <p:blipFill>
          <a:blip r:embed="rId1"/>
        </p:blipFill>
        <p:spPr>
          <a:xfrm>
            <a:off x="303530" y="1382395"/>
            <a:ext cx="8534400" cy="172021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pic>
        <p:nvPicPr>
          <p:cNvPr id="6" name="图片 5"/>
          <p:cNvPicPr/>
          <p:nvPr/>
        </p:nvPicPr>
        <p:blipFill>
          <a:blip r:embed="rId2"/>
        </p:blipFill>
        <p:spPr>
          <a:xfrm>
            <a:off x="303530" y="3521075"/>
            <a:ext cx="8535670" cy="2033905"/>
          </a:xfrm>
          <a:prstGeom prst="rect">
            <a:avLst/>
          </a:prstGeom>
          <a:ln w="28575" cmpd="sng">
            <a:noFill/>
            <a:prstDash val="solid"/>
            <a:beve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32000" y="184150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3" name="图片 2"/>
          <p:cNvPicPr/>
          <p:nvPr/>
        </p:nvPicPr>
        <p:blipFill>
          <a:blip r:embed="rId1"/>
        </p:blipFill>
        <p:spPr>
          <a:xfrm>
            <a:off x="219075" y="1272540"/>
            <a:ext cx="8582660" cy="226822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pic>
        <p:nvPicPr>
          <p:cNvPr id="6" name="图片 5"/>
          <p:cNvPicPr/>
          <p:nvPr/>
        </p:nvPicPr>
        <p:blipFill>
          <a:blip r:embed="rId2"/>
        </p:blipFill>
        <p:spPr>
          <a:xfrm>
            <a:off x="219075" y="4092575"/>
            <a:ext cx="8582025" cy="1280160"/>
          </a:xfrm>
          <a:prstGeom prst="rect">
            <a:avLst/>
          </a:prstGeom>
          <a:ln w="28575" cmpd="sng">
            <a:noFill/>
            <a:prstDash val="solid"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9" name="Rectangle 2"/>
          <p:cNvSpPr>
            <a:spLocks noGrp="1"/>
          </p:cNvSpPr>
          <p:nvPr/>
        </p:nvSpPr>
        <p:spPr>
          <a:xfrm>
            <a:off x="687070" y="594995"/>
            <a:ext cx="4846955" cy="539750"/>
          </a:xfrm>
        </p:spPr>
        <p:txBody>
          <a:bodyPr vert="horz" wrap="square" lIns="91440" tIns="0" rIns="91440" bIns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（四）函数的间断点</a:t>
            </a:r>
            <a:endParaRPr lang="zh-CN" altLang="en-US" sz="3200" b="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2000" y="23177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156210" y="1466215"/>
            <a:ext cx="8814435" cy="1068705"/>
          </a:xfrm>
          <a:prstGeom prst="rect">
            <a:avLst/>
          </a:prstGeom>
          <a:ln w="28575" cmpd="sng">
            <a:solidFill>
              <a:srgbClr val="FFFF00"/>
            </a:solidFill>
            <a:prstDash val="solid"/>
          </a:ln>
        </p:spPr>
      </p:pic>
      <p:sp>
        <p:nvSpPr>
          <p:cNvPr id="5" name="文本框 4"/>
          <p:cNvSpPr txBox="1"/>
          <p:nvPr/>
        </p:nvSpPr>
        <p:spPr>
          <a:xfrm>
            <a:off x="2032000" y="22796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87985" y="2952750"/>
            <a:ext cx="8582660" cy="110490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387985" y="4295140"/>
            <a:ext cx="8582025" cy="224917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7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779" t="-1437" r="1929" b="9842"/>
          <a:stretch>
            <a:fillRect/>
          </a:stretch>
        </p:blipFill>
        <p:spPr>
          <a:xfrm>
            <a:off x="758190" y="1276350"/>
            <a:ext cx="7856855" cy="161925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843"/>
          <a:stretch>
            <a:fillRect/>
          </a:stretch>
        </p:blipFill>
        <p:spPr>
          <a:xfrm>
            <a:off x="758190" y="3298825"/>
            <a:ext cx="7856855" cy="112903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2056"/>
          <a:stretch>
            <a:fillRect/>
          </a:stretch>
        </p:blipFill>
        <p:spPr>
          <a:xfrm>
            <a:off x="757555" y="4831080"/>
            <a:ext cx="7857490" cy="147066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03580" y="89249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/>
          <p:nvPr/>
        </p:nvPicPr>
        <p:blipFill>
          <a:blip r:embed="rId1"/>
          <a:srcRect b="50621"/>
        </p:blipFill>
        <p:spPr>
          <a:xfrm>
            <a:off x="355600" y="1021080"/>
            <a:ext cx="8466455" cy="1142365"/>
          </a:xfrm>
          <a:prstGeom prst="rect">
            <a:avLst/>
          </a:prstGeom>
          <a:ln w="28575" cmpd="sng">
            <a:solidFill>
              <a:schemeClr val="accent1"/>
            </a:solidFill>
            <a:prstDash val="solid"/>
          </a:ln>
        </p:spPr>
      </p:pic>
      <p:sp>
        <p:nvSpPr>
          <p:cNvPr id="8" name="文本框 7"/>
          <p:cNvSpPr txBox="1"/>
          <p:nvPr/>
        </p:nvSpPr>
        <p:spPr>
          <a:xfrm>
            <a:off x="2032000" y="238442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9" name="图片 8"/>
          <p:cNvPicPr/>
          <p:nvPr/>
        </p:nvPicPr>
        <p:blipFill>
          <a:blip r:embed="rId2"/>
        </p:blipFill>
        <p:spPr>
          <a:xfrm>
            <a:off x="399415" y="2263140"/>
            <a:ext cx="8423275" cy="1165860"/>
          </a:xfrm>
          <a:prstGeom prst="rect">
            <a:avLst/>
          </a:prstGeom>
          <a:ln w="28575" cmpd="sng">
            <a:noFill/>
            <a:prstDash val="solid"/>
          </a:ln>
        </p:spPr>
      </p:pic>
      <p:pic>
        <p:nvPicPr>
          <p:cNvPr id="12" name="图片 11"/>
          <p:cNvPicPr/>
          <p:nvPr/>
        </p:nvPicPr>
        <p:blipFill>
          <a:blip r:embed="rId3"/>
        </p:blipFill>
        <p:spPr>
          <a:xfrm>
            <a:off x="354965" y="3761105"/>
            <a:ext cx="8467090" cy="135064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5" name="图片 14"/>
          <p:cNvPicPr/>
          <p:nvPr/>
        </p:nvPicPr>
        <p:blipFill>
          <a:blip r:embed="rId4"/>
        </p:blipFill>
        <p:spPr>
          <a:xfrm>
            <a:off x="356870" y="5243830"/>
            <a:ext cx="8465820" cy="1393190"/>
          </a:xfrm>
          <a:prstGeom prst="rect">
            <a:avLst/>
          </a:prstGeom>
          <a:ln w="28575" cmpd="sng">
            <a:noFill/>
            <a:prstDash val="solid"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32000" y="255111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306705" y="1159510"/>
            <a:ext cx="8516620" cy="65976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7" name="文本框 6"/>
          <p:cNvSpPr txBox="1"/>
          <p:nvPr/>
        </p:nvSpPr>
        <p:spPr>
          <a:xfrm>
            <a:off x="2032000" y="2293938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8" name="图片 7"/>
          <p:cNvPicPr/>
          <p:nvPr/>
        </p:nvPicPr>
        <p:blipFill>
          <a:blip r:embed="rId2"/>
        </p:blipFill>
        <p:spPr>
          <a:xfrm>
            <a:off x="306070" y="2179955"/>
            <a:ext cx="8517890" cy="1358900"/>
          </a:xfrm>
          <a:prstGeom prst="rect">
            <a:avLst/>
          </a:prstGeom>
          <a:ln w="28575" cmpd="sng">
            <a:noFill/>
            <a:prstDash val="solid"/>
          </a:ln>
        </p:spPr>
      </p:pic>
      <p:sp>
        <p:nvSpPr>
          <p:cNvPr id="9" name="文本框 8"/>
          <p:cNvSpPr txBox="1"/>
          <p:nvPr/>
        </p:nvSpPr>
        <p:spPr>
          <a:xfrm>
            <a:off x="2032000" y="392906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10" name="文本框 9"/>
          <p:cNvSpPr txBox="1"/>
          <p:nvPr/>
        </p:nvSpPr>
        <p:spPr>
          <a:xfrm>
            <a:off x="2032000" y="2179638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1" name="图片 10"/>
          <p:cNvPicPr/>
          <p:nvPr/>
        </p:nvPicPr>
        <p:blipFill>
          <a:blip r:embed="rId3"/>
        </p:blipFill>
        <p:spPr>
          <a:xfrm>
            <a:off x="306070" y="3918585"/>
            <a:ext cx="8517255" cy="147256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13" name="文本框 12"/>
          <p:cNvSpPr txBox="1"/>
          <p:nvPr/>
        </p:nvSpPr>
        <p:spPr>
          <a:xfrm>
            <a:off x="2032000" y="23939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4" name="图片 13"/>
          <p:cNvPicPr/>
          <p:nvPr/>
        </p:nvPicPr>
        <p:blipFill>
          <a:blip r:embed="rId4"/>
        </p:blipFill>
        <p:spPr>
          <a:xfrm>
            <a:off x="306070" y="5564505"/>
            <a:ext cx="8517890" cy="1132840"/>
          </a:xfrm>
          <a:prstGeom prst="rect">
            <a:avLst/>
          </a:prstGeom>
          <a:ln w="28575" cmpd="sng">
            <a:noFill/>
            <a:prstDash val="solid"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1"/>
        </p:blipFill>
        <p:spPr>
          <a:xfrm>
            <a:off x="347345" y="936625"/>
            <a:ext cx="8324850" cy="106807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10" name="文本框 9"/>
          <p:cNvSpPr txBox="1"/>
          <p:nvPr/>
        </p:nvSpPr>
        <p:spPr>
          <a:xfrm>
            <a:off x="2032000" y="228441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1" name="图片 10"/>
          <p:cNvPicPr/>
          <p:nvPr/>
        </p:nvPicPr>
        <p:blipFill>
          <a:blip r:embed="rId2"/>
        </p:blipFill>
        <p:spPr>
          <a:xfrm>
            <a:off x="346075" y="2178050"/>
            <a:ext cx="8326755" cy="1437640"/>
          </a:xfrm>
          <a:prstGeom prst="rect">
            <a:avLst/>
          </a:prstGeom>
          <a:ln w="28575" cmpd="sng">
            <a:noFill/>
            <a:prstDash val="solid"/>
          </a:ln>
        </p:spPr>
      </p:pic>
      <p:pic>
        <p:nvPicPr>
          <p:cNvPr id="14" name="图片 13"/>
          <p:cNvPicPr/>
          <p:nvPr/>
        </p:nvPicPr>
        <p:blipFill>
          <a:blip r:embed="rId3"/>
        </p:blipFill>
        <p:spPr>
          <a:xfrm>
            <a:off x="346075" y="3789045"/>
            <a:ext cx="8326755" cy="118745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20" name="文本框 19"/>
          <p:cNvSpPr txBox="1"/>
          <p:nvPr/>
        </p:nvSpPr>
        <p:spPr>
          <a:xfrm>
            <a:off x="887095" y="464693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21" name="图片 20"/>
          <p:cNvPicPr/>
          <p:nvPr/>
        </p:nvPicPr>
        <p:blipFill>
          <a:blip r:embed="rId4"/>
        </p:blipFill>
        <p:spPr>
          <a:xfrm>
            <a:off x="346710" y="5149850"/>
            <a:ext cx="8325485" cy="1282065"/>
          </a:xfrm>
          <a:prstGeom prst="rect">
            <a:avLst/>
          </a:prstGeom>
          <a:ln w="28575" cmpd="sng">
            <a:noFill/>
            <a:prstDash val="solid"/>
          </a:ln>
        </p:spPr>
      </p:pic>
      <p:sp>
        <p:nvSpPr>
          <p:cNvPr id="22" name="文本框 21"/>
          <p:cNvSpPr txBox="1"/>
          <p:nvPr/>
        </p:nvSpPr>
        <p:spPr>
          <a:xfrm>
            <a:off x="887095" y="615823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234950" y="1489075"/>
            <a:ext cx="8714105" cy="101473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8" name="图片 7"/>
          <p:cNvPicPr/>
          <p:nvPr/>
        </p:nvPicPr>
        <p:blipFill>
          <a:blip r:embed="rId2"/>
        </p:blipFill>
        <p:spPr>
          <a:xfrm>
            <a:off x="337185" y="2936875"/>
            <a:ext cx="8611870" cy="2739390"/>
          </a:xfrm>
          <a:prstGeom prst="rect">
            <a:avLst/>
          </a:prstGeom>
          <a:ln w="28575" cmpd="sng">
            <a:noFill/>
            <a:prstDash val="solid"/>
          </a:ln>
        </p:spPr>
      </p:pic>
      <p:sp>
        <p:nvSpPr>
          <p:cNvPr id="9" name="文本框 8"/>
          <p:cNvSpPr txBox="1"/>
          <p:nvPr/>
        </p:nvSpPr>
        <p:spPr>
          <a:xfrm>
            <a:off x="2032000" y="4357688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9" y="928688"/>
            <a:ext cx="8843963" cy="49434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8450"/>
          <p:cNvGrpSpPr>
            <a:grpSpLocks noChangeAspect="1"/>
          </p:cNvGrpSpPr>
          <p:nvPr/>
        </p:nvGrpSpPr>
        <p:grpSpPr>
          <a:xfrm>
            <a:off x="1597025" y="3776345"/>
            <a:ext cx="5822950" cy="2984500"/>
            <a:chOff x="2880" y="8148"/>
            <a:chExt cx="5735" cy="2940"/>
          </a:xfrm>
        </p:grpSpPr>
        <p:grpSp>
          <p:nvGrpSpPr>
            <p:cNvPr id="14357" name="组合 18451"/>
            <p:cNvGrpSpPr>
              <a:grpSpLocks noChangeAspect="1"/>
            </p:cNvGrpSpPr>
            <p:nvPr/>
          </p:nvGrpSpPr>
          <p:grpSpPr>
            <a:xfrm>
              <a:off x="2880" y="8148"/>
              <a:ext cx="5735" cy="2940"/>
              <a:chOff x="2880" y="8148"/>
              <a:chExt cx="5735" cy="2940"/>
            </a:xfrm>
          </p:grpSpPr>
          <p:sp>
            <p:nvSpPr>
              <p:cNvPr id="14358" name="直接连接符 18452"/>
              <p:cNvSpPr>
                <a:spLocks noChangeAspect="1"/>
              </p:cNvSpPr>
              <p:nvPr/>
            </p:nvSpPr>
            <p:spPr>
              <a:xfrm>
                <a:off x="5580" y="8148"/>
                <a:ext cx="0" cy="294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arrow" w="med" len="med"/>
                <a:tailEnd type="none" w="med" len="med"/>
              </a:ln>
            </p:spPr>
          </p:sp>
          <p:sp>
            <p:nvSpPr>
              <p:cNvPr id="14359" name="矩形 18453"/>
              <p:cNvSpPr>
                <a:spLocks noChangeAspect="1"/>
              </p:cNvSpPr>
              <p:nvPr/>
            </p:nvSpPr>
            <p:spPr>
              <a:xfrm>
                <a:off x="5621" y="8328"/>
                <a:ext cx="50" cy="1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just"/>
                <a:r>
                  <a:rPr lang="en-US" altLang="zh-CN" sz="800" dirty="0">
                    <a:solidFill>
                      <a:srgbClr val="000000"/>
                    </a:solidFill>
                    <a:latin typeface="Symbol" panose="05050102010706020507" pitchFamily="18" charset="2"/>
                  </a:rPr>
                  <a:t>1</a:t>
                </a:r>
                <a:endParaRPr lang="en-US" altLang="zh-CN" sz="10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60" name="直接连接符 18454"/>
              <p:cNvSpPr>
                <a:spLocks noChangeAspect="1"/>
              </p:cNvSpPr>
              <p:nvPr/>
            </p:nvSpPr>
            <p:spPr>
              <a:xfrm>
                <a:off x="2900" y="9588"/>
                <a:ext cx="5695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arrow" w="med" len="med"/>
              </a:ln>
            </p:spPr>
          </p:sp>
          <p:sp>
            <p:nvSpPr>
              <p:cNvPr id="14361" name="任意多边形 18455"/>
              <p:cNvSpPr>
                <a:spLocks noChangeAspect="1"/>
              </p:cNvSpPr>
              <p:nvPr/>
            </p:nvSpPr>
            <p:spPr>
              <a:xfrm>
                <a:off x="3620" y="8688"/>
                <a:ext cx="2145" cy="1800"/>
              </a:xfrm>
              <a:custGeom>
                <a:avLst/>
                <a:gdLst>
                  <a:gd name="txL" fmla="*/ 0 w 2145"/>
                  <a:gd name="txT" fmla="*/ 0 h 1800"/>
                  <a:gd name="txR" fmla="*/ 2145 w 2145"/>
                  <a:gd name="txB" fmla="*/ 1800 h 1800"/>
                </a:gdLst>
                <a:ahLst/>
                <a:cxnLst>
                  <a:cxn ang="0">
                    <a:pos x="45" y="150"/>
                  </a:cxn>
                  <a:cxn ang="0">
                    <a:pos x="90" y="90"/>
                  </a:cxn>
                  <a:cxn ang="0">
                    <a:pos x="135" y="60"/>
                  </a:cxn>
                  <a:cxn ang="0">
                    <a:pos x="195" y="30"/>
                  </a:cxn>
                  <a:cxn ang="0">
                    <a:pos x="255" y="0"/>
                  </a:cxn>
                  <a:cxn ang="0">
                    <a:pos x="330" y="0"/>
                  </a:cxn>
                  <a:cxn ang="0">
                    <a:pos x="375" y="30"/>
                  </a:cxn>
                  <a:cxn ang="0">
                    <a:pos x="405" y="75"/>
                  </a:cxn>
                  <a:cxn ang="0">
                    <a:pos x="465" y="135"/>
                  </a:cxn>
                  <a:cxn ang="0">
                    <a:pos x="495" y="210"/>
                  </a:cxn>
                  <a:cxn ang="0">
                    <a:pos x="540" y="315"/>
                  </a:cxn>
                  <a:cxn ang="0">
                    <a:pos x="570" y="420"/>
                  </a:cxn>
                  <a:cxn ang="0">
                    <a:pos x="615" y="555"/>
                  </a:cxn>
                  <a:cxn ang="0">
                    <a:pos x="660" y="720"/>
                  </a:cxn>
                  <a:cxn ang="0">
                    <a:pos x="690" y="885"/>
                  </a:cxn>
                  <a:cxn ang="0">
                    <a:pos x="735" y="1065"/>
                  </a:cxn>
                  <a:cxn ang="0">
                    <a:pos x="780" y="1245"/>
                  </a:cxn>
                  <a:cxn ang="0">
                    <a:pos x="810" y="1425"/>
                  </a:cxn>
                  <a:cxn ang="0">
                    <a:pos x="855" y="1590"/>
                  </a:cxn>
                  <a:cxn ang="0">
                    <a:pos x="885" y="1725"/>
                  </a:cxn>
                  <a:cxn ang="0">
                    <a:pos x="945" y="1800"/>
                  </a:cxn>
                  <a:cxn ang="0">
                    <a:pos x="990" y="1740"/>
                  </a:cxn>
                  <a:cxn ang="0">
                    <a:pos x="1035" y="1575"/>
                  </a:cxn>
                  <a:cxn ang="0">
                    <a:pos x="1065" y="1305"/>
                  </a:cxn>
                  <a:cxn ang="0">
                    <a:pos x="1110" y="945"/>
                  </a:cxn>
                  <a:cxn ang="0">
                    <a:pos x="1155" y="540"/>
                  </a:cxn>
                  <a:cxn ang="0">
                    <a:pos x="1185" y="180"/>
                  </a:cxn>
                  <a:cxn ang="0">
                    <a:pos x="1230" y="0"/>
                  </a:cxn>
                  <a:cxn ang="0">
                    <a:pos x="1275" y="195"/>
                  </a:cxn>
                  <a:cxn ang="0">
                    <a:pos x="1320" y="750"/>
                  </a:cxn>
                  <a:cxn ang="0">
                    <a:pos x="1350" y="1455"/>
                  </a:cxn>
                  <a:cxn ang="0">
                    <a:pos x="1395" y="1800"/>
                  </a:cxn>
                  <a:cxn ang="0">
                    <a:pos x="1440" y="1305"/>
                  </a:cxn>
                  <a:cxn ang="0">
                    <a:pos x="1470" y="255"/>
                  </a:cxn>
                  <a:cxn ang="0">
                    <a:pos x="1515" y="210"/>
                  </a:cxn>
                  <a:cxn ang="0">
                    <a:pos x="1545" y="1605"/>
                  </a:cxn>
                  <a:cxn ang="0">
                    <a:pos x="1590" y="960"/>
                  </a:cxn>
                  <a:cxn ang="0">
                    <a:pos x="1635" y="450"/>
                  </a:cxn>
                  <a:cxn ang="0">
                    <a:pos x="1665" y="1080"/>
                  </a:cxn>
                  <a:cxn ang="0">
                    <a:pos x="1710" y="1755"/>
                  </a:cxn>
                  <a:cxn ang="0">
                    <a:pos x="1755" y="1770"/>
                  </a:cxn>
                  <a:cxn ang="0">
                    <a:pos x="1785" y="15"/>
                  </a:cxn>
                  <a:cxn ang="0">
                    <a:pos x="1830" y="1740"/>
                  </a:cxn>
                  <a:cxn ang="0">
                    <a:pos x="1860" y="825"/>
                  </a:cxn>
                  <a:cxn ang="0">
                    <a:pos x="1905" y="1710"/>
                  </a:cxn>
                  <a:cxn ang="0">
                    <a:pos x="1950" y="30"/>
                  </a:cxn>
                  <a:cxn ang="0">
                    <a:pos x="1980" y="120"/>
                  </a:cxn>
                  <a:cxn ang="0">
                    <a:pos x="2025" y="1080"/>
                  </a:cxn>
                  <a:cxn ang="0">
                    <a:pos x="2070" y="525"/>
                  </a:cxn>
                  <a:cxn ang="0">
                    <a:pos x="2100" y="30"/>
                  </a:cxn>
                  <a:cxn ang="0">
                    <a:pos x="2145" y="1065"/>
                  </a:cxn>
                </a:cxnLst>
                <a:rect l="txL" t="txT" r="txR" b="txB"/>
                <a:pathLst>
                  <a:path w="2145" h="1800">
                    <a:moveTo>
                      <a:pt x="0" y="195"/>
                    </a:moveTo>
                    <a:lnTo>
                      <a:pt x="15" y="195"/>
                    </a:lnTo>
                    <a:lnTo>
                      <a:pt x="15" y="180"/>
                    </a:lnTo>
                    <a:lnTo>
                      <a:pt x="30" y="165"/>
                    </a:lnTo>
                    <a:lnTo>
                      <a:pt x="45" y="150"/>
                    </a:lnTo>
                    <a:lnTo>
                      <a:pt x="60" y="135"/>
                    </a:lnTo>
                    <a:lnTo>
                      <a:pt x="75" y="120"/>
                    </a:lnTo>
                    <a:lnTo>
                      <a:pt x="75" y="105"/>
                    </a:lnTo>
                    <a:lnTo>
                      <a:pt x="90" y="105"/>
                    </a:lnTo>
                    <a:lnTo>
                      <a:pt x="90" y="90"/>
                    </a:lnTo>
                    <a:lnTo>
                      <a:pt x="105" y="90"/>
                    </a:lnTo>
                    <a:lnTo>
                      <a:pt x="120" y="90"/>
                    </a:lnTo>
                    <a:lnTo>
                      <a:pt x="120" y="75"/>
                    </a:lnTo>
                    <a:lnTo>
                      <a:pt x="135" y="75"/>
                    </a:lnTo>
                    <a:lnTo>
                      <a:pt x="135" y="60"/>
                    </a:lnTo>
                    <a:lnTo>
                      <a:pt x="150" y="60"/>
                    </a:lnTo>
                    <a:lnTo>
                      <a:pt x="150" y="45"/>
                    </a:lnTo>
                    <a:lnTo>
                      <a:pt x="165" y="45"/>
                    </a:lnTo>
                    <a:lnTo>
                      <a:pt x="180" y="30"/>
                    </a:lnTo>
                    <a:lnTo>
                      <a:pt x="195" y="30"/>
                    </a:lnTo>
                    <a:lnTo>
                      <a:pt x="195" y="15"/>
                    </a:lnTo>
                    <a:lnTo>
                      <a:pt x="210" y="15"/>
                    </a:lnTo>
                    <a:lnTo>
                      <a:pt x="225" y="15"/>
                    </a:lnTo>
                    <a:lnTo>
                      <a:pt x="240" y="0"/>
                    </a:lnTo>
                    <a:lnTo>
                      <a:pt x="255" y="0"/>
                    </a:lnTo>
                    <a:lnTo>
                      <a:pt x="270" y="0"/>
                    </a:lnTo>
                    <a:lnTo>
                      <a:pt x="285" y="0"/>
                    </a:lnTo>
                    <a:lnTo>
                      <a:pt x="300" y="0"/>
                    </a:lnTo>
                    <a:lnTo>
                      <a:pt x="315" y="0"/>
                    </a:lnTo>
                    <a:lnTo>
                      <a:pt x="330" y="0"/>
                    </a:lnTo>
                    <a:lnTo>
                      <a:pt x="330" y="15"/>
                    </a:lnTo>
                    <a:lnTo>
                      <a:pt x="345" y="15"/>
                    </a:lnTo>
                    <a:lnTo>
                      <a:pt x="360" y="15"/>
                    </a:lnTo>
                    <a:lnTo>
                      <a:pt x="360" y="30"/>
                    </a:lnTo>
                    <a:lnTo>
                      <a:pt x="375" y="30"/>
                    </a:lnTo>
                    <a:lnTo>
                      <a:pt x="375" y="45"/>
                    </a:lnTo>
                    <a:lnTo>
                      <a:pt x="390" y="45"/>
                    </a:lnTo>
                    <a:lnTo>
                      <a:pt x="390" y="60"/>
                    </a:lnTo>
                    <a:lnTo>
                      <a:pt x="405" y="60"/>
                    </a:lnTo>
                    <a:lnTo>
                      <a:pt x="405" y="75"/>
                    </a:lnTo>
                    <a:lnTo>
                      <a:pt x="420" y="75"/>
                    </a:lnTo>
                    <a:lnTo>
                      <a:pt x="420" y="90"/>
                    </a:lnTo>
                    <a:lnTo>
                      <a:pt x="435" y="105"/>
                    </a:lnTo>
                    <a:lnTo>
                      <a:pt x="450" y="120"/>
                    </a:lnTo>
                    <a:lnTo>
                      <a:pt x="465" y="135"/>
                    </a:lnTo>
                    <a:lnTo>
                      <a:pt x="465" y="150"/>
                    </a:lnTo>
                    <a:lnTo>
                      <a:pt x="480" y="165"/>
                    </a:lnTo>
                    <a:lnTo>
                      <a:pt x="480" y="180"/>
                    </a:lnTo>
                    <a:lnTo>
                      <a:pt x="495" y="195"/>
                    </a:lnTo>
                    <a:lnTo>
                      <a:pt x="495" y="210"/>
                    </a:lnTo>
                    <a:lnTo>
                      <a:pt x="510" y="225"/>
                    </a:lnTo>
                    <a:lnTo>
                      <a:pt x="510" y="255"/>
                    </a:lnTo>
                    <a:lnTo>
                      <a:pt x="525" y="270"/>
                    </a:lnTo>
                    <a:lnTo>
                      <a:pt x="525" y="285"/>
                    </a:lnTo>
                    <a:lnTo>
                      <a:pt x="540" y="315"/>
                    </a:lnTo>
                    <a:lnTo>
                      <a:pt x="540" y="330"/>
                    </a:lnTo>
                    <a:lnTo>
                      <a:pt x="555" y="360"/>
                    </a:lnTo>
                    <a:lnTo>
                      <a:pt x="555" y="375"/>
                    </a:lnTo>
                    <a:lnTo>
                      <a:pt x="570" y="405"/>
                    </a:lnTo>
                    <a:lnTo>
                      <a:pt x="570" y="420"/>
                    </a:lnTo>
                    <a:lnTo>
                      <a:pt x="585" y="450"/>
                    </a:lnTo>
                    <a:lnTo>
                      <a:pt x="585" y="480"/>
                    </a:lnTo>
                    <a:lnTo>
                      <a:pt x="600" y="510"/>
                    </a:lnTo>
                    <a:lnTo>
                      <a:pt x="615" y="525"/>
                    </a:lnTo>
                    <a:lnTo>
                      <a:pt x="615" y="555"/>
                    </a:lnTo>
                    <a:lnTo>
                      <a:pt x="630" y="585"/>
                    </a:lnTo>
                    <a:lnTo>
                      <a:pt x="630" y="615"/>
                    </a:lnTo>
                    <a:lnTo>
                      <a:pt x="645" y="645"/>
                    </a:lnTo>
                    <a:lnTo>
                      <a:pt x="645" y="675"/>
                    </a:lnTo>
                    <a:lnTo>
                      <a:pt x="660" y="720"/>
                    </a:lnTo>
                    <a:lnTo>
                      <a:pt x="660" y="750"/>
                    </a:lnTo>
                    <a:lnTo>
                      <a:pt x="675" y="780"/>
                    </a:lnTo>
                    <a:lnTo>
                      <a:pt x="675" y="810"/>
                    </a:lnTo>
                    <a:lnTo>
                      <a:pt x="690" y="855"/>
                    </a:lnTo>
                    <a:lnTo>
                      <a:pt x="690" y="885"/>
                    </a:lnTo>
                    <a:lnTo>
                      <a:pt x="705" y="915"/>
                    </a:lnTo>
                    <a:lnTo>
                      <a:pt x="705" y="960"/>
                    </a:lnTo>
                    <a:lnTo>
                      <a:pt x="720" y="990"/>
                    </a:lnTo>
                    <a:lnTo>
                      <a:pt x="720" y="1035"/>
                    </a:lnTo>
                    <a:lnTo>
                      <a:pt x="735" y="1065"/>
                    </a:lnTo>
                    <a:lnTo>
                      <a:pt x="735" y="1095"/>
                    </a:lnTo>
                    <a:lnTo>
                      <a:pt x="750" y="1140"/>
                    </a:lnTo>
                    <a:lnTo>
                      <a:pt x="765" y="1170"/>
                    </a:lnTo>
                    <a:lnTo>
                      <a:pt x="765" y="1215"/>
                    </a:lnTo>
                    <a:lnTo>
                      <a:pt x="780" y="1245"/>
                    </a:lnTo>
                    <a:lnTo>
                      <a:pt x="780" y="1290"/>
                    </a:lnTo>
                    <a:lnTo>
                      <a:pt x="795" y="1320"/>
                    </a:lnTo>
                    <a:lnTo>
                      <a:pt x="795" y="1365"/>
                    </a:lnTo>
                    <a:lnTo>
                      <a:pt x="810" y="1395"/>
                    </a:lnTo>
                    <a:lnTo>
                      <a:pt x="810" y="1425"/>
                    </a:lnTo>
                    <a:lnTo>
                      <a:pt x="825" y="1470"/>
                    </a:lnTo>
                    <a:lnTo>
                      <a:pt x="825" y="1500"/>
                    </a:lnTo>
                    <a:lnTo>
                      <a:pt x="840" y="1530"/>
                    </a:lnTo>
                    <a:lnTo>
                      <a:pt x="840" y="1560"/>
                    </a:lnTo>
                    <a:lnTo>
                      <a:pt x="855" y="1590"/>
                    </a:lnTo>
                    <a:lnTo>
                      <a:pt x="855" y="1620"/>
                    </a:lnTo>
                    <a:lnTo>
                      <a:pt x="870" y="1650"/>
                    </a:lnTo>
                    <a:lnTo>
                      <a:pt x="870" y="1680"/>
                    </a:lnTo>
                    <a:lnTo>
                      <a:pt x="885" y="1695"/>
                    </a:lnTo>
                    <a:lnTo>
                      <a:pt x="885" y="1725"/>
                    </a:lnTo>
                    <a:lnTo>
                      <a:pt x="900" y="1740"/>
                    </a:lnTo>
                    <a:lnTo>
                      <a:pt x="900" y="1755"/>
                    </a:lnTo>
                    <a:lnTo>
                      <a:pt x="915" y="1770"/>
                    </a:lnTo>
                    <a:lnTo>
                      <a:pt x="930" y="1785"/>
                    </a:lnTo>
                    <a:lnTo>
                      <a:pt x="945" y="1800"/>
                    </a:lnTo>
                    <a:lnTo>
                      <a:pt x="960" y="1800"/>
                    </a:lnTo>
                    <a:lnTo>
                      <a:pt x="975" y="1785"/>
                    </a:lnTo>
                    <a:lnTo>
                      <a:pt x="975" y="1770"/>
                    </a:lnTo>
                    <a:lnTo>
                      <a:pt x="990" y="1755"/>
                    </a:lnTo>
                    <a:lnTo>
                      <a:pt x="990" y="1740"/>
                    </a:lnTo>
                    <a:lnTo>
                      <a:pt x="1005" y="1710"/>
                    </a:lnTo>
                    <a:lnTo>
                      <a:pt x="1005" y="1680"/>
                    </a:lnTo>
                    <a:lnTo>
                      <a:pt x="1020" y="1650"/>
                    </a:lnTo>
                    <a:lnTo>
                      <a:pt x="1020" y="1620"/>
                    </a:lnTo>
                    <a:lnTo>
                      <a:pt x="1035" y="1575"/>
                    </a:lnTo>
                    <a:lnTo>
                      <a:pt x="1035" y="1530"/>
                    </a:lnTo>
                    <a:lnTo>
                      <a:pt x="1050" y="1485"/>
                    </a:lnTo>
                    <a:lnTo>
                      <a:pt x="1050" y="1425"/>
                    </a:lnTo>
                    <a:lnTo>
                      <a:pt x="1065" y="1365"/>
                    </a:lnTo>
                    <a:lnTo>
                      <a:pt x="1065" y="1305"/>
                    </a:lnTo>
                    <a:lnTo>
                      <a:pt x="1080" y="1245"/>
                    </a:lnTo>
                    <a:lnTo>
                      <a:pt x="1095" y="1170"/>
                    </a:lnTo>
                    <a:lnTo>
                      <a:pt x="1095" y="1095"/>
                    </a:lnTo>
                    <a:lnTo>
                      <a:pt x="1110" y="1020"/>
                    </a:lnTo>
                    <a:lnTo>
                      <a:pt x="1110" y="945"/>
                    </a:lnTo>
                    <a:lnTo>
                      <a:pt x="1125" y="855"/>
                    </a:lnTo>
                    <a:lnTo>
                      <a:pt x="1125" y="780"/>
                    </a:lnTo>
                    <a:lnTo>
                      <a:pt x="1140" y="705"/>
                    </a:lnTo>
                    <a:lnTo>
                      <a:pt x="1140" y="615"/>
                    </a:lnTo>
                    <a:lnTo>
                      <a:pt x="1155" y="540"/>
                    </a:lnTo>
                    <a:lnTo>
                      <a:pt x="1155" y="465"/>
                    </a:lnTo>
                    <a:lnTo>
                      <a:pt x="1170" y="375"/>
                    </a:lnTo>
                    <a:lnTo>
                      <a:pt x="1170" y="315"/>
                    </a:lnTo>
                    <a:lnTo>
                      <a:pt x="1185" y="240"/>
                    </a:lnTo>
                    <a:lnTo>
                      <a:pt x="1185" y="180"/>
                    </a:lnTo>
                    <a:lnTo>
                      <a:pt x="1200" y="120"/>
                    </a:lnTo>
                    <a:lnTo>
                      <a:pt x="1200" y="75"/>
                    </a:lnTo>
                    <a:lnTo>
                      <a:pt x="1215" y="45"/>
                    </a:lnTo>
                    <a:lnTo>
                      <a:pt x="1215" y="15"/>
                    </a:lnTo>
                    <a:lnTo>
                      <a:pt x="1230" y="0"/>
                    </a:lnTo>
                    <a:lnTo>
                      <a:pt x="1245" y="15"/>
                    </a:lnTo>
                    <a:lnTo>
                      <a:pt x="1260" y="30"/>
                    </a:lnTo>
                    <a:lnTo>
                      <a:pt x="1260" y="75"/>
                    </a:lnTo>
                    <a:lnTo>
                      <a:pt x="1275" y="135"/>
                    </a:lnTo>
                    <a:lnTo>
                      <a:pt x="1275" y="195"/>
                    </a:lnTo>
                    <a:lnTo>
                      <a:pt x="1290" y="285"/>
                    </a:lnTo>
                    <a:lnTo>
                      <a:pt x="1290" y="390"/>
                    </a:lnTo>
                    <a:lnTo>
                      <a:pt x="1305" y="495"/>
                    </a:lnTo>
                    <a:lnTo>
                      <a:pt x="1305" y="615"/>
                    </a:lnTo>
                    <a:lnTo>
                      <a:pt x="1320" y="750"/>
                    </a:lnTo>
                    <a:lnTo>
                      <a:pt x="1320" y="900"/>
                    </a:lnTo>
                    <a:lnTo>
                      <a:pt x="1335" y="1035"/>
                    </a:lnTo>
                    <a:lnTo>
                      <a:pt x="1335" y="1185"/>
                    </a:lnTo>
                    <a:lnTo>
                      <a:pt x="1350" y="1320"/>
                    </a:lnTo>
                    <a:lnTo>
                      <a:pt x="1350" y="1455"/>
                    </a:lnTo>
                    <a:lnTo>
                      <a:pt x="1365" y="1560"/>
                    </a:lnTo>
                    <a:lnTo>
                      <a:pt x="1365" y="1665"/>
                    </a:lnTo>
                    <a:lnTo>
                      <a:pt x="1380" y="1740"/>
                    </a:lnTo>
                    <a:lnTo>
                      <a:pt x="1380" y="1785"/>
                    </a:lnTo>
                    <a:lnTo>
                      <a:pt x="1395" y="1800"/>
                    </a:lnTo>
                    <a:lnTo>
                      <a:pt x="1395" y="1770"/>
                    </a:lnTo>
                    <a:lnTo>
                      <a:pt x="1410" y="1710"/>
                    </a:lnTo>
                    <a:lnTo>
                      <a:pt x="1425" y="1620"/>
                    </a:lnTo>
                    <a:lnTo>
                      <a:pt x="1425" y="1485"/>
                    </a:lnTo>
                    <a:lnTo>
                      <a:pt x="1440" y="1305"/>
                    </a:lnTo>
                    <a:lnTo>
                      <a:pt x="1440" y="1110"/>
                    </a:lnTo>
                    <a:lnTo>
                      <a:pt x="1455" y="885"/>
                    </a:lnTo>
                    <a:lnTo>
                      <a:pt x="1455" y="660"/>
                    </a:lnTo>
                    <a:lnTo>
                      <a:pt x="1470" y="450"/>
                    </a:lnTo>
                    <a:lnTo>
                      <a:pt x="1470" y="255"/>
                    </a:lnTo>
                    <a:lnTo>
                      <a:pt x="1485" y="120"/>
                    </a:lnTo>
                    <a:lnTo>
                      <a:pt x="1485" y="15"/>
                    </a:lnTo>
                    <a:lnTo>
                      <a:pt x="1500" y="0"/>
                    </a:lnTo>
                    <a:lnTo>
                      <a:pt x="1500" y="60"/>
                    </a:lnTo>
                    <a:lnTo>
                      <a:pt x="1515" y="210"/>
                    </a:lnTo>
                    <a:lnTo>
                      <a:pt x="1515" y="435"/>
                    </a:lnTo>
                    <a:lnTo>
                      <a:pt x="1530" y="720"/>
                    </a:lnTo>
                    <a:lnTo>
                      <a:pt x="1530" y="1035"/>
                    </a:lnTo>
                    <a:lnTo>
                      <a:pt x="1545" y="1350"/>
                    </a:lnTo>
                    <a:lnTo>
                      <a:pt x="1545" y="1605"/>
                    </a:lnTo>
                    <a:lnTo>
                      <a:pt x="1560" y="1770"/>
                    </a:lnTo>
                    <a:lnTo>
                      <a:pt x="1575" y="1785"/>
                    </a:lnTo>
                    <a:lnTo>
                      <a:pt x="1575" y="1650"/>
                    </a:lnTo>
                    <a:lnTo>
                      <a:pt x="1590" y="1365"/>
                    </a:lnTo>
                    <a:lnTo>
                      <a:pt x="1590" y="960"/>
                    </a:lnTo>
                    <a:lnTo>
                      <a:pt x="1605" y="540"/>
                    </a:lnTo>
                    <a:lnTo>
                      <a:pt x="1605" y="180"/>
                    </a:lnTo>
                    <a:lnTo>
                      <a:pt x="1620" y="0"/>
                    </a:lnTo>
                    <a:lnTo>
                      <a:pt x="1620" y="90"/>
                    </a:lnTo>
                    <a:lnTo>
                      <a:pt x="1635" y="450"/>
                    </a:lnTo>
                    <a:lnTo>
                      <a:pt x="1635" y="990"/>
                    </a:lnTo>
                    <a:lnTo>
                      <a:pt x="1650" y="1515"/>
                    </a:lnTo>
                    <a:lnTo>
                      <a:pt x="1650" y="1800"/>
                    </a:lnTo>
                    <a:lnTo>
                      <a:pt x="1665" y="1635"/>
                    </a:lnTo>
                    <a:lnTo>
                      <a:pt x="1665" y="1080"/>
                    </a:lnTo>
                    <a:lnTo>
                      <a:pt x="1680" y="390"/>
                    </a:lnTo>
                    <a:lnTo>
                      <a:pt x="1680" y="0"/>
                    </a:lnTo>
                    <a:lnTo>
                      <a:pt x="1695" y="285"/>
                    </a:lnTo>
                    <a:lnTo>
                      <a:pt x="1695" y="1080"/>
                    </a:lnTo>
                    <a:lnTo>
                      <a:pt x="1710" y="1755"/>
                    </a:lnTo>
                    <a:lnTo>
                      <a:pt x="1710" y="1545"/>
                    </a:lnTo>
                    <a:lnTo>
                      <a:pt x="1725" y="570"/>
                    </a:lnTo>
                    <a:lnTo>
                      <a:pt x="1740" y="0"/>
                    </a:lnTo>
                    <a:lnTo>
                      <a:pt x="1740" y="780"/>
                    </a:lnTo>
                    <a:lnTo>
                      <a:pt x="1755" y="1770"/>
                    </a:lnTo>
                    <a:lnTo>
                      <a:pt x="1755" y="1095"/>
                    </a:lnTo>
                    <a:lnTo>
                      <a:pt x="1770" y="0"/>
                    </a:lnTo>
                    <a:lnTo>
                      <a:pt x="1770" y="1095"/>
                    </a:lnTo>
                    <a:lnTo>
                      <a:pt x="1785" y="1590"/>
                    </a:lnTo>
                    <a:lnTo>
                      <a:pt x="1785" y="15"/>
                    </a:lnTo>
                    <a:lnTo>
                      <a:pt x="1800" y="1485"/>
                    </a:lnTo>
                    <a:lnTo>
                      <a:pt x="1800" y="630"/>
                    </a:lnTo>
                    <a:lnTo>
                      <a:pt x="1815" y="1080"/>
                    </a:lnTo>
                    <a:lnTo>
                      <a:pt x="1815" y="480"/>
                    </a:lnTo>
                    <a:lnTo>
                      <a:pt x="1830" y="1740"/>
                    </a:lnTo>
                    <a:lnTo>
                      <a:pt x="1830" y="315"/>
                    </a:lnTo>
                    <a:lnTo>
                      <a:pt x="1845" y="75"/>
                    </a:lnTo>
                    <a:lnTo>
                      <a:pt x="1845" y="315"/>
                    </a:lnTo>
                    <a:lnTo>
                      <a:pt x="1860" y="45"/>
                    </a:lnTo>
                    <a:lnTo>
                      <a:pt x="1860" y="825"/>
                    </a:lnTo>
                    <a:lnTo>
                      <a:pt x="1875" y="645"/>
                    </a:lnTo>
                    <a:lnTo>
                      <a:pt x="1875" y="1095"/>
                    </a:lnTo>
                    <a:lnTo>
                      <a:pt x="1890" y="315"/>
                    </a:lnTo>
                    <a:lnTo>
                      <a:pt x="1905" y="1140"/>
                    </a:lnTo>
                    <a:lnTo>
                      <a:pt x="1905" y="1710"/>
                    </a:lnTo>
                    <a:lnTo>
                      <a:pt x="1920" y="1170"/>
                    </a:lnTo>
                    <a:lnTo>
                      <a:pt x="1920" y="720"/>
                    </a:lnTo>
                    <a:lnTo>
                      <a:pt x="1935" y="0"/>
                    </a:lnTo>
                    <a:lnTo>
                      <a:pt x="1935" y="1800"/>
                    </a:lnTo>
                    <a:lnTo>
                      <a:pt x="1950" y="30"/>
                    </a:lnTo>
                    <a:lnTo>
                      <a:pt x="1950" y="1320"/>
                    </a:lnTo>
                    <a:lnTo>
                      <a:pt x="1965" y="60"/>
                    </a:lnTo>
                    <a:lnTo>
                      <a:pt x="1965" y="1575"/>
                    </a:lnTo>
                    <a:lnTo>
                      <a:pt x="1980" y="450"/>
                    </a:lnTo>
                    <a:lnTo>
                      <a:pt x="1980" y="120"/>
                    </a:lnTo>
                    <a:lnTo>
                      <a:pt x="1995" y="1335"/>
                    </a:lnTo>
                    <a:lnTo>
                      <a:pt x="1995" y="1200"/>
                    </a:lnTo>
                    <a:lnTo>
                      <a:pt x="2010" y="1260"/>
                    </a:lnTo>
                    <a:lnTo>
                      <a:pt x="2010" y="945"/>
                    </a:lnTo>
                    <a:lnTo>
                      <a:pt x="2025" y="1080"/>
                    </a:lnTo>
                    <a:lnTo>
                      <a:pt x="2025" y="120"/>
                    </a:lnTo>
                    <a:lnTo>
                      <a:pt x="2040" y="990"/>
                    </a:lnTo>
                    <a:lnTo>
                      <a:pt x="2040" y="1605"/>
                    </a:lnTo>
                    <a:lnTo>
                      <a:pt x="2055" y="1455"/>
                    </a:lnTo>
                    <a:lnTo>
                      <a:pt x="2070" y="525"/>
                    </a:lnTo>
                    <a:lnTo>
                      <a:pt x="2070" y="165"/>
                    </a:lnTo>
                    <a:lnTo>
                      <a:pt x="2085" y="1785"/>
                    </a:lnTo>
                    <a:lnTo>
                      <a:pt x="2085" y="150"/>
                    </a:lnTo>
                    <a:lnTo>
                      <a:pt x="2100" y="1650"/>
                    </a:lnTo>
                    <a:lnTo>
                      <a:pt x="2100" y="30"/>
                    </a:lnTo>
                    <a:lnTo>
                      <a:pt x="2115" y="1740"/>
                    </a:lnTo>
                    <a:lnTo>
                      <a:pt x="2115" y="585"/>
                    </a:lnTo>
                    <a:lnTo>
                      <a:pt x="2130" y="315"/>
                    </a:lnTo>
                    <a:lnTo>
                      <a:pt x="2130" y="1740"/>
                    </a:lnTo>
                    <a:lnTo>
                      <a:pt x="2145" y="1065"/>
                    </a:lnTo>
                    <a:lnTo>
                      <a:pt x="2145" y="15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62" name="任意多边形 18456"/>
              <p:cNvSpPr>
                <a:spLocks noChangeAspect="1"/>
              </p:cNvSpPr>
              <p:nvPr/>
            </p:nvSpPr>
            <p:spPr>
              <a:xfrm>
                <a:off x="5765" y="8688"/>
                <a:ext cx="2235" cy="1800"/>
              </a:xfrm>
              <a:custGeom>
                <a:avLst/>
                <a:gdLst>
                  <a:gd name="txL" fmla="*/ 0 w 2235"/>
                  <a:gd name="txT" fmla="*/ 0 h 1800"/>
                  <a:gd name="txR" fmla="*/ 2235 w 2235"/>
                  <a:gd name="txB" fmla="*/ 1800 h 1800"/>
                </a:gdLst>
                <a:ahLst/>
                <a:cxnLst>
                  <a:cxn ang="0">
                    <a:pos x="30" y="450"/>
                  </a:cxn>
                  <a:cxn ang="0">
                    <a:pos x="75" y="1560"/>
                  </a:cxn>
                  <a:cxn ang="0">
                    <a:pos x="120" y="675"/>
                  </a:cxn>
                  <a:cxn ang="0">
                    <a:pos x="150" y="1365"/>
                  </a:cxn>
                  <a:cxn ang="0">
                    <a:pos x="195" y="15"/>
                  </a:cxn>
                  <a:cxn ang="0">
                    <a:pos x="240" y="1305"/>
                  </a:cxn>
                  <a:cxn ang="0">
                    <a:pos x="270" y="1710"/>
                  </a:cxn>
                  <a:cxn ang="0">
                    <a:pos x="315" y="750"/>
                  </a:cxn>
                  <a:cxn ang="0">
                    <a:pos x="345" y="30"/>
                  </a:cxn>
                  <a:cxn ang="0">
                    <a:pos x="405" y="315"/>
                  </a:cxn>
                  <a:cxn ang="0">
                    <a:pos x="435" y="1020"/>
                  </a:cxn>
                  <a:cxn ang="0">
                    <a:pos x="480" y="1575"/>
                  </a:cxn>
                  <a:cxn ang="0">
                    <a:pos x="510" y="1800"/>
                  </a:cxn>
                  <a:cxn ang="0">
                    <a:pos x="555" y="1680"/>
                  </a:cxn>
                  <a:cxn ang="0">
                    <a:pos x="600" y="1365"/>
                  </a:cxn>
                  <a:cxn ang="0">
                    <a:pos x="630" y="960"/>
                  </a:cxn>
                  <a:cxn ang="0">
                    <a:pos x="675" y="585"/>
                  </a:cxn>
                  <a:cxn ang="0">
                    <a:pos x="705" y="285"/>
                  </a:cxn>
                  <a:cxn ang="0">
                    <a:pos x="750" y="90"/>
                  </a:cxn>
                  <a:cxn ang="0">
                    <a:pos x="795" y="0"/>
                  </a:cxn>
                  <a:cxn ang="0">
                    <a:pos x="840" y="45"/>
                  </a:cxn>
                  <a:cxn ang="0">
                    <a:pos x="885" y="150"/>
                  </a:cxn>
                  <a:cxn ang="0">
                    <a:pos x="930" y="300"/>
                  </a:cxn>
                  <a:cxn ang="0">
                    <a:pos x="960" y="465"/>
                  </a:cxn>
                  <a:cxn ang="0">
                    <a:pos x="1005" y="645"/>
                  </a:cxn>
                  <a:cxn ang="0">
                    <a:pos x="1050" y="840"/>
                  </a:cxn>
                  <a:cxn ang="0">
                    <a:pos x="1080" y="1005"/>
                  </a:cxn>
                  <a:cxn ang="0">
                    <a:pos x="1125" y="1170"/>
                  </a:cxn>
                  <a:cxn ang="0">
                    <a:pos x="1155" y="1320"/>
                  </a:cxn>
                  <a:cxn ang="0">
                    <a:pos x="1200" y="1440"/>
                  </a:cxn>
                  <a:cxn ang="0">
                    <a:pos x="1245" y="1545"/>
                  </a:cxn>
                  <a:cxn ang="0">
                    <a:pos x="1275" y="1635"/>
                  </a:cxn>
                  <a:cxn ang="0">
                    <a:pos x="1320" y="1695"/>
                  </a:cxn>
                  <a:cxn ang="0">
                    <a:pos x="1365" y="1755"/>
                  </a:cxn>
                  <a:cxn ang="0">
                    <a:pos x="1425" y="1785"/>
                  </a:cxn>
                  <a:cxn ang="0">
                    <a:pos x="1500" y="1800"/>
                  </a:cxn>
                  <a:cxn ang="0">
                    <a:pos x="1560" y="1785"/>
                  </a:cxn>
                  <a:cxn ang="0">
                    <a:pos x="1605" y="1740"/>
                  </a:cxn>
                  <a:cxn ang="0">
                    <a:pos x="1665" y="1695"/>
                  </a:cxn>
                  <a:cxn ang="0">
                    <a:pos x="1710" y="1650"/>
                  </a:cxn>
                  <a:cxn ang="0">
                    <a:pos x="1770" y="1590"/>
                  </a:cxn>
                  <a:cxn ang="0">
                    <a:pos x="1815" y="1530"/>
                  </a:cxn>
                  <a:cxn ang="0">
                    <a:pos x="1860" y="1485"/>
                  </a:cxn>
                  <a:cxn ang="0">
                    <a:pos x="1905" y="1410"/>
                  </a:cxn>
                  <a:cxn ang="0">
                    <a:pos x="1950" y="1350"/>
                  </a:cxn>
                  <a:cxn ang="0">
                    <a:pos x="1995" y="1290"/>
                  </a:cxn>
                  <a:cxn ang="0">
                    <a:pos x="2040" y="1245"/>
                  </a:cxn>
                  <a:cxn ang="0">
                    <a:pos x="2085" y="1185"/>
                  </a:cxn>
                  <a:cxn ang="0">
                    <a:pos x="2130" y="1110"/>
                  </a:cxn>
                  <a:cxn ang="0">
                    <a:pos x="2175" y="1065"/>
                  </a:cxn>
                  <a:cxn ang="0">
                    <a:pos x="2220" y="1005"/>
                  </a:cxn>
                </a:cxnLst>
                <a:rect l="txL" t="txT" r="txR" b="txB"/>
                <a:pathLst>
                  <a:path w="2235" h="1800">
                    <a:moveTo>
                      <a:pt x="0" y="15"/>
                    </a:moveTo>
                    <a:lnTo>
                      <a:pt x="15" y="720"/>
                    </a:lnTo>
                    <a:lnTo>
                      <a:pt x="15" y="1725"/>
                    </a:lnTo>
                    <a:lnTo>
                      <a:pt x="30" y="1470"/>
                    </a:lnTo>
                    <a:lnTo>
                      <a:pt x="30" y="450"/>
                    </a:lnTo>
                    <a:lnTo>
                      <a:pt x="45" y="0"/>
                    </a:lnTo>
                    <a:lnTo>
                      <a:pt x="45" y="510"/>
                    </a:lnTo>
                    <a:lnTo>
                      <a:pt x="60" y="1350"/>
                    </a:lnTo>
                    <a:lnTo>
                      <a:pt x="75" y="1800"/>
                    </a:lnTo>
                    <a:lnTo>
                      <a:pt x="75" y="1560"/>
                    </a:lnTo>
                    <a:lnTo>
                      <a:pt x="90" y="885"/>
                    </a:lnTo>
                    <a:lnTo>
                      <a:pt x="90" y="270"/>
                    </a:lnTo>
                    <a:lnTo>
                      <a:pt x="105" y="0"/>
                    </a:lnTo>
                    <a:lnTo>
                      <a:pt x="105" y="180"/>
                    </a:lnTo>
                    <a:lnTo>
                      <a:pt x="120" y="675"/>
                    </a:lnTo>
                    <a:lnTo>
                      <a:pt x="120" y="1230"/>
                    </a:lnTo>
                    <a:lnTo>
                      <a:pt x="135" y="1635"/>
                    </a:lnTo>
                    <a:lnTo>
                      <a:pt x="135" y="1800"/>
                    </a:lnTo>
                    <a:lnTo>
                      <a:pt x="150" y="1680"/>
                    </a:lnTo>
                    <a:lnTo>
                      <a:pt x="150" y="1365"/>
                    </a:lnTo>
                    <a:lnTo>
                      <a:pt x="165" y="945"/>
                    </a:lnTo>
                    <a:lnTo>
                      <a:pt x="165" y="525"/>
                    </a:lnTo>
                    <a:lnTo>
                      <a:pt x="180" y="210"/>
                    </a:lnTo>
                    <a:lnTo>
                      <a:pt x="180" y="30"/>
                    </a:lnTo>
                    <a:lnTo>
                      <a:pt x="195" y="15"/>
                    </a:lnTo>
                    <a:lnTo>
                      <a:pt x="195" y="150"/>
                    </a:lnTo>
                    <a:lnTo>
                      <a:pt x="210" y="375"/>
                    </a:lnTo>
                    <a:lnTo>
                      <a:pt x="210" y="690"/>
                    </a:lnTo>
                    <a:lnTo>
                      <a:pt x="225" y="1005"/>
                    </a:lnTo>
                    <a:lnTo>
                      <a:pt x="240" y="1305"/>
                    </a:lnTo>
                    <a:lnTo>
                      <a:pt x="240" y="1545"/>
                    </a:lnTo>
                    <a:lnTo>
                      <a:pt x="255" y="1710"/>
                    </a:lnTo>
                    <a:lnTo>
                      <a:pt x="255" y="1785"/>
                    </a:lnTo>
                    <a:lnTo>
                      <a:pt x="270" y="1785"/>
                    </a:lnTo>
                    <a:lnTo>
                      <a:pt x="270" y="1710"/>
                    </a:lnTo>
                    <a:lnTo>
                      <a:pt x="285" y="1575"/>
                    </a:lnTo>
                    <a:lnTo>
                      <a:pt x="285" y="1395"/>
                    </a:lnTo>
                    <a:lnTo>
                      <a:pt x="300" y="1185"/>
                    </a:lnTo>
                    <a:lnTo>
                      <a:pt x="300" y="960"/>
                    </a:lnTo>
                    <a:lnTo>
                      <a:pt x="315" y="750"/>
                    </a:lnTo>
                    <a:lnTo>
                      <a:pt x="315" y="540"/>
                    </a:lnTo>
                    <a:lnTo>
                      <a:pt x="330" y="360"/>
                    </a:lnTo>
                    <a:lnTo>
                      <a:pt x="330" y="210"/>
                    </a:lnTo>
                    <a:lnTo>
                      <a:pt x="345" y="105"/>
                    </a:lnTo>
                    <a:lnTo>
                      <a:pt x="345" y="30"/>
                    </a:lnTo>
                    <a:lnTo>
                      <a:pt x="360" y="0"/>
                    </a:lnTo>
                    <a:lnTo>
                      <a:pt x="375" y="45"/>
                    </a:lnTo>
                    <a:lnTo>
                      <a:pt x="375" y="120"/>
                    </a:lnTo>
                    <a:lnTo>
                      <a:pt x="390" y="210"/>
                    </a:lnTo>
                    <a:lnTo>
                      <a:pt x="405" y="315"/>
                    </a:lnTo>
                    <a:lnTo>
                      <a:pt x="405" y="450"/>
                    </a:lnTo>
                    <a:lnTo>
                      <a:pt x="420" y="585"/>
                    </a:lnTo>
                    <a:lnTo>
                      <a:pt x="420" y="735"/>
                    </a:lnTo>
                    <a:lnTo>
                      <a:pt x="435" y="870"/>
                    </a:lnTo>
                    <a:lnTo>
                      <a:pt x="435" y="1020"/>
                    </a:lnTo>
                    <a:lnTo>
                      <a:pt x="450" y="1140"/>
                    </a:lnTo>
                    <a:lnTo>
                      <a:pt x="450" y="1275"/>
                    </a:lnTo>
                    <a:lnTo>
                      <a:pt x="465" y="1395"/>
                    </a:lnTo>
                    <a:lnTo>
                      <a:pt x="465" y="1485"/>
                    </a:lnTo>
                    <a:lnTo>
                      <a:pt x="480" y="1575"/>
                    </a:lnTo>
                    <a:lnTo>
                      <a:pt x="480" y="1650"/>
                    </a:lnTo>
                    <a:lnTo>
                      <a:pt x="495" y="1710"/>
                    </a:lnTo>
                    <a:lnTo>
                      <a:pt x="495" y="1755"/>
                    </a:lnTo>
                    <a:lnTo>
                      <a:pt x="510" y="1785"/>
                    </a:lnTo>
                    <a:lnTo>
                      <a:pt x="510" y="1800"/>
                    </a:lnTo>
                    <a:lnTo>
                      <a:pt x="525" y="1800"/>
                    </a:lnTo>
                    <a:lnTo>
                      <a:pt x="525" y="1785"/>
                    </a:lnTo>
                    <a:lnTo>
                      <a:pt x="540" y="1770"/>
                    </a:lnTo>
                    <a:lnTo>
                      <a:pt x="540" y="1725"/>
                    </a:lnTo>
                    <a:lnTo>
                      <a:pt x="555" y="1680"/>
                    </a:lnTo>
                    <a:lnTo>
                      <a:pt x="570" y="1635"/>
                    </a:lnTo>
                    <a:lnTo>
                      <a:pt x="570" y="1575"/>
                    </a:lnTo>
                    <a:lnTo>
                      <a:pt x="585" y="1500"/>
                    </a:lnTo>
                    <a:lnTo>
                      <a:pt x="585" y="1440"/>
                    </a:lnTo>
                    <a:lnTo>
                      <a:pt x="600" y="1365"/>
                    </a:lnTo>
                    <a:lnTo>
                      <a:pt x="600" y="1290"/>
                    </a:lnTo>
                    <a:lnTo>
                      <a:pt x="615" y="1200"/>
                    </a:lnTo>
                    <a:lnTo>
                      <a:pt x="615" y="1125"/>
                    </a:lnTo>
                    <a:lnTo>
                      <a:pt x="630" y="1035"/>
                    </a:lnTo>
                    <a:lnTo>
                      <a:pt x="630" y="960"/>
                    </a:lnTo>
                    <a:lnTo>
                      <a:pt x="645" y="885"/>
                    </a:lnTo>
                    <a:lnTo>
                      <a:pt x="645" y="795"/>
                    </a:lnTo>
                    <a:lnTo>
                      <a:pt x="660" y="720"/>
                    </a:lnTo>
                    <a:lnTo>
                      <a:pt x="660" y="645"/>
                    </a:lnTo>
                    <a:lnTo>
                      <a:pt x="675" y="585"/>
                    </a:lnTo>
                    <a:lnTo>
                      <a:pt x="675" y="510"/>
                    </a:lnTo>
                    <a:lnTo>
                      <a:pt x="690" y="450"/>
                    </a:lnTo>
                    <a:lnTo>
                      <a:pt x="690" y="390"/>
                    </a:lnTo>
                    <a:lnTo>
                      <a:pt x="705" y="330"/>
                    </a:lnTo>
                    <a:lnTo>
                      <a:pt x="705" y="285"/>
                    </a:lnTo>
                    <a:lnTo>
                      <a:pt x="720" y="240"/>
                    </a:lnTo>
                    <a:lnTo>
                      <a:pt x="735" y="195"/>
                    </a:lnTo>
                    <a:lnTo>
                      <a:pt x="735" y="150"/>
                    </a:lnTo>
                    <a:lnTo>
                      <a:pt x="750" y="120"/>
                    </a:lnTo>
                    <a:lnTo>
                      <a:pt x="750" y="90"/>
                    </a:lnTo>
                    <a:lnTo>
                      <a:pt x="765" y="60"/>
                    </a:lnTo>
                    <a:lnTo>
                      <a:pt x="765" y="45"/>
                    </a:lnTo>
                    <a:lnTo>
                      <a:pt x="780" y="30"/>
                    </a:lnTo>
                    <a:lnTo>
                      <a:pt x="780" y="15"/>
                    </a:lnTo>
                    <a:lnTo>
                      <a:pt x="795" y="0"/>
                    </a:lnTo>
                    <a:lnTo>
                      <a:pt x="810" y="0"/>
                    </a:lnTo>
                    <a:lnTo>
                      <a:pt x="825" y="0"/>
                    </a:lnTo>
                    <a:lnTo>
                      <a:pt x="825" y="15"/>
                    </a:lnTo>
                    <a:lnTo>
                      <a:pt x="840" y="30"/>
                    </a:lnTo>
                    <a:lnTo>
                      <a:pt x="840" y="45"/>
                    </a:lnTo>
                    <a:lnTo>
                      <a:pt x="855" y="60"/>
                    </a:lnTo>
                    <a:lnTo>
                      <a:pt x="855" y="75"/>
                    </a:lnTo>
                    <a:lnTo>
                      <a:pt x="870" y="90"/>
                    </a:lnTo>
                    <a:lnTo>
                      <a:pt x="885" y="120"/>
                    </a:lnTo>
                    <a:lnTo>
                      <a:pt x="885" y="150"/>
                    </a:lnTo>
                    <a:lnTo>
                      <a:pt x="900" y="165"/>
                    </a:lnTo>
                    <a:lnTo>
                      <a:pt x="900" y="195"/>
                    </a:lnTo>
                    <a:lnTo>
                      <a:pt x="915" y="225"/>
                    </a:lnTo>
                    <a:lnTo>
                      <a:pt x="915" y="255"/>
                    </a:lnTo>
                    <a:lnTo>
                      <a:pt x="930" y="300"/>
                    </a:lnTo>
                    <a:lnTo>
                      <a:pt x="930" y="330"/>
                    </a:lnTo>
                    <a:lnTo>
                      <a:pt x="945" y="360"/>
                    </a:lnTo>
                    <a:lnTo>
                      <a:pt x="945" y="390"/>
                    </a:lnTo>
                    <a:lnTo>
                      <a:pt x="960" y="435"/>
                    </a:lnTo>
                    <a:lnTo>
                      <a:pt x="960" y="465"/>
                    </a:lnTo>
                    <a:lnTo>
                      <a:pt x="975" y="510"/>
                    </a:lnTo>
                    <a:lnTo>
                      <a:pt x="975" y="540"/>
                    </a:lnTo>
                    <a:lnTo>
                      <a:pt x="990" y="570"/>
                    </a:lnTo>
                    <a:lnTo>
                      <a:pt x="990" y="615"/>
                    </a:lnTo>
                    <a:lnTo>
                      <a:pt x="1005" y="645"/>
                    </a:lnTo>
                    <a:lnTo>
                      <a:pt x="1005" y="690"/>
                    </a:lnTo>
                    <a:lnTo>
                      <a:pt x="1020" y="720"/>
                    </a:lnTo>
                    <a:lnTo>
                      <a:pt x="1020" y="765"/>
                    </a:lnTo>
                    <a:lnTo>
                      <a:pt x="1035" y="795"/>
                    </a:lnTo>
                    <a:lnTo>
                      <a:pt x="1050" y="840"/>
                    </a:lnTo>
                    <a:lnTo>
                      <a:pt x="1050" y="870"/>
                    </a:lnTo>
                    <a:lnTo>
                      <a:pt x="1065" y="915"/>
                    </a:lnTo>
                    <a:lnTo>
                      <a:pt x="1065" y="945"/>
                    </a:lnTo>
                    <a:lnTo>
                      <a:pt x="1080" y="975"/>
                    </a:lnTo>
                    <a:lnTo>
                      <a:pt x="1080" y="1005"/>
                    </a:lnTo>
                    <a:lnTo>
                      <a:pt x="1095" y="1050"/>
                    </a:lnTo>
                    <a:lnTo>
                      <a:pt x="1095" y="1080"/>
                    </a:lnTo>
                    <a:lnTo>
                      <a:pt x="1110" y="1110"/>
                    </a:lnTo>
                    <a:lnTo>
                      <a:pt x="1110" y="1140"/>
                    </a:lnTo>
                    <a:lnTo>
                      <a:pt x="1125" y="1170"/>
                    </a:lnTo>
                    <a:lnTo>
                      <a:pt x="1125" y="1200"/>
                    </a:lnTo>
                    <a:lnTo>
                      <a:pt x="1140" y="1230"/>
                    </a:lnTo>
                    <a:lnTo>
                      <a:pt x="1140" y="1260"/>
                    </a:lnTo>
                    <a:lnTo>
                      <a:pt x="1155" y="1290"/>
                    </a:lnTo>
                    <a:lnTo>
                      <a:pt x="1155" y="1320"/>
                    </a:lnTo>
                    <a:lnTo>
                      <a:pt x="1170" y="1350"/>
                    </a:lnTo>
                    <a:lnTo>
                      <a:pt x="1170" y="1365"/>
                    </a:lnTo>
                    <a:lnTo>
                      <a:pt x="1185" y="1395"/>
                    </a:lnTo>
                    <a:lnTo>
                      <a:pt x="1185" y="1425"/>
                    </a:lnTo>
                    <a:lnTo>
                      <a:pt x="1200" y="1440"/>
                    </a:lnTo>
                    <a:lnTo>
                      <a:pt x="1215" y="1470"/>
                    </a:lnTo>
                    <a:lnTo>
                      <a:pt x="1215" y="1485"/>
                    </a:lnTo>
                    <a:lnTo>
                      <a:pt x="1230" y="1500"/>
                    </a:lnTo>
                    <a:lnTo>
                      <a:pt x="1230" y="1530"/>
                    </a:lnTo>
                    <a:lnTo>
                      <a:pt x="1245" y="1545"/>
                    </a:lnTo>
                    <a:lnTo>
                      <a:pt x="1245" y="1560"/>
                    </a:lnTo>
                    <a:lnTo>
                      <a:pt x="1260" y="1575"/>
                    </a:lnTo>
                    <a:lnTo>
                      <a:pt x="1260" y="1605"/>
                    </a:lnTo>
                    <a:lnTo>
                      <a:pt x="1275" y="1620"/>
                    </a:lnTo>
                    <a:lnTo>
                      <a:pt x="1275" y="1635"/>
                    </a:lnTo>
                    <a:lnTo>
                      <a:pt x="1290" y="1650"/>
                    </a:lnTo>
                    <a:lnTo>
                      <a:pt x="1290" y="1665"/>
                    </a:lnTo>
                    <a:lnTo>
                      <a:pt x="1305" y="1665"/>
                    </a:lnTo>
                    <a:lnTo>
                      <a:pt x="1305" y="1680"/>
                    </a:lnTo>
                    <a:lnTo>
                      <a:pt x="1320" y="1695"/>
                    </a:lnTo>
                    <a:lnTo>
                      <a:pt x="1320" y="1710"/>
                    </a:lnTo>
                    <a:lnTo>
                      <a:pt x="1335" y="1710"/>
                    </a:lnTo>
                    <a:lnTo>
                      <a:pt x="1335" y="1725"/>
                    </a:lnTo>
                    <a:lnTo>
                      <a:pt x="1350" y="1740"/>
                    </a:lnTo>
                    <a:lnTo>
                      <a:pt x="1365" y="1755"/>
                    </a:lnTo>
                    <a:lnTo>
                      <a:pt x="1380" y="1755"/>
                    </a:lnTo>
                    <a:lnTo>
                      <a:pt x="1380" y="1770"/>
                    </a:lnTo>
                    <a:lnTo>
                      <a:pt x="1395" y="1770"/>
                    </a:lnTo>
                    <a:lnTo>
                      <a:pt x="1410" y="1785"/>
                    </a:lnTo>
                    <a:lnTo>
                      <a:pt x="1425" y="1785"/>
                    </a:lnTo>
                    <a:lnTo>
                      <a:pt x="1440" y="1800"/>
                    </a:lnTo>
                    <a:lnTo>
                      <a:pt x="1455" y="1800"/>
                    </a:lnTo>
                    <a:lnTo>
                      <a:pt x="1470" y="1800"/>
                    </a:lnTo>
                    <a:lnTo>
                      <a:pt x="1485" y="1800"/>
                    </a:lnTo>
                    <a:lnTo>
                      <a:pt x="1500" y="1800"/>
                    </a:lnTo>
                    <a:lnTo>
                      <a:pt x="1515" y="1800"/>
                    </a:lnTo>
                    <a:lnTo>
                      <a:pt x="1515" y="1785"/>
                    </a:lnTo>
                    <a:lnTo>
                      <a:pt x="1530" y="1785"/>
                    </a:lnTo>
                    <a:lnTo>
                      <a:pt x="1545" y="1785"/>
                    </a:lnTo>
                    <a:lnTo>
                      <a:pt x="1560" y="1785"/>
                    </a:lnTo>
                    <a:lnTo>
                      <a:pt x="1560" y="1770"/>
                    </a:lnTo>
                    <a:lnTo>
                      <a:pt x="1575" y="1770"/>
                    </a:lnTo>
                    <a:lnTo>
                      <a:pt x="1590" y="1755"/>
                    </a:lnTo>
                    <a:lnTo>
                      <a:pt x="1605" y="1755"/>
                    </a:lnTo>
                    <a:lnTo>
                      <a:pt x="1605" y="1740"/>
                    </a:lnTo>
                    <a:lnTo>
                      <a:pt x="1620" y="1740"/>
                    </a:lnTo>
                    <a:lnTo>
                      <a:pt x="1620" y="1725"/>
                    </a:lnTo>
                    <a:lnTo>
                      <a:pt x="1635" y="1725"/>
                    </a:lnTo>
                    <a:lnTo>
                      <a:pt x="1650" y="1710"/>
                    </a:lnTo>
                    <a:lnTo>
                      <a:pt x="1665" y="1695"/>
                    </a:lnTo>
                    <a:lnTo>
                      <a:pt x="1680" y="1680"/>
                    </a:lnTo>
                    <a:lnTo>
                      <a:pt x="1695" y="1680"/>
                    </a:lnTo>
                    <a:lnTo>
                      <a:pt x="1695" y="1665"/>
                    </a:lnTo>
                    <a:lnTo>
                      <a:pt x="1710" y="1665"/>
                    </a:lnTo>
                    <a:lnTo>
                      <a:pt x="1710" y="1650"/>
                    </a:lnTo>
                    <a:lnTo>
                      <a:pt x="1725" y="1635"/>
                    </a:lnTo>
                    <a:lnTo>
                      <a:pt x="1740" y="1620"/>
                    </a:lnTo>
                    <a:lnTo>
                      <a:pt x="1755" y="1605"/>
                    </a:lnTo>
                    <a:lnTo>
                      <a:pt x="1755" y="1590"/>
                    </a:lnTo>
                    <a:lnTo>
                      <a:pt x="1770" y="1590"/>
                    </a:lnTo>
                    <a:lnTo>
                      <a:pt x="1770" y="1575"/>
                    </a:lnTo>
                    <a:lnTo>
                      <a:pt x="1785" y="1575"/>
                    </a:lnTo>
                    <a:lnTo>
                      <a:pt x="1785" y="1560"/>
                    </a:lnTo>
                    <a:lnTo>
                      <a:pt x="1800" y="1545"/>
                    </a:lnTo>
                    <a:lnTo>
                      <a:pt x="1815" y="1530"/>
                    </a:lnTo>
                    <a:lnTo>
                      <a:pt x="1815" y="1515"/>
                    </a:lnTo>
                    <a:lnTo>
                      <a:pt x="1830" y="1515"/>
                    </a:lnTo>
                    <a:lnTo>
                      <a:pt x="1830" y="1500"/>
                    </a:lnTo>
                    <a:lnTo>
                      <a:pt x="1845" y="1485"/>
                    </a:lnTo>
                    <a:lnTo>
                      <a:pt x="1860" y="1485"/>
                    </a:lnTo>
                    <a:lnTo>
                      <a:pt x="1860" y="1470"/>
                    </a:lnTo>
                    <a:lnTo>
                      <a:pt x="1875" y="1455"/>
                    </a:lnTo>
                    <a:lnTo>
                      <a:pt x="1890" y="1440"/>
                    </a:lnTo>
                    <a:lnTo>
                      <a:pt x="1890" y="1425"/>
                    </a:lnTo>
                    <a:lnTo>
                      <a:pt x="1905" y="1410"/>
                    </a:lnTo>
                    <a:lnTo>
                      <a:pt x="1920" y="1395"/>
                    </a:lnTo>
                    <a:lnTo>
                      <a:pt x="1920" y="1380"/>
                    </a:lnTo>
                    <a:lnTo>
                      <a:pt x="1935" y="1380"/>
                    </a:lnTo>
                    <a:lnTo>
                      <a:pt x="1935" y="1365"/>
                    </a:lnTo>
                    <a:lnTo>
                      <a:pt x="1950" y="1350"/>
                    </a:lnTo>
                    <a:lnTo>
                      <a:pt x="1965" y="1335"/>
                    </a:lnTo>
                    <a:lnTo>
                      <a:pt x="1965" y="1320"/>
                    </a:lnTo>
                    <a:lnTo>
                      <a:pt x="1980" y="1320"/>
                    </a:lnTo>
                    <a:lnTo>
                      <a:pt x="1980" y="1305"/>
                    </a:lnTo>
                    <a:lnTo>
                      <a:pt x="1995" y="1290"/>
                    </a:lnTo>
                    <a:lnTo>
                      <a:pt x="1995" y="1275"/>
                    </a:lnTo>
                    <a:lnTo>
                      <a:pt x="2010" y="1275"/>
                    </a:lnTo>
                    <a:lnTo>
                      <a:pt x="2025" y="1260"/>
                    </a:lnTo>
                    <a:lnTo>
                      <a:pt x="2025" y="1245"/>
                    </a:lnTo>
                    <a:lnTo>
                      <a:pt x="2040" y="1245"/>
                    </a:lnTo>
                    <a:lnTo>
                      <a:pt x="2040" y="1230"/>
                    </a:lnTo>
                    <a:lnTo>
                      <a:pt x="2055" y="1215"/>
                    </a:lnTo>
                    <a:lnTo>
                      <a:pt x="2070" y="1200"/>
                    </a:lnTo>
                    <a:lnTo>
                      <a:pt x="2070" y="1185"/>
                    </a:lnTo>
                    <a:lnTo>
                      <a:pt x="2085" y="1185"/>
                    </a:lnTo>
                    <a:lnTo>
                      <a:pt x="2085" y="1170"/>
                    </a:lnTo>
                    <a:lnTo>
                      <a:pt x="2100" y="1155"/>
                    </a:lnTo>
                    <a:lnTo>
                      <a:pt x="2115" y="1140"/>
                    </a:lnTo>
                    <a:lnTo>
                      <a:pt x="2115" y="1125"/>
                    </a:lnTo>
                    <a:lnTo>
                      <a:pt x="2130" y="1110"/>
                    </a:lnTo>
                    <a:lnTo>
                      <a:pt x="2145" y="1095"/>
                    </a:lnTo>
                    <a:lnTo>
                      <a:pt x="2145" y="1080"/>
                    </a:lnTo>
                    <a:lnTo>
                      <a:pt x="2160" y="1080"/>
                    </a:lnTo>
                    <a:lnTo>
                      <a:pt x="2160" y="1065"/>
                    </a:lnTo>
                    <a:lnTo>
                      <a:pt x="2175" y="1065"/>
                    </a:lnTo>
                    <a:lnTo>
                      <a:pt x="2190" y="1050"/>
                    </a:lnTo>
                    <a:lnTo>
                      <a:pt x="2190" y="1035"/>
                    </a:lnTo>
                    <a:lnTo>
                      <a:pt x="2205" y="1035"/>
                    </a:lnTo>
                    <a:lnTo>
                      <a:pt x="2205" y="1020"/>
                    </a:lnTo>
                    <a:lnTo>
                      <a:pt x="2220" y="1005"/>
                    </a:lnTo>
                    <a:lnTo>
                      <a:pt x="2235" y="990"/>
                    </a:lnTo>
                  </a:path>
                </a:pathLst>
              </a:custGeom>
              <a:noFill/>
              <a:ln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63" name="直接连接符 18457"/>
              <p:cNvSpPr>
                <a:spLocks noChangeAspect="1"/>
              </p:cNvSpPr>
              <p:nvPr/>
            </p:nvSpPr>
            <p:spPr>
              <a:xfrm>
                <a:off x="2880" y="8688"/>
                <a:ext cx="5340" cy="0"/>
              </a:xfrm>
              <a:prstGeom prst="line">
                <a:avLst/>
              </a:prstGeom>
              <a:ln w="9525" cap="rnd" cmpd="sng">
                <a:solidFill>
                  <a:srgbClr val="000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14364" name="直接连接符 18458"/>
              <p:cNvSpPr>
                <a:spLocks noChangeAspect="1"/>
              </p:cNvSpPr>
              <p:nvPr/>
            </p:nvSpPr>
            <p:spPr>
              <a:xfrm flipH="1">
                <a:off x="2980" y="10488"/>
                <a:ext cx="5280" cy="0"/>
              </a:xfrm>
              <a:prstGeom prst="line">
                <a:avLst/>
              </a:prstGeom>
              <a:ln w="9525" cap="rnd" cmpd="sng">
                <a:solidFill>
                  <a:srgbClr val="000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14365" name="矩形 18459"/>
              <p:cNvSpPr>
                <a:spLocks noChangeAspect="1"/>
              </p:cNvSpPr>
              <p:nvPr/>
            </p:nvSpPr>
            <p:spPr>
              <a:xfrm>
                <a:off x="8540" y="9748"/>
                <a:ext cx="75" cy="1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just"/>
                <a:r>
                  <a:rPr lang="en-US" altLang="zh-CN" sz="12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 sz="18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66" name="矩形 18460"/>
              <p:cNvSpPr>
                <a:spLocks noChangeAspect="1"/>
              </p:cNvSpPr>
              <p:nvPr/>
            </p:nvSpPr>
            <p:spPr>
              <a:xfrm>
                <a:off x="5600" y="10508"/>
                <a:ext cx="105" cy="1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just"/>
                <a:r>
                  <a:rPr lang="en-US" altLang="zh-CN" sz="800" dirty="0">
                    <a:solidFill>
                      <a:srgbClr val="000000"/>
                    </a:solidFill>
                    <a:latin typeface="Symbol" panose="05050102010706020507" pitchFamily="18" charset="2"/>
                  </a:rPr>
                  <a:t>-1</a:t>
                </a:r>
                <a:endParaRPr lang="en-US" altLang="zh-CN" sz="1000" dirty="0">
                  <a:latin typeface="Times New Roman" panose="02020603050405020304" pitchFamily="18" charset="0"/>
                </a:endParaRPr>
              </a:p>
            </p:txBody>
          </p:sp>
        </p:grpSp>
        <p:graphicFrame>
          <p:nvGraphicFramePr>
            <p:cNvPr id="14338" name="对象 18461"/>
            <p:cNvGraphicFramePr>
              <a:graphicFrameLocks noChangeAspect="1"/>
            </p:cNvGraphicFramePr>
            <p:nvPr/>
          </p:nvGraphicFramePr>
          <p:xfrm>
            <a:off x="7370" y="8810"/>
            <a:ext cx="940" cy="6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8" name="" r:id="rId1" imgW="596900" imgH="393700" progId="Equation.3">
                    <p:embed/>
                  </p:oleObj>
                </mc:Choice>
                <mc:Fallback>
                  <p:oleObj name="" r:id="rId1" imgW="596900" imgH="393700" progId="Equation.3">
                    <p:embed/>
                    <p:pic>
                      <p:nvPicPr>
                        <p:cNvPr id="0" name="图片 312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370" y="8810"/>
                          <a:ext cx="940" cy="6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499" name="动作按钮: 前进或下一项 18498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8500" name="图片 18499"/>
          <p:cNvPicPr>
            <a:picLocks noChangeAspect="1"/>
          </p:cNvPicPr>
          <p:nvPr/>
        </p:nvPicPr>
        <p:blipFill>
          <a:blip r:embed="rId3"/>
          <a:srcRect l="11652" r="47838"/>
          <a:stretch>
            <a:fillRect/>
          </a:stretch>
        </p:blipFill>
        <p:spPr>
          <a:xfrm>
            <a:off x="1554480" y="1148715"/>
            <a:ext cx="4492625" cy="79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502" name="文本框 18501"/>
          <p:cNvSpPr txBox="1"/>
          <p:nvPr/>
        </p:nvSpPr>
        <p:spPr>
          <a:xfrm>
            <a:off x="304800" y="2491740"/>
            <a:ext cx="762825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en-US" altLang="zh-CN" dirty="0">
                <a:latin typeface="Times New Roman" panose="02020603050405020304" pitchFamily="18" charset="0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</a:rPr>
              <a:t>因为当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时，函数值在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与</a:t>
            </a:r>
            <a:r>
              <a:rPr lang="en-US" altLang="zh-CN" dirty="0">
                <a:latin typeface="Symbol" panose="05050102010706020507" pitchFamily="18" charset="2"/>
              </a:rPr>
              <a:t>+</a:t>
            </a:r>
            <a:r>
              <a:rPr lang="en-US" altLang="zh-CN" dirty="0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之间变动无限多次，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8503" name="图片 18502"/>
          <p:cNvPicPr>
            <a:picLocks noChangeAspect="1"/>
          </p:cNvPicPr>
          <p:nvPr/>
        </p:nvPicPr>
        <p:blipFill>
          <a:blip r:embed="rId4"/>
          <a:srcRect r="23045"/>
          <a:stretch>
            <a:fillRect/>
          </a:stretch>
        </p:blipFill>
        <p:spPr>
          <a:xfrm>
            <a:off x="304800" y="2922270"/>
            <a:ext cx="8534400" cy="793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18504"/>
          <p:cNvGrpSpPr>
            <a:grpSpLocks noChangeAspect="1"/>
          </p:cNvGrpSpPr>
          <p:nvPr/>
        </p:nvGrpSpPr>
        <p:grpSpPr>
          <a:xfrm>
            <a:off x="641985" y="1819275"/>
            <a:ext cx="4818063" cy="793750"/>
            <a:chOff x="192" y="702"/>
            <a:chExt cx="3035" cy="500"/>
          </a:xfrm>
        </p:grpSpPr>
        <p:sp>
          <p:nvSpPr>
            <p:cNvPr id="14345" name="矩形 18503"/>
            <p:cNvSpPr>
              <a:spLocks noChangeAspect="1" noTextEdit="1"/>
            </p:cNvSpPr>
            <p:nvPr/>
          </p:nvSpPr>
          <p:spPr>
            <a:xfrm>
              <a:off x="192" y="702"/>
              <a:ext cx="3035" cy="50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6" name="矩形 18505"/>
            <p:cNvSpPr/>
            <p:nvPr/>
          </p:nvSpPr>
          <p:spPr>
            <a:xfrm>
              <a:off x="192" y="840"/>
              <a:ext cx="67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dirty="0">
                  <a:solidFill>
                    <a:srgbClr val="000000"/>
                  </a:solidFill>
                  <a:latin typeface="宋体" panose="02010600030101010101" pitchFamily="2" charset="-122"/>
                </a:rPr>
                <a:t>所以点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4347" name="矩形 18506"/>
            <p:cNvSpPr/>
            <p:nvPr/>
          </p:nvSpPr>
          <p:spPr>
            <a:xfrm>
              <a:off x="818" y="833"/>
              <a:ext cx="161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14348" name="矩形 18507"/>
            <p:cNvSpPr/>
            <p:nvPr/>
          </p:nvSpPr>
          <p:spPr>
            <a:xfrm>
              <a:off x="903" y="814"/>
              <a:ext cx="219" cy="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dirty="0">
                  <a:solidFill>
                    <a:srgbClr val="000000"/>
                  </a:solidFill>
                  <a:latin typeface="Symbol" panose="05050102010706020507" pitchFamily="18" charset="2"/>
                </a:rPr>
                <a:t>=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14349" name="矩形 18508"/>
            <p:cNvSpPr/>
            <p:nvPr/>
          </p:nvSpPr>
          <p:spPr>
            <a:xfrm>
              <a:off x="1006" y="833"/>
              <a:ext cx="173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14350" name="矩形 18509"/>
            <p:cNvSpPr/>
            <p:nvPr/>
          </p:nvSpPr>
          <p:spPr>
            <a:xfrm>
              <a:off x="1152" y="840"/>
              <a:ext cx="67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dirty="0">
                  <a:solidFill>
                    <a:srgbClr val="000000"/>
                  </a:solidFill>
                  <a:latin typeface="宋体" panose="02010600030101010101" pitchFamily="2" charset="-122"/>
                </a:rPr>
                <a:t>是函数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4351" name="矩形 18510"/>
            <p:cNvSpPr/>
            <p:nvPr/>
          </p:nvSpPr>
          <p:spPr>
            <a:xfrm>
              <a:off x="1778" y="833"/>
              <a:ext cx="288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sin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4352" name="组合 18514"/>
            <p:cNvGrpSpPr/>
            <p:nvPr/>
          </p:nvGrpSpPr>
          <p:grpSpPr>
            <a:xfrm>
              <a:off x="2029" y="714"/>
              <a:ext cx="185" cy="525"/>
              <a:chOff x="2029" y="714"/>
              <a:chExt cx="185" cy="525"/>
            </a:xfrm>
          </p:grpSpPr>
          <p:sp>
            <p:nvSpPr>
              <p:cNvPr id="14354" name="直接连接符 18511"/>
              <p:cNvSpPr/>
              <p:nvPr/>
            </p:nvSpPr>
            <p:spPr>
              <a:xfrm>
                <a:off x="2029" y="958"/>
                <a:ext cx="119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55" name="矩形 18512"/>
              <p:cNvSpPr/>
              <p:nvPr/>
            </p:nvSpPr>
            <p:spPr>
              <a:xfrm>
                <a:off x="2051" y="985"/>
                <a:ext cx="162" cy="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r>
                  <a:rPr lang="en-US" altLang="zh-CN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56" name="矩形 18513"/>
              <p:cNvSpPr/>
              <p:nvPr/>
            </p:nvSpPr>
            <p:spPr>
              <a:xfrm>
                <a:off x="2041" y="714"/>
                <a:ext cx="173" cy="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4353" name="矩形 18515"/>
            <p:cNvSpPr/>
            <p:nvPr/>
          </p:nvSpPr>
          <p:spPr>
            <a:xfrm>
              <a:off x="2189" y="840"/>
              <a:ext cx="1056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zh-CN" altLang="en-US" dirty="0">
                  <a:solidFill>
                    <a:srgbClr val="000000"/>
                  </a:solidFill>
                  <a:latin typeface="宋体" panose="02010600030101010101" pitchFamily="2" charset="-122"/>
                </a:rPr>
                <a:t>的间断点．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45765" name="Text Box 5"/>
          <p:cNvSpPr txBox="1"/>
          <p:nvPr/>
        </p:nvSpPr>
        <p:spPr>
          <a:xfrm>
            <a:off x="519430" y="1296988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sz="2800" b="1" dirty="0">
                <a:latin typeface="黑体" panose="02010609060101010101" charset="-122"/>
                <a:ea typeface="黑体" panose="02010609060101010101" charset="-122"/>
              </a:rPr>
              <a:t>解：</a:t>
            </a:r>
            <a:endParaRPr lang="zh-CN" sz="28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795" y="297180"/>
            <a:ext cx="6014085" cy="7969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5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50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02" grpId="0" build="p"/>
      <p:bldP spid="24576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5" name="Rectangle 60"/>
          <p:cNvSpPr/>
          <p:nvPr/>
        </p:nvSpPr>
        <p:spPr>
          <a:xfrm>
            <a:off x="835660" y="1107758"/>
            <a:ext cx="8534400" cy="307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l"/>
            <a:r>
              <a:rPr lang="zh-CN" alt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二、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连续函数的运算法则与反函数、复合函数、初等函数的连续性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4" name="Rectangle 2"/>
          <p:cNvSpPr>
            <a:spLocks noGrp="1"/>
          </p:cNvSpPr>
          <p:nvPr/>
        </p:nvSpPr>
        <p:spPr>
          <a:xfrm>
            <a:off x="687705" y="1624330"/>
            <a:ext cx="3990975" cy="539750"/>
          </a:xfrm>
        </p:spPr>
        <p:txBody>
          <a:bodyPr vert="horz" wrap="square" lIns="91440" tIns="0" rIns="91440" bIns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2000" dirty="0">
                <a:solidFill>
                  <a:srgbClr val="0000FF"/>
                </a:solidFill>
              </a:rPr>
              <a:t>（一）连续函数的四则运算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2000" y="23939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2164080"/>
            <a:ext cx="8435340" cy="1265555"/>
          </a:xfrm>
          <a:prstGeom prst="rect">
            <a:avLst/>
          </a:prstGeom>
          <a:ln w="28575" cmpd="sng">
            <a:noFill/>
            <a:prstDash val="solid"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70" y="3429635"/>
            <a:ext cx="8153400" cy="895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35" y="4232910"/>
            <a:ext cx="8154670" cy="9867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" y="5220335"/>
            <a:ext cx="8239125" cy="10350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5" grpId="1"/>
      <p:bldP spid="3074" grpId="0"/>
      <p:bldP spid="307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80" y="1851025"/>
            <a:ext cx="6427470" cy="6216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" y="2468245"/>
            <a:ext cx="8388985" cy="11791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" y="3651250"/>
            <a:ext cx="8476615" cy="97917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/>
        </p:nvSpPr>
        <p:spPr>
          <a:xfrm>
            <a:off x="304800" y="737235"/>
            <a:ext cx="6026150" cy="539750"/>
          </a:xfrm>
        </p:spPr>
        <p:txBody>
          <a:bodyPr vert="horz" wrap="square" lIns="91440" tIns="0" rIns="91440" bIns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</a:rPr>
              <a:t>（二）反函数的连续性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" y="1603375"/>
            <a:ext cx="8642350" cy="111887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10" y="2915285"/>
            <a:ext cx="8523605" cy="1222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330700"/>
            <a:ext cx="8616315" cy="14859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/>
        </p:nvSpPr>
        <p:spPr>
          <a:xfrm>
            <a:off x="304800" y="203200"/>
            <a:ext cx="6474460" cy="539750"/>
          </a:xfrm>
        </p:spPr>
        <p:txBody>
          <a:bodyPr vert="horz" wrap="square" lIns="91440" tIns="0" rIns="91440" bIns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2400" dirty="0">
                <a:solidFill>
                  <a:srgbClr val="0000FF"/>
                </a:solidFill>
              </a:rPr>
              <a:t>（三）复合函数的连续性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2435"/>
          <a:stretch>
            <a:fillRect/>
          </a:stretch>
        </p:blipFill>
        <p:spPr>
          <a:xfrm>
            <a:off x="248285" y="995680"/>
            <a:ext cx="8646795" cy="129222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85" y="2346960"/>
            <a:ext cx="8646795" cy="1209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3615055"/>
            <a:ext cx="5064760" cy="596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690" y="4212590"/>
            <a:ext cx="5167630" cy="468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285" y="4739640"/>
            <a:ext cx="8590915" cy="1006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795" y="5659120"/>
            <a:ext cx="8590280" cy="10547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25" name="AutoShape 165">
            <a:hlinkClick r:id="" action="ppaction://hlinkshowjump?jump=firstslide"/>
          </p:cNvPr>
          <p:cNvSpPr/>
          <p:nvPr/>
        </p:nvSpPr>
        <p:spPr>
          <a:xfrm>
            <a:off x="5905500" y="6493511"/>
            <a:ext cx="274955" cy="368934"/>
          </a:xfrm>
          <a:prstGeom prst="actionButtonBeginning">
            <a:avLst/>
          </a:prstGeom>
          <a:solidFill>
            <a:schemeClr val="hlink"/>
          </a:solidFill>
          <a:ln w="9525">
            <a:noFill/>
          </a:ln>
        </p:spPr>
        <p:txBody>
          <a:bodyPr wrap="square" lIns="0" tIns="0" rIns="0" bIns="0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5526" name="Picture 166"/>
          <p:cNvPicPr>
            <a:picLocks noChangeAspect="1"/>
          </p:cNvPicPr>
          <p:nvPr/>
        </p:nvPicPr>
        <p:blipFill>
          <a:blip r:embed="rId1"/>
          <a:srcRect l="23379"/>
          <a:stretch>
            <a:fillRect/>
          </a:stretch>
        </p:blipFill>
        <p:spPr>
          <a:xfrm>
            <a:off x="1486535" y="304800"/>
            <a:ext cx="3872865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527" name="Picture 167"/>
          <p:cNvPicPr>
            <a:picLocks noChangeAspect="1"/>
          </p:cNvPicPr>
          <p:nvPr/>
        </p:nvPicPr>
        <p:blipFill>
          <a:blip r:embed="rId2"/>
          <a:srcRect r="23045" b="2400"/>
          <a:stretch>
            <a:fillRect/>
          </a:stretch>
        </p:blipFill>
        <p:spPr>
          <a:xfrm>
            <a:off x="-268287" y="1077913"/>
            <a:ext cx="9107487" cy="77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528" name="Picture 168"/>
          <p:cNvPicPr>
            <a:picLocks noChangeAspect="1"/>
          </p:cNvPicPr>
          <p:nvPr/>
        </p:nvPicPr>
        <p:blipFill>
          <a:blip r:embed="rId3"/>
          <a:srcRect r="70970" b="-2400"/>
          <a:stretch>
            <a:fillRect/>
          </a:stretch>
        </p:blipFill>
        <p:spPr>
          <a:xfrm>
            <a:off x="304800" y="1858963"/>
            <a:ext cx="3219450" cy="81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529" name="Picture 169"/>
          <p:cNvPicPr>
            <a:picLocks noChangeAspect="1"/>
          </p:cNvPicPr>
          <p:nvPr/>
        </p:nvPicPr>
        <p:blipFill>
          <a:blip r:embed="rId3"/>
          <a:srcRect l="29716" r="23045" b="-2400"/>
          <a:stretch>
            <a:fillRect/>
          </a:stretch>
        </p:blipFill>
        <p:spPr>
          <a:xfrm>
            <a:off x="3600450" y="1858963"/>
            <a:ext cx="5238750" cy="81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530" name="Picture 170"/>
          <p:cNvPicPr>
            <a:picLocks noChangeAspect="1"/>
          </p:cNvPicPr>
          <p:nvPr/>
        </p:nvPicPr>
        <p:blipFill>
          <a:blip r:embed="rId4"/>
          <a:srcRect l="11509" r="23045" b="-2400"/>
          <a:stretch>
            <a:fillRect/>
          </a:stretch>
        </p:blipFill>
        <p:spPr>
          <a:xfrm>
            <a:off x="1885950" y="2391410"/>
            <a:ext cx="7128510" cy="81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94335" y="464820"/>
            <a:ext cx="10922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sym typeface="+mn-ea"/>
              </a:rPr>
              <a:t>例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sym typeface="+mn-ea"/>
              </a:rPr>
              <a:t>17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335" y="2567305"/>
            <a:ext cx="17532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dirty="0">
                <a:solidFill>
                  <a:schemeClr val="tx2">
                    <a:lumMod val="60000"/>
                    <a:lumOff val="40000"/>
                  </a:schemeClr>
                </a:solidFill>
                <a:sym typeface="+mn-ea"/>
              </a:rPr>
              <a:t>由定理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sym typeface="+mn-ea"/>
              </a:rPr>
              <a:t>3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sym typeface="+mn-ea"/>
              </a:rPr>
              <a:t>得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120" y="3259455"/>
            <a:ext cx="3976370" cy="669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165" y="4161155"/>
            <a:ext cx="8444865" cy="6813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800" y="4945380"/>
            <a:ext cx="8317865" cy="15849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8805" y="1228090"/>
            <a:ext cx="261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：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87" name="Text Box 23"/>
          <p:cNvSpPr txBox="1"/>
          <p:nvPr/>
        </p:nvSpPr>
        <p:spPr>
          <a:xfrm>
            <a:off x="876300" y="1638300"/>
            <a:ext cx="58115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三角函数：</a:t>
            </a:r>
            <a:r>
              <a:rPr lang="en-US" altLang="zh-CN" dirty="0">
                <a:latin typeface="Times New Roman" panose="02020603050405020304" pitchFamily="18" charset="0"/>
              </a:rPr>
              <a:t>sin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 </a:t>
            </a:r>
            <a:r>
              <a:rPr lang="en-US" altLang="zh-CN" dirty="0">
                <a:latin typeface="Times New Roman" panose="02020603050405020304" pitchFamily="18" charset="0"/>
              </a:rPr>
              <a:t>cos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 </a:t>
            </a:r>
            <a:r>
              <a:rPr lang="en-US" altLang="zh-CN" dirty="0">
                <a:latin typeface="Times New Roman" panose="02020603050405020304" pitchFamily="18" charset="0"/>
              </a:rPr>
              <a:t>tan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 </a:t>
            </a:r>
            <a:r>
              <a:rPr lang="en-US" altLang="zh-CN" dirty="0">
                <a:latin typeface="Times New Roman" panose="02020603050405020304" pitchFamily="18" charset="0"/>
              </a:rPr>
              <a:t>cot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2291" name="Rectangle 2"/>
          <p:cNvSpPr>
            <a:spLocks noGrp="1"/>
          </p:cNvSpPr>
          <p:nvPr>
            <p:ph type="title" idx="4294967295"/>
          </p:nvPr>
        </p:nvSpPr>
        <p:spPr>
          <a:xfrm>
            <a:off x="687705" y="304800"/>
            <a:ext cx="6304915" cy="539750"/>
          </a:xfrm>
        </p:spPr>
        <p:txBody>
          <a:bodyPr vert="horz" wrap="square" lIns="91440" tIns="0" rIns="91440" bIns="0" anchor="ctr" anchorCtr="0"/>
          <a:p>
            <a:pPr eaLnBrk="1" hangingPunct="1"/>
            <a:r>
              <a:rPr lang="zh-CN" altLang="en-US" sz="2400" dirty="0">
                <a:solidFill>
                  <a:srgbClr val="0000FF"/>
                </a:solidFill>
              </a:rPr>
              <a:t>（</a:t>
            </a:r>
            <a:r>
              <a:rPr lang="zh-CN" altLang="en-US" sz="2400" dirty="0">
                <a:solidFill>
                  <a:srgbClr val="0000FF"/>
                </a:solidFill>
              </a:rPr>
              <a:t>四）初等函数的连续性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1286" name="Text Box 22"/>
          <p:cNvSpPr txBox="1"/>
          <p:nvPr/>
        </p:nvSpPr>
        <p:spPr>
          <a:xfrm>
            <a:off x="819785" y="1011555"/>
            <a:ext cx="3840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基本初等函数的连续函数：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88" name="Text Box 24"/>
          <p:cNvSpPr txBox="1"/>
          <p:nvPr/>
        </p:nvSpPr>
        <p:spPr>
          <a:xfrm>
            <a:off x="876300" y="2193925"/>
            <a:ext cx="73761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反三角函数：</a:t>
            </a:r>
            <a:r>
              <a:rPr lang="en-US" altLang="zh-CN" dirty="0">
                <a:latin typeface="Times New Roman" panose="02020603050405020304" pitchFamily="18" charset="0"/>
              </a:rPr>
              <a:t>arcsin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arccos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arctan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arccot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89" name="Text Box 25"/>
          <p:cNvSpPr txBox="1"/>
          <p:nvPr/>
        </p:nvSpPr>
        <p:spPr>
          <a:xfrm>
            <a:off x="854075" y="2747963"/>
            <a:ext cx="38836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指数函数：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baseline="30000" dirty="0">
                <a:latin typeface="Times New Roman" panose="02020603050405020304" pitchFamily="18" charset="0"/>
              </a:rPr>
              <a:t> </a:t>
            </a:r>
            <a:r>
              <a:rPr lang="en-US" altLang="zh-CN" i="1" baseline="30000" dirty="0">
                <a:latin typeface="Times New Roman" panose="02020603050405020304" pitchFamily="18" charset="0"/>
              </a:rPr>
              <a:t>x</a:t>
            </a:r>
            <a:r>
              <a:rPr lang="en-US" altLang="zh-CN" baseline="30000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&gt;0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</a:t>
            </a:r>
            <a:r>
              <a:rPr lang="en-US" altLang="zh-CN" dirty="0">
                <a:latin typeface="Times New Roman" panose="02020603050405020304" pitchFamily="18" charset="0"/>
              </a:rPr>
              <a:t>1)</a:t>
            </a:r>
            <a:r>
              <a:rPr lang="zh-CN" altLang="en-US" dirty="0">
                <a:latin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90" name="Text Box 26"/>
          <p:cNvSpPr txBox="1"/>
          <p:nvPr/>
        </p:nvSpPr>
        <p:spPr>
          <a:xfrm>
            <a:off x="876300" y="3303588"/>
            <a:ext cx="43434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对数函数：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baseline="-25000" dirty="0">
                <a:latin typeface="Times New Roman" panose="02020603050405020304" pitchFamily="18" charset="0"/>
              </a:rPr>
              <a:t> </a:t>
            </a:r>
            <a:r>
              <a:rPr lang="en-US" altLang="zh-CN" i="1" baseline="-25000" dirty="0">
                <a:latin typeface="Times New Roman" panose="02020603050405020304" pitchFamily="18" charset="0"/>
              </a:rPr>
              <a:t>a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&gt;0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</a:t>
            </a:r>
            <a:r>
              <a:rPr lang="en-US" altLang="zh-CN" dirty="0">
                <a:latin typeface="Times New Roman" panose="02020603050405020304" pitchFamily="18" charset="0"/>
              </a:rPr>
              <a:t>1)</a:t>
            </a:r>
            <a:r>
              <a:rPr lang="zh-CN" altLang="en-US" dirty="0">
                <a:latin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304" name="Text Box 40"/>
          <p:cNvSpPr txBox="1"/>
          <p:nvPr/>
        </p:nvSpPr>
        <p:spPr>
          <a:xfrm>
            <a:off x="304800" y="3851275"/>
            <a:ext cx="8699500" cy="2009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dist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</a:rPr>
              <a:t>指数函数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i="1" baseline="30000" dirty="0">
                <a:latin typeface="Times New Roman" panose="02020603050405020304" pitchFamily="18" charset="0"/>
              </a:rPr>
              <a:t>x</a:t>
            </a:r>
            <a:r>
              <a:rPr lang="en-US" altLang="zh-CN" baseline="30000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&gt;0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</a:t>
            </a:r>
            <a:r>
              <a:rPr lang="en-US" altLang="zh-CN" dirty="0">
                <a:latin typeface="Times New Roman" panose="02020603050405020304" pitchFamily="18" charset="0"/>
              </a:rPr>
              <a:t>1)</a:t>
            </a:r>
            <a:r>
              <a:rPr lang="zh-CN" altLang="en-US" dirty="0">
                <a:latin typeface="Times New Roman" panose="02020603050405020304" pitchFamily="18" charset="0"/>
              </a:rPr>
              <a:t>对于一切实数</a:t>
            </a:r>
            <a:r>
              <a:rPr lang="en-US" altLang="zh-CN" i="1" dirty="0">
                <a:latin typeface="Times New Roman" panose="02020603050405020304" pitchFamily="18" charset="0"/>
              </a:rPr>
              <a:t>x </a:t>
            </a:r>
            <a:r>
              <a:rPr lang="zh-CN" altLang="en-US" dirty="0">
                <a:latin typeface="Times New Roman" panose="02020603050405020304" pitchFamily="18" charset="0"/>
              </a:rPr>
              <a:t>都有定义，且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di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在区间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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Symbol" panose="05050102010706020507" pitchFamily="18" charset="2"/>
              </a:rPr>
              <a:t>+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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内是单调的和连续的，它的值域为</a:t>
            </a:r>
            <a:r>
              <a:rPr lang="en-US" altLang="zh-CN" dirty="0">
                <a:latin typeface="Times New Roman" panose="02020603050405020304" pitchFamily="18" charset="0"/>
              </a:rPr>
              <a:t>(0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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．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di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由定理</a:t>
            </a:r>
            <a:r>
              <a:rPr lang="en-US" altLang="zh-CN" dirty="0">
                <a:latin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</a:rPr>
              <a:t>得，对数函数</a:t>
            </a:r>
            <a:r>
              <a:rPr lang="en-US" altLang="zh-CN" dirty="0">
                <a:latin typeface="Times New Roman" panose="02020603050405020304" pitchFamily="18" charset="0"/>
              </a:rPr>
              <a:t>log</a:t>
            </a:r>
            <a:r>
              <a:rPr lang="en-US" altLang="zh-CN" i="1" baseline="-25000" dirty="0">
                <a:latin typeface="Times New Roman" panose="02020603050405020304" pitchFamily="18" charset="0"/>
              </a:rPr>
              <a:t>a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&gt;0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</a:t>
            </a:r>
            <a:r>
              <a:rPr lang="en-US" altLang="zh-CN" dirty="0">
                <a:latin typeface="Times New Roman" panose="02020603050405020304" pitchFamily="18" charset="0"/>
              </a:rPr>
              <a:t>1)</a:t>
            </a:r>
            <a:r>
              <a:rPr lang="zh-CN" altLang="en-US" dirty="0">
                <a:latin typeface="Times New Roman" panose="02020603050405020304" pitchFamily="18" charset="0"/>
              </a:rPr>
              <a:t>作为指数函数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i="1" baseline="30000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的反函数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在区间</a:t>
            </a:r>
            <a:r>
              <a:rPr lang="en-US" altLang="zh-CN" dirty="0">
                <a:latin typeface="Times New Roman" panose="02020603050405020304" pitchFamily="18" charset="0"/>
              </a:rPr>
              <a:t>(0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Symbol" panose="05050102010706020507" pitchFamily="18" charset="2"/>
              </a:rPr>
              <a:t>+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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内单调且连续．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305" name="AutoShape 41">
            <a:hlinkClick r:id="" action="ppaction://hlinkshowjump?jump=nextslide"/>
          </p:cNvPr>
          <p:cNvSpPr/>
          <p:nvPr/>
        </p:nvSpPr>
        <p:spPr>
          <a:xfrm>
            <a:off x="7848600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8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87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8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9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304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304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>
                                            <p:txEl>
                                              <p:charRg st="72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304">
                                            <p:txEl>
                                              <p:charRg st="72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>
                                            <p:txEl>
                                              <p:charRg st="109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304">
                                            <p:txEl>
                                              <p:charRg st="109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7" grpId="0" build="p"/>
      <p:bldP spid="11286" grpId="0" build="p"/>
      <p:bldP spid="11288" grpId="0" build="p"/>
      <p:bldP spid="11289" grpId="0" build="p"/>
      <p:bldP spid="11290" grpId="0" build="p"/>
      <p:bldP spid="11304" grpId="0" build="p"/>
      <p:bldP spid="1130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5" name="Text Box 5"/>
          <p:cNvSpPr txBox="1"/>
          <p:nvPr/>
        </p:nvSpPr>
        <p:spPr>
          <a:xfrm>
            <a:off x="304800" y="3090863"/>
            <a:ext cx="855027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因此，幂函数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30000" dirty="0">
                <a:latin typeface="Symbol" panose="05050102010706020507" pitchFamily="18" charset="2"/>
              </a:rPr>
              <a:t>m</a:t>
            </a:r>
            <a:r>
              <a:rPr lang="zh-CN" altLang="en-US" dirty="0">
                <a:latin typeface="Symbol" panose="05050102010706020507" pitchFamily="18" charset="2"/>
              </a:rPr>
              <a:t>可看作是由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dirty="0">
                <a:latin typeface="Symbol" panose="05050102010706020507" pitchFamily="18" charset="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i="1" baseline="30000" dirty="0">
                <a:latin typeface="Times New Roman" panose="02020603050405020304" pitchFamily="18" charset="0"/>
              </a:rPr>
              <a:t>u</a:t>
            </a:r>
            <a:r>
              <a:rPr lang="en-US" altLang="zh-CN" baseline="30000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</a:rPr>
              <a:t>u</a:t>
            </a:r>
            <a:r>
              <a:rPr lang="en-US" altLang="zh-CN" dirty="0">
                <a:latin typeface="Symbol" panose="05050102010706020507" pitchFamily="18" charset="2"/>
              </a:rPr>
              <a:t>=</a:t>
            </a:r>
            <a:r>
              <a:rPr lang="en-US" altLang="zh-CN" i="1" dirty="0">
                <a:latin typeface="Symbol" panose="05050102010706020507" pitchFamily="18" charset="2"/>
              </a:rPr>
              <a:t>m</a:t>
            </a:r>
            <a:r>
              <a:rPr lang="en-US" altLang="zh-CN" dirty="0">
                <a:latin typeface="Times New Roman" panose="02020603050405020304" pitchFamily="18" charset="0"/>
              </a:rPr>
              <a:t> log</a:t>
            </a:r>
            <a:r>
              <a:rPr lang="en-US" altLang="zh-CN" i="1" baseline="-25000" dirty="0">
                <a:latin typeface="Times New Roman" panose="02020603050405020304" pitchFamily="18" charset="0"/>
              </a:rPr>
              <a:t>a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复合而成的，由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dist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此，根据定理</a:t>
            </a:r>
            <a:r>
              <a:rPr lang="en-US" altLang="zh-CN" dirty="0">
                <a:latin typeface="Times New Roman" panose="02020603050405020304" pitchFamily="18" charset="0"/>
              </a:rPr>
              <a:t>6</a:t>
            </a:r>
            <a:r>
              <a:rPr lang="zh-CN" altLang="en-US" dirty="0">
                <a:latin typeface="Times New Roman" panose="02020603050405020304" pitchFamily="18" charset="0"/>
              </a:rPr>
              <a:t>，它在</a:t>
            </a:r>
            <a:r>
              <a:rPr lang="en-US" altLang="zh-CN" dirty="0">
                <a:latin typeface="Times New Roman" panose="02020603050405020304" pitchFamily="18" charset="0"/>
              </a:rPr>
              <a:t>(0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Symbol" panose="05050102010706020507" pitchFamily="18" charset="2"/>
              </a:rPr>
              <a:t>+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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内连续．如果对于</a:t>
            </a:r>
            <a:r>
              <a:rPr lang="en-US" altLang="zh-CN" i="1" dirty="0">
                <a:latin typeface="Symbol" panose="05050102010706020507" pitchFamily="18" charset="2"/>
              </a:rPr>
              <a:t>m</a:t>
            </a:r>
            <a:r>
              <a:rPr lang="zh-CN" altLang="en-US" dirty="0">
                <a:latin typeface="Times New Roman" panose="02020603050405020304" pitchFamily="18" charset="0"/>
              </a:rPr>
              <a:t>取各种不同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值加以分别讨论，可以证明幂函数在它的定义域内是连续的．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06" name="Text Box 26"/>
          <p:cNvSpPr txBox="1"/>
          <p:nvPr/>
        </p:nvSpPr>
        <p:spPr>
          <a:xfrm>
            <a:off x="304800" y="304800"/>
            <a:ext cx="8534400" cy="221551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幂函数连续性的证明：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        幂函数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dirty="0">
                <a:latin typeface="Symbol" panose="05050102010706020507" pitchFamily="18" charset="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30000" dirty="0">
                <a:latin typeface="Times New Roman" panose="02020603050405020304" pitchFamily="18" charset="0"/>
              </a:rPr>
              <a:t> </a:t>
            </a:r>
            <a:r>
              <a:rPr lang="en-US" altLang="zh-CN" i="1" baseline="30000" dirty="0">
                <a:latin typeface="Symbol" panose="05050102010706020507" pitchFamily="18" charset="2"/>
              </a:rPr>
              <a:t>m</a:t>
            </a:r>
            <a:r>
              <a:rPr lang="en-US" altLang="zh-CN" baseline="30000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的定义域随</a:t>
            </a:r>
            <a:r>
              <a:rPr lang="en-US" altLang="zh-CN" i="1" dirty="0">
                <a:latin typeface="Symbol" panose="05050102010706020507" pitchFamily="18" charset="2"/>
              </a:rPr>
              <a:t>m </a:t>
            </a:r>
            <a:r>
              <a:rPr lang="zh-CN" altLang="en-US" dirty="0">
                <a:latin typeface="Times New Roman" panose="02020603050405020304" pitchFamily="18" charset="0"/>
              </a:rPr>
              <a:t>的值而异，但无论</a:t>
            </a:r>
            <a:r>
              <a:rPr lang="en-US" altLang="zh-CN" i="1" dirty="0">
                <a:latin typeface="Symbol" panose="05050102010706020507" pitchFamily="18" charset="2"/>
              </a:rPr>
              <a:t>m </a:t>
            </a:r>
            <a:r>
              <a:rPr lang="zh-CN" altLang="en-US" dirty="0">
                <a:latin typeface="Times New Roman" panose="02020603050405020304" pitchFamily="18" charset="0"/>
              </a:rPr>
              <a:t>为何值，在区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间</a:t>
            </a:r>
            <a:r>
              <a:rPr lang="en-US" altLang="zh-CN" dirty="0">
                <a:latin typeface="Times New Roman" panose="02020603050405020304" pitchFamily="18" charset="0"/>
              </a:rPr>
              <a:t>(0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Symbol" panose="05050102010706020507" pitchFamily="18" charset="2"/>
              </a:rPr>
              <a:t>+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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内幂函数总是有定义的．可以证明，在区间</a:t>
            </a:r>
            <a:r>
              <a:rPr lang="en-US" altLang="zh-CN" dirty="0">
                <a:latin typeface="Times New Roman" panose="02020603050405020304" pitchFamily="18" charset="0"/>
              </a:rPr>
              <a:t>(0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Symbol" panose="05050102010706020507" pitchFamily="18" charset="2"/>
              </a:rPr>
              <a:t>+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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内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幂函数是连续的．事实上，设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&gt;0</a:t>
            </a:r>
            <a:r>
              <a:rPr lang="zh-CN" altLang="en-US" dirty="0">
                <a:latin typeface="Times New Roman" panose="02020603050405020304" pitchFamily="18" charset="0"/>
              </a:rPr>
              <a:t>，则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07" name="AutoShape 27">
            <a:hlinkClick r:id="" action="ppaction://hlinkshowjump?jump=nextslide"/>
          </p:cNvPr>
          <p:cNvSpPr/>
          <p:nvPr/>
        </p:nvSpPr>
        <p:spPr>
          <a:xfrm>
            <a:off x="7848600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20508" name="Picture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2463" y="2570163"/>
            <a:ext cx="2757487" cy="611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Text Box 2"/>
          <p:cNvSpPr txBox="1"/>
          <p:nvPr/>
        </p:nvSpPr>
        <p:spPr>
          <a:xfrm>
            <a:off x="907415" y="4959350"/>
            <a:ext cx="7345680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结论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dirty="0">
                <a:latin typeface="Times New Roman" panose="02020603050405020304" pitchFamily="18" charset="0"/>
              </a:rPr>
              <a:t>基本初等函数在它们的定义域内都是连续的．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1747" name="Text Box 3"/>
          <p:cNvSpPr txBox="1"/>
          <p:nvPr/>
        </p:nvSpPr>
        <p:spPr>
          <a:xfrm>
            <a:off x="934720" y="5534660"/>
            <a:ext cx="7318375" cy="4603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结论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dirty="0">
                <a:latin typeface="Times New Roman" panose="02020603050405020304" pitchFamily="18" charset="0"/>
              </a:rPr>
              <a:t>一切初等函数在其定义区间内都是连续的．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1748" name="Text Box 4"/>
          <p:cNvSpPr txBox="1"/>
          <p:nvPr/>
        </p:nvSpPr>
        <p:spPr>
          <a:xfrm>
            <a:off x="304800" y="6109970"/>
            <a:ext cx="68935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注：</a:t>
            </a:r>
            <a:r>
              <a:rPr lang="zh-CN" altLang="en-US" dirty="0">
                <a:latin typeface="Times New Roman" panose="02020603050405020304" pitchFamily="18" charset="0"/>
              </a:rPr>
              <a:t>所谓</a:t>
            </a:r>
            <a:r>
              <a:rPr lang="zh-CN" altLang="en-US" b="1" dirty="0">
                <a:latin typeface="Times New Roman" panose="02020603050405020304" pitchFamily="18" charset="0"/>
              </a:rPr>
              <a:t>定义区间</a:t>
            </a:r>
            <a:r>
              <a:rPr lang="zh-CN" altLang="en-US" dirty="0">
                <a:latin typeface="Times New Roman" panose="02020603050405020304" pitchFamily="18" charset="0"/>
              </a:rPr>
              <a:t>，就是包含在定义域内的区间．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>
                                            <p:txEl>
                                              <p:charRg st="1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06">
                                            <p:txEl>
                                              <p:charRg st="11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>
                                            <p:txEl>
                                              <p:charRg st="52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06">
                                            <p:txEl>
                                              <p:charRg st="52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>
                                            <p:txEl>
                                              <p:charRg st="86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06">
                                            <p:txEl>
                                              <p:charRg st="86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48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3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85">
                                            <p:txEl>
                                              <p:charRg st="37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6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485">
                                            <p:txEl>
                                              <p:charRg st="68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7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74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74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74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74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uild="p"/>
      <p:bldP spid="20506" grpId="0" build="p"/>
      <p:bldP spid="31746" grpId="0" build="p"/>
      <p:bldP spid="31747" grpId="0" build="p"/>
      <p:bldP spid="3174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32000" y="2103438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278130" y="1235710"/>
            <a:ext cx="8611235" cy="175006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6" name="文本框 5"/>
          <p:cNvSpPr txBox="1"/>
          <p:nvPr/>
        </p:nvSpPr>
        <p:spPr>
          <a:xfrm>
            <a:off x="2032000" y="411956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7" name="文本框 6"/>
          <p:cNvSpPr txBox="1"/>
          <p:nvPr/>
        </p:nvSpPr>
        <p:spPr>
          <a:xfrm>
            <a:off x="278130" y="198088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8" name="图片 7"/>
          <p:cNvPicPr/>
          <p:nvPr/>
        </p:nvPicPr>
        <p:blipFill>
          <a:blip r:embed="rId2"/>
        </p:blipFill>
        <p:spPr>
          <a:xfrm>
            <a:off x="278765" y="3181985"/>
            <a:ext cx="8610600" cy="1715135"/>
          </a:xfrm>
          <a:prstGeom prst="rect">
            <a:avLst/>
          </a:prstGeom>
          <a:ln w="28575" cmpd="sng">
            <a:noFill/>
            <a:prstDash val="solid"/>
          </a:ln>
        </p:spPr>
      </p:pic>
      <p:sp>
        <p:nvSpPr>
          <p:cNvPr id="9" name="文本框 8"/>
          <p:cNvSpPr txBox="1"/>
          <p:nvPr/>
        </p:nvSpPr>
        <p:spPr>
          <a:xfrm>
            <a:off x="278130" y="3882708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1" name="图片 10"/>
          <p:cNvPicPr/>
          <p:nvPr/>
        </p:nvPicPr>
        <p:blipFill>
          <a:blip r:embed="rId3"/>
        </p:blipFill>
        <p:spPr>
          <a:xfrm>
            <a:off x="278765" y="5093335"/>
            <a:ext cx="8610600" cy="1452880"/>
          </a:xfrm>
          <a:prstGeom prst="rect">
            <a:avLst/>
          </a:prstGeom>
          <a:ln w="28575" cmpd="sng">
            <a:noFill/>
            <a:prstDash val="solid"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32000" y="242252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304800" y="1090295"/>
            <a:ext cx="8449945" cy="100393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7" name="文本框 6"/>
          <p:cNvSpPr txBox="1"/>
          <p:nvPr/>
        </p:nvSpPr>
        <p:spPr>
          <a:xfrm>
            <a:off x="2032000" y="209391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8" name="图片 7"/>
          <p:cNvPicPr/>
          <p:nvPr/>
        </p:nvPicPr>
        <p:blipFill>
          <a:blip r:embed="rId2"/>
        </p:blipFill>
        <p:spPr>
          <a:xfrm>
            <a:off x="303530" y="2195195"/>
            <a:ext cx="8449945" cy="1712595"/>
          </a:xfrm>
          <a:prstGeom prst="rect">
            <a:avLst/>
          </a:prstGeom>
          <a:ln w="28575" cmpd="sng">
            <a:noFill/>
            <a:prstDash val="solid"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212590"/>
            <a:ext cx="4514850" cy="79692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70" y="5144135"/>
            <a:ext cx="8451215" cy="89027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867790" y="1877566"/>
            <a:ext cx="36436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54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</a:t>
            </a:r>
            <a:r>
              <a:rPr lang="en-US" altLang="zh-CN" sz="54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EIGHT</a:t>
            </a:r>
            <a:endParaRPr lang="en-US" altLang="zh-CN" sz="54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614045" y="2799715"/>
            <a:ext cx="5895340" cy="91122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3900" spc="300" dirty="0">
                <a:solidFill>
                  <a:schemeClr val="accen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第八节</a:t>
            </a:r>
            <a:r>
              <a:rPr lang="en-US" altLang="zh-CN" sz="3900" spc="300" dirty="0">
                <a:solidFill>
                  <a:schemeClr val="accen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   </a:t>
            </a:r>
            <a:r>
              <a:rPr lang="zh-CN" altLang="en-US" sz="3900" spc="300" dirty="0">
                <a:solidFill>
                  <a:schemeClr val="accen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函数的连续性</a:t>
            </a:r>
            <a:endParaRPr lang="zh-CN" altLang="en-US" sz="3900" spc="300" dirty="0">
              <a:solidFill>
                <a:schemeClr val="accent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447675" y="1925955"/>
            <a:ext cx="8358505" cy="96139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8" name="图片 7"/>
          <p:cNvPicPr/>
          <p:nvPr/>
        </p:nvPicPr>
        <p:blipFill>
          <a:blip r:embed="rId2"/>
        </p:blipFill>
        <p:spPr>
          <a:xfrm>
            <a:off x="447675" y="3429000"/>
            <a:ext cx="8358505" cy="1664970"/>
          </a:xfrm>
          <a:prstGeom prst="rect">
            <a:avLst/>
          </a:prstGeom>
          <a:ln w="28575" cmpd="sng">
            <a:noFill/>
            <a:prstDash val="solid"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3"/>
          <p:cNvSpPr txBox="1"/>
          <p:nvPr/>
        </p:nvSpPr>
        <p:spPr>
          <a:xfrm>
            <a:off x="554990" y="489585"/>
            <a:ext cx="5807075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三、 闭区间上连续函数的性质</a:t>
            </a:r>
            <a:endParaRPr lang="zh-CN" altLang="en-US" sz="2800" b="1" dirty="0">
              <a:solidFill>
                <a:schemeClr val="tx2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" y="1155700"/>
            <a:ext cx="8277225" cy="983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308860"/>
            <a:ext cx="8001000" cy="94551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74345" y="3467735"/>
            <a:ext cx="7933690" cy="1434465"/>
            <a:chOff x="642" y="4874"/>
            <a:chExt cx="12494" cy="225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" y="4874"/>
              <a:ext cx="12495" cy="162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4" y="6423"/>
              <a:ext cx="6326" cy="71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895" y="5079365"/>
            <a:ext cx="7943850" cy="9658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4338"/>
          <p:cNvSpPr txBox="1"/>
          <p:nvPr/>
        </p:nvSpPr>
        <p:spPr>
          <a:xfrm>
            <a:off x="641350" y="242888"/>
            <a:ext cx="25971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 介值定理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574675" y="909955"/>
            <a:ext cx="1167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23</a:t>
            </a:r>
            <a:endParaRPr lang="en-US" altLang="zh-CN" sz="2800" b="1" dirty="0">
              <a:solidFill>
                <a:schemeClr val="tx2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4341" name="对象 14340"/>
          <p:cNvGraphicFramePr>
            <a:graphicFrameLocks noChangeAspect="1"/>
          </p:cNvGraphicFramePr>
          <p:nvPr/>
        </p:nvGraphicFramePr>
        <p:xfrm>
          <a:off x="1741170" y="863600"/>
          <a:ext cx="7071995" cy="1075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1" imgW="2451100" imgH="457200" progId="Equation.3">
                  <p:embed/>
                </p:oleObj>
              </mc:Choice>
              <mc:Fallback>
                <p:oleObj name="" r:id="rId1" imgW="2451100" imgH="457200" progId="Equation.3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41170" y="863600"/>
                        <a:ext cx="7071995" cy="10750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文本框 14341"/>
          <p:cNvSpPr txBox="1"/>
          <p:nvPr/>
        </p:nvSpPr>
        <p:spPr>
          <a:xfrm>
            <a:off x="841375" y="2208213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证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4343" name="对象 14342"/>
          <p:cNvGraphicFramePr>
            <a:graphicFrameLocks noChangeAspect="1"/>
          </p:cNvGraphicFramePr>
          <p:nvPr/>
        </p:nvGraphicFramePr>
        <p:xfrm>
          <a:off x="1514475" y="2270125"/>
          <a:ext cx="33432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3" imgW="3683000" imgH="469900" progId="Equation.3">
                  <p:embed/>
                </p:oleObj>
              </mc:Choice>
              <mc:Fallback>
                <p:oleObj name="" r:id="rId3" imgW="3683000" imgH="469900" progId="Equation.3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4475" y="2270125"/>
                        <a:ext cx="3343275" cy="427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4" name="对象 14343"/>
          <p:cNvGraphicFramePr>
            <a:graphicFrameLocks noChangeAspect="1"/>
          </p:cNvGraphicFramePr>
          <p:nvPr/>
        </p:nvGraphicFramePr>
        <p:xfrm>
          <a:off x="5099050" y="2262188"/>
          <a:ext cx="35528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5" imgW="3797300" imgH="457200" progId="Equation.3">
                  <p:embed/>
                </p:oleObj>
              </mc:Choice>
              <mc:Fallback>
                <p:oleObj name="" r:id="rId5" imgW="3797300" imgH="457200" progId="Equation.3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99050" y="2262188"/>
                        <a:ext cx="3552825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5" name="对象 14344"/>
          <p:cNvGraphicFramePr>
            <a:graphicFrameLocks noChangeAspect="1"/>
          </p:cNvGraphicFramePr>
          <p:nvPr/>
        </p:nvGraphicFramePr>
        <p:xfrm>
          <a:off x="1539875" y="3009900"/>
          <a:ext cx="20637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7" imgW="2271395" imgH="405765" progId="Equation.3">
                  <p:embed/>
                </p:oleObj>
              </mc:Choice>
              <mc:Fallback>
                <p:oleObj name="" r:id="rId7" imgW="2271395" imgH="405765" progId="Equation.3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39875" y="3009900"/>
                        <a:ext cx="2063750" cy="366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6" name="对象 14345"/>
          <p:cNvGraphicFramePr>
            <a:graphicFrameLocks noChangeAspect="1"/>
          </p:cNvGraphicFramePr>
          <p:nvPr/>
        </p:nvGraphicFramePr>
        <p:xfrm>
          <a:off x="3917950" y="3014663"/>
          <a:ext cx="204152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9" imgW="2245995" imgH="405765" progId="Equation.3">
                  <p:embed/>
                </p:oleObj>
              </mc:Choice>
              <mc:Fallback>
                <p:oleObj name="" r:id="rId9" imgW="2245995" imgH="405765" progId="Equation.3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17950" y="3014663"/>
                        <a:ext cx="2041525" cy="366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8" name="对象 14347"/>
          <p:cNvGraphicFramePr>
            <a:graphicFrameLocks noChangeAspect="1"/>
          </p:cNvGraphicFramePr>
          <p:nvPr/>
        </p:nvGraphicFramePr>
        <p:xfrm>
          <a:off x="3463925" y="3671888"/>
          <a:ext cx="241141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1" imgW="1207135" imgH="215900" progId="Equation.3">
                  <p:embed/>
                </p:oleObj>
              </mc:Choice>
              <mc:Fallback>
                <p:oleObj name="" r:id="rId11" imgW="1207135" imgH="215900" progId="Equation.3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63925" y="3671888"/>
                        <a:ext cx="2411413" cy="461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9" name="对象 14348"/>
          <p:cNvGraphicFramePr>
            <a:graphicFrameLocks noChangeAspect="1"/>
          </p:cNvGraphicFramePr>
          <p:nvPr/>
        </p:nvGraphicFramePr>
        <p:xfrm>
          <a:off x="6019800" y="3708400"/>
          <a:ext cx="13874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13" imgW="1498600" imgH="419100" progId="Equation.3">
                  <p:embed/>
                </p:oleObj>
              </mc:Choice>
              <mc:Fallback>
                <p:oleObj name="" r:id="rId13" imgW="1498600" imgH="419100" progId="Equation.3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19800" y="3708400"/>
                        <a:ext cx="1387475" cy="387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0" name="对象 14349"/>
          <p:cNvGraphicFramePr>
            <a:graphicFrameLocks noChangeAspect="1"/>
          </p:cNvGraphicFramePr>
          <p:nvPr/>
        </p:nvGraphicFramePr>
        <p:xfrm>
          <a:off x="3238500" y="4375150"/>
          <a:ext cx="27495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15" imgW="2971800" imgH="469900" progId="Equation.3">
                  <p:embed/>
                </p:oleObj>
              </mc:Choice>
              <mc:Fallback>
                <p:oleObj name="" r:id="rId15" imgW="2971800" imgH="4699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38500" y="4375150"/>
                        <a:ext cx="2749550" cy="434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1" name="对象 14350"/>
          <p:cNvGraphicFramePr>
            <a:graphicFrameLocks noChangeAspect="1"/>
          </p:cNvGraphicFramePr>
          <p:nvPr/>
        </p:nvGraphicFramePr>
        <p:xfrm>
          <a:off x="1290638" y="4954588"/>
          <a:ext cx="69278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17" imgW="7632700" imgH="469900" progId="Equation.3">
                  <p:embed/>
                </p:oleObj>
              </mc:Choice>
              <mc:Fallback>
                <p:oleObj name="" r:id="rId17" imgW="7632700" imgH="469900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290638" y="4954588"/>
                        <a:ext cx="6927850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页脚占位符 1"/>
          <p:cNvSpPr txBox="1">
            <a:spLocks noGrp="1" noChangeArrowheads="1"/>
          </p:cNvSpPr>
          <p:nvPr>
            <p:ph type="ftr" sz="quarter" idx="4294967295"/>
          </p:nvPr>
        </p:nvSpPr>
        <p:spPr bwMode="auto">
          <a:xfrm>
            <a:off x="0" y="6248400"/>
            <a:ext cx="2895600" cy="457200"/>
          </a:xfr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GB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www.wondershare.com</a:t>
            </a: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7925" y="3614738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由零点定理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32000" y="22796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248920" y="1123315"/>
            <a:ext cx="8441055" cy="117348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8" name="文本框 7"/>
          <p:cNvSpPr txBox="1"/>
          <p:nvPr/>
        </p:nvSpPr>
        <p:spPr>
          <a:xfrm>
            <a:off x="2032000" y="342900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9" name="文本框 8"/>
          <p:cNvSpPr txBox="1"/>
          <p:nvPr/>
        </p:nvSpPr>
        <p:spPr>
          <a:xfrm>
            <a:off x="2032000" y="23939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0" name="图片 9"/>
          <p:cNvPicPr/>
          <p:nvPr/>
        </p:nvPicPr>
        <p:blipFill>
          <a:blip r:embed="rId2"/>
        </p:blipFill>
        <p:spPr>
          <a:xfrm>
            <a:off x="247650" y="2393950"/>
            <a:ext cx="8438515" cy="1192530"/>
          </a:xfrm>
          <a:prstGeom prst="rect">
            <a:avLst/>
          </a:prstGeom>
          <a:ln w="28575" cmpd="sng">
            <a:noFill/>
            <a:prstDash val="solid"/>
          </a:ln>
        </p:spPr>
      </p:pic>
      <p:pic>
        <p:nvPicPr>
          <p:cNvPr id="13" name="图片 12"/>
          <p:cNvPicPr/>
          <p:nvPr/>
        </p:nvPicPr>
        <p:blipFill>
          <a:blip r:embed="rId3"/>
        </p:blipFill>
        <p:spPr>
          <a:xfrm>
            <a:off x="249555" y="3683635"/>
            <a:ext cx="8436610" cy="72136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6" name="图片 15"/>
          <p:cNvPicPr/>
          <p:nvPr/>
        </p:nvPicPr>
        <p:blipFill>
          <a:blip r:embed="rId4"/>
        </p:blipFill>
        <p:spPr>
          <a:xfrm>
            <a:off x="247650" y="4578350"/>
            <a:ext cx="8442325" cy="2119630"/>
          </a:xfrm>
          <a:prstGeom prst="rect">
            <a:avLst/>
          </a:prstGeom>
          <a:ln w="28575" cmpd="sng">
            <a:noFill/>
            <a:prstDash val="solid"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5362"/>
          <p:cNvSpPr txBox="1"/>
          <p:nvPr/>
        </p:nvSpPr>
        <p:spPr>
          <a:xfrm>
            <a:off x="641350" y="242888"/>
            <a:ext cx="25971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 介值定理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文本框 15363"/>
          <p:cNvSpPr txBox="1"/>
          <p:nvPr/>
        </p:nvSpPr>
        <p:spPr>
          <a:xfrm>
            <a:off x="457835" y="1116330"/>
            <a:ext cx="944880" cy="535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26</a:t>
            </a:r>
            <a:endParaRPr lang="en-US" altLang="zh-CN" sz="2800" b="1" dirty="0">
              <a:solidFill>
                <a:schemeClr val="tx2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6388" name="对象 15364"/>
          <p:cNvGraphicFramePr>
            <a:graphicFrameLocks noChangeAspect="1"/>
          </p:cNvGraphicFramePr>
          <p:nvPr/>
        </p:nvGraphicFramePr>
        <p:xfrm>
          <a:off x="1457325" y="1116013"/>
          <a:ext cx="7608888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1" imgW="7604125" imgH="1040765" progId="Equation.3">
                  <p:embed/>
                </p:oleObj>
              </mc:Choice>
              <mc:Fallback>
                <p:oleObj name="" r:id="rId1" imgW="7604125" imgH="1040765" progId="Equation.3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57325" y="1116013"/>
                        <a:ext cx="7608888" cy="1041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文本框 15365"/>
          <p:cNvSpPr txBox="1"/>
          <p:nvPr/>
        </p:nvSpPr>
        <p:spPr>
          <a:xfrm>
            <a:off x="392430" y="2297430"/>
            <a:ext cx="988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证明：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5367" name="对象 15366"/>
          <p:cNvGraphicFramePr>
            <a:graphicFrameLocks noChangeAspect="1"/>
          </p:cNvGraphicFramePr>
          <p:nvPr/>
        </p:nvGraphicFramePr>
        <p:xfrm>
          <a:off x="1371600" y="2382838"/>
          <a:ext cx="32734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3" imgW="3606800" imgH="457200" progId="Equation.3">
                  <p:embed/>
                </p:oleObj>
              </mc:Choice>
              <mc:Fallback>
                <p:oleObj name="" r:id="rId3" imgW="3606800" imgH="457200" progId="Equation.3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1600" y="2382838"/>
                        <a:ext cx="3273425" cy="41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8" name="对象 15367"/>
          <p:cNvGraphicFramePr>
            <a:graphicFrameLocks noChangeAspect="1"/>
          </p:cNvGraphicFramePr>
          <p:nvPr/>
        </p:nvGraphicFramePr>
        <p:xfrm>
          <a:off x="4514850" y="2417763"/>
          <a:ext cx="36496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5" imgW="3987800" imgH="457200" progId="Equation.3">
                  <p:embed/>
                </p:oleObj>
              </mc:Choice>
              <mc:Fallback>
                <p:oleObj name="" r:id="rId5" imgW="3987800" imgH="457200" progId="Equation.3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14850" y="2417763"/>
                        <a:ext cx="3649663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对象 15368"/>
          <p:cNvGraphicFramePr>
            <a:graphicFrameLocks noChangeAspect="1"/>
          </p:cNvGraphicFramePr>
          <p:nvPr/>
        </p:nvGraphicFramePr>
        <p:xfrm>
          <a:off x="1403350" y="2989263"/>
          <a:ext cx="274478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7" imgW="3021330" imgH="431800" progId="Equation.3">
                  <p:embed/>
                </p:oleObj>
              </mc:Choice>
              <mc:Fallback>
                <p:oleObj name="" r:id="rId7" imgW="3021330" imgH="431800" progId="Equation.3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03350" y="2989263"/>
                        <a:ext cx="2744788" cy="388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0" name="对象 15369"/>
          <p:cNvGraphicFramePr>
            <a:graphicFrameLocks noChangeAspect="1"/>
          </p:cNvGraphicFramePr>
          <p:nvPr/>
        </p:nvGraphicFramePr>
        <p:xfrm>
          <a:off x="4140200" y="3009900"/>
          <a:ext cx="5635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9" imgW="626110" imgH="396240" progId="Equation.3">
                  <p:embed/>
                </p:oleObj>
              </mc:Choice>
              <mc:Fallback>
                <p:oleObj name="" r:id="rId9" imgW="626110" imgH="396240" progId="Equation.3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40200" y="3009900"/>
                        <a:ext cx="563563" cy="355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1" name="文本框 15370"/>
          <p:cNvSpPr txBox="1"/>
          <p:nvPr/>
        </p:nvSpPr>
        <p:spPr>
          <a:xfrm>
            <a:off x="4951413" y="3590925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由零点定理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5372" name="对象 15371"/>
          <p:cNvGraphicFramePr>
            <a:graphicFrameLocks noChangeAspect="1"/>
          </p:cNvGraphicFramePr>
          <p:nvPr/>
        </p:nvGraphicFramePr>
        <p:xfrm>
          <a:off x="1484313" y="4314825"/>
          <a:ext cx="23622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11" imgW="2552700" imgH="457200" progId="Equation.3">
                  <p:embed/>
                </p:oleObj>
              </mc:Choice>
              <mc:Fallback>
                <p:oleObj name="" r:id="rId11" imgW="2552700" imgH="457200" progId="Equation.3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84313" y="4314825"/>
                        <a:ext cx="2362200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3" name="对象 15372"/>
          <p:cNvGraphicFramePr>
            <a:graphicFrameLocks noChangeAspect="1"/>
          </p:cNvGraphicFramePr>
          <p:nvPr/>
        </p:nvGraphicFramePr>
        <p:xfrm>
          <a:off x="3903663" y="4343400"/>
          <a:ext cx="30337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13" imgW="3276600" imgH="419100" progId="Equation.3">
                  <p:embed/>
                </p:oleObj>
              </mc:Choice>
              <mc:Fallback>
                <p:oleObj name="" r:id="rId13" imgW="3276600" imgH="419100" progId="Equation.3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03663" y="4343400"/>
                        <a:ext cx="3033712" cy="387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4" name="对象 15373"/>
          <p:cNvGraphicFramePr>
            <a:graphicFrameLocks noChangeAspect="1"/>
          </p:cNvGraphicFramePr>
          <p:nvPr/>
        </p:nvGraphicFramePr>
        <p:xfrm>
          <a:off x="1370013" y="3708400"/>
          <a:ext cx="23876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15" imgW="2626360" imgH="405765" progId="Equation.3">
                  <p:embed/>
                </p:oleObj>
              </mc:Choice>
              <mc:Fallback>
                <p:oleObj name="" r:id="rId15" imgW="2626360" imgH="405765" progId="Equation.3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70013" y="3708400"/>
                        <a:ext cx="2387600" cy="365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5" name="对象 15374"/>
          <p:cNvGraphicFramePr>
            <a:graphicFrameLocks noChangeAspect="1"/>
          </p:cNvGraphicFramePr>
          <p:nvPr/>
        </p:nvGraphicFramePr>
        <p:xfrm>
          <a:off x="3825875" y="3694113"/>
          <a:ext cx="563563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17" imgW="626110" imgH="396240" progId="Equation.3">
                  <p:embed/>
                </p:oleObj>
              </mc:Choice>
              <mc:Fallback>
                <p:oleObj name="" r:id="rId17" imgW="626110" imgH="396240" progId="Equation.3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25875" y="3694113"/>
                        <a:ext cx="563563" cy="357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6" name="对象 15375"/>
          <p:cNvGraphicFramePr>
            <a:graphicFrameLocks noChangeAspect="1"/>
          </p:cNvGraphicFramePr>
          <p:nvPr/>
        </p:nvGraphicFramePr>
        <p:xfrm>
          <a:off x="1525588" y="4927600"/>
          <a:ext cx="178752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" r:id="rId19" imgW="1942465" imgH="431800" progId="Equation.3">
                  <p:embed/>
                </p:oleObj>
              </mc:Choice>
              <mc:Fallback>
                <p:oleObj name="" r:id="rId19" imgW="1942465" imgH="431800" progId="Equation.3">
                  <p:embed/>
                  <p:pic>
                    <p:nvPicPr>
                      <p:cNvPr id="0" name="图片 312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25588" y="4927600"/>
                        <a:ext cx="1787525" cy="395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页脚占位符 1"/>
          <p:cNvSpPr txBox="1">
            <a:spLocks noGrp="1" noChangeArrowheads="1"/>
          </p:cNvSpPr>
          <p:nvPr>
            <p:ph type="ftr" sz="quarter" idx="4294967295"/>
          </p:nvPr>
        </p:nvSpPr>
        <p:spPr bwMode="auto">
          <a:xfrm>
            <a:off x="0" y="6248400"/>
            <a:ext cx="2895600" cy="457200"/>
          </a:xfr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GB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www.wondershare.com</a:t>
            </a: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7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32000" y="241776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292100" y="1550670"/>
            <a:ext cx="8615680" cy="109918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7" name="文本框 6"/>
          <p:cNvSpPr txBox="1"/>
          <p:nvPr/>
        </p:nvSpPr>
        <p:spPr>
          <a:xfrm>
            <a:off x="1539240" y="178276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8" name="图片 7"/>
          <p:cNvPicPr/>
          <p:nvPr/>
        </p:nvPicPr>
        <p:blipFill>
          <a:blip r:embed="rId2"/>
        </p:blipFill>
        <p:spPr>
          <a:xfrm>
            <a:off x="292100" y="3053080"/>
            <a:ext cx="8615680" cy="2509520"/>
          </a:xfrm>
          <a:prstGeom prst="rect">
            <a:avLst/>
          </a:prstGeom>
          <a:ln w="28575" cmpd="sng">
            <a:noFill/>
            <a:prstDash val="solid"/>
            <a:beve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6386"/>
          <p:cNvSpPr>
            <a:spLocks noGrp="1"/>
          </p:cNvSpPr>
          <p:nvPr/>
        </p:nvSpPr>
        <p:spPr>
          <a:xfrm>
            <a:off x="788988" y="287338"/>
            <a:ext cx="1963737" cy="71913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800" b="1" dirty="0">
                <a:latin typeface="Calibri" panose="020F0502020204030204" charset="0"/>
                <a:ea typeface="楷体_GB2312" panose="02010609030101010101" pitchFamily="1" charset="-122"/>
              </a:rPr>
              <a:t> </a:t>
            </a:r>
            <a:r>
              <a:rPr lang="zh-CN" altLang="en-US" sz="3200" b="1" dirty="0">
                <a:latin typeface="Calibri" panose="020F0502020204030204" charset="0"/>
                <a:ea typeface="楷体_GB2312" panose="02010609030101010101" pitchFamily="1" charset="-122"/>
              </a:rPr>
              <a:t>课堂</a:t>
            </a:r>
            <a:r>
              <a:rPr lang="zh-CN" altLang="en-US" sz="3200" b="1" dirty="0">
                <a:latin typeface="Calibri" panose="020F0502020204030204" charset="0"/>
                <a:ea typeface="楷体_GB2312" panose="02010609030101010101" pitchFamily="1" charset="-122"/>
              </a:rPr>
              <a:t>小结</a:t>
            </a:r>
            <a:endParaRPr lang="zh-CN" altLang="en-US" sz="3200" b="1" dirty="0">
              <a:latin typeface="Calibri" panose="020F0502020204030204" charset="0"/>
              <a:ea typeface="楷体_GB2312" panose="02010609030101010101" pitchFamily="1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1054100" y="1179513"/>
            <a:ext cx="37338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四个定理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1073150" y="1789113"/>
            <a:ext cx="7848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有界性定理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最值定理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介值定理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根存在性定理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1073150" y="2398713"/>
            <a:ext cx="78486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注意　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闭区间；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连续函数．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若不满足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这两点，则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上述定理不一定成立．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1054100" y="3617913"/>
            <a:ext cx="2819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解题思路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1216343" y="4252595"/>
            <a:ext cx="6042025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辅助函数法: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先构造辅助函数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b="1" i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再利用零点定理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163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标题 3"/>
          <p:cNvSpPr txBox="1"/>
          <p:nvPr/>
        </p:nvSpPr>
        <p:spPr>
          <a:xfrm>
            <a:off x="1539240" y="885825"/>
            <a:ext cx="1880235" cy="60769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3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学习目标</a:t>
            </a:r>
            <a:endParaRPr lang="zh-CN" altLang="en-US" sz="30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775" y="1839595"/>
            <a:ext cx="8101330" cy="45231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理解函数连续的概念(含左连续与右连续)，会判别函数间断点的类型.</a:t>
            </a:r>
            <a:endParaRPr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2.掌握连续函数的性质.</a:t>
            </a:r>
            <a:endParaRPr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3.掌握闭区间上连续函数的性质：有界性定理，最大值和最小值定理，介值定理(包括零点定理)，并会应用这些性质.</a:t>
            </a:r>
            <a:endParaRPr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buClrTx/>
              <a:buSzTx/>
              <a:buNone/>
            </a:pPr>
            <a:r>
              <a:rPr 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 理解初等函数在其定义区间上连续，并会</a:t>
            </a:r>
            <a:r>
              <a: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利用连续性求极限.</a:t>
            </a:r>
            <a:endParaRPr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5121"/>
          <p:cNvSpPr>
            <a:spLocks noGrp="1"/>
          </p:cNvSpPr>
          <p:nvPr>
            <p:ph type="title" idx="4294967295"/>
          </p:nvPr>
        </p:nvSpPr>
        <p:spPr>
          <a:xfrm>
            <a:off x="304800" y="330835"/>
            <a:ext cx="5925185" cy="539750"/>
          </a:xfrm>
        </p:spPr>
        <p:txBody>
          <a:bodyPr vert="horz" wrap="square" lIns="91440" tIns="0" rIns="91440" bIns="0" anchor="ctr" anchorCtr="0"/>
          <a:p>
            <a:pPr eaLnBrk="1" hangingPunct="1"/>
            <a:r>
              <a:rPr lang="zh-CN" altLang="en-US" sz="3200" dirty="0">
                <a:solidFill>
                  <a:srgbClr val="0000FF"/>
                </a:solidFill>
              </a:rPr>
              <a:t>一、函数的连续与间断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5174" name="直接连接符 5173"/>
          <p:cNvSpPr/>
          <p:nvPr/>
        </p:nvSpPr>
        <p:spPr>
          <a:xfrm>
            <a:off x="7959725" y="4094163"/>
            <a:ext cx="0" cy="1792287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5175" name="直接连接符 5174"/>
          <p:cNvSpPr/>
          <p:nvPr/>
        </p:nvSpPr>
        <p:spPr>
          <a:xfrm>
            <a:off x="6457950" y="4651375"/>
            <a:ext cx="1533525" cy="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5176" name="直接连接符 5175"/>
          <p:cNvSpPr/>
          <p:nvPr/>
        </p:nvSpPr>
        <p:spPr>
          <a:xfrm>
            <a:off x="6457950" y="4092575"/>
            <a:ext cx="1535113" cy="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5177" name="文本框 5176"/>
          <p:cNvSpPr txBox="1"/>
          <p:nvPr/>
        </p:nvSpPr>
        <p:spPr>
          <a:xfrm>
            <a:off x="5821363" y="4459288"/>
            <a:ext cx="600075" cy="332105"/>
          </a:xfrm>
          <a:prstGeom prst="rect">
            <a:avLst/>
          </a:prstGeom>
          <a:noFill/>
          <a:ln w="9525">
            <a:noFill/>
          </a:ln>
        </p:spPr>
        <p:txBody>
          <a:bodyPr lIns="36000" tIns="0" rIns="0" bIns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sz="2000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5178" name="文本框 5177"/>
          <p:cNvSpPr txBox="1"/>
          <p:nvPr/>
        </p:nvSpPr>
        <p:spPr>
          <a:xfrm>
            <a:off x="5308600" y="3948113"/>
            <a:ext cx="1093788" cy="332105"/>
          </a:xfrm>
          <a:prstGeom prst="rect">
            <a:avLst/>
          </a:prstGeom>
          <a:noFill/>
          <a:ln w="9525">
            <a:noFill/>
          </a:ln>
        </p:spPr>
        <p:txBody>
          <a:bodyPr lIns="72000" tIns="0" rIns="0" bIns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sz="2000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dirty="0">
                <a:latin typeface="Symbol" panose="05050102010706020507" pitchFamily="18" charset="2"/>
              </a:rPr>
              <a:t>D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5179" name="文本框 5178"/>
          <p:cNvSpPr txBox="1"/>
          <p:nvPr/>
        </p:nvSpPr>
        <p:spPr>
          <a:xfrm>
            <a:off x="7356475" y="5516563"/>
            <a:ext cx="423863" cy="3321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dirty="0">
                <a:latin typeface="Symbol" panose="05050102010706020507" pitchFamily="18" charset="2"/>
              </a:rPr>
              <a:t>D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5180" name="文本框 5179"/>
          <p:cNvSpPr txBox="1"/>
          <p:nvPr/>
        </p:nvSpPr>
        <p:spPr>
          <a:xfrm>
            <a:off x="8008938" y="4143375"/>
            <a:ext cx="423862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Symbol" panose="05050102010706020507" pitchFamily="18" charset="2"/>
              </a:rPr>
              <a:t>D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5181" name="文本框 5180"/>
          <p:cNvSpPr txBox="1"/>
          <p:nvPr/>
        </p:nvSpPr>
        <p:spPr>
          <a:xfrm>
            <a:off x="7550150" y="5867400"/>
            <a:ext cx="846138" cy="332105"/>
          </a:xfrm>
          <a:prstGeom prst="rect">
            <a:avLst/>
          </a:prstGeom>
          <a:noFill/>
          <a:ln w="9525">
            <a:noFill/>
          </a:ln>
        </p:spPr>
        <p:txBody>
          <a:bodyPr lIns="72000" tIns="0" rIns="0" bIns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sz="2000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+</a:t>
            </a:r>
            <a:r>
              <a:rPr lang="en-US" altLang="zh-CN" dirty="0">
                <a:latin typeface="Symbol" panose="05050102010706020507" pitchFamily="18" charset="2"/>
              </a:rPr>
              <a:t>D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grpSp>
        <p:nvGrpSpPr>
          <p:cNvPr id="2" name="组合 5181"/>
          <p:cNvGrpSpPr/>
          <p:nvPr/>
        </p:nvGrpSpPr>
        <p:grpSpPr>
          <a:xfrm>
            <a:off x="6562725" y="3589338"/>
            <a:ext cx="2152650" cy="2032000"/>
            <a:chOff x="4145" y="2186"/>
            <a:chExt cx="1356" cy="1280"/>
          </a:xfrm>
        </p:grpSpPr>
        <p:sp>
          <p:nvSpPr>
            <p:cNvPr id="17436" name="文本框 5182"/>
            <p:cNvSpPr txBox="1"/>
            <p:nvPr/>
          </p:nvSpPr>
          <p:spPr>
            <a:xfrm>
              <a:off x="4776" y="2186"/>
              <a:ext cx="459" cy="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>
                <a:lnSpc>
                  <a:spcPct val="70000"/>
                </a:lnSpc>
              </a:pPr>
              <a:r>
                <a:rPr lang="en-US" altLang="zh-CN" i="1" dirty="0">
                  <a:latin typeface="Times New Roman" panose="02020603050405020304" pitchFamily="18" charset="0"/>
                </a:rPr>
                <a:t>y</a:t>
              </a:r>
              <a:r>
                <a:rPr lang="en-US" altLang="zh-CN" dirty="0">
                  <a:latin typeface="Times New Roman" panose="02020603050405020304" pitchFamily="18" charset="0"/>
                </a:rPr>
                <a:t>=</a:t>
              </a:r>
              <a:r>
                <a:rPr lang="en-US" altLang="zh-CN" i="1" dirty="0">
                  <a:latin typeface="Times New Roman" panose="02020603050405020304" pitchFamily="18" charset="0"/>
                </a:rPr>
                <a:t>f</a:t>
              </a:r>
              <a:r>
                <a:rPr lang="en-US" altLang="zh-CN" dirty="0">
                  <a:latin typeface="Times New Roman" panose="02020603050405020304" pitchFamily="18" charset="0"/>
                </a:rPr>
                <a:t>(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)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17437" name="任意多边形 5183"/>
            <p:cNvSpPr/>
            <p:nvPr/>
          </p:nvSpPr>
          <p:spPr>
            <a:xfrm>
              <a:off x="4145" y="2388"/>
              <a:ext cx="1356" cy="1078"/>
            </a:xfrm>
            <a:custGeom>
              <a:avLst/>
              <a:gdLst>
                <a:gd name="txL" fmla="*/ 0 w 1356"/>
                <a:gd name="txT" fmla="*/ 0 h 1078"/>
                <a:gd name="txR" fmla="*/ 1356 w 1356"/>
                <a:gd name="txB" fmla="*/ 1078 h 1078"/>
              </a:gdLst>
              <a:ahLst/>
              <a:cxnLst>
                <a:cxn ang="0">
                  <a:pos x="0" y="1078"/>
                </a:cxn>
                <a:cxn ang="0">
                  <a:pos x="356" y="467"/>
                </a:cxn>
                <a:cxn ang="0">
                  <a:pos x="1034" y="45"/>
                </a:cxn>
                <a:cxn ang="0">
                  <a:pos x="1356" y="0"/>
                </a:cxn>
              </a:cxnLst>
              <a:rect l="txL" t="txT" r="txR" b="txB"/>
              <a:pathLst>
                <a:path w="1356" h="1078">
                  <a:moveTo>
                    <a:pt x="0" y="1078"/>
                  </a:moveTo>
                  <a:cubicBezTo>
                    <a:pt x="59" y="976"/>
                    <a:pt x="184" y="639"/>
                    <a:pt x="356" y="467"/>
                  </a:cubicBezTo>
                  <a:cubicBezTo>
                    <a:pt x="528" y="295"/>
                    <a:pt x="834" y="90"/>
                    <a:pt x="1034" y="45"/>
                  </a:cubicBezTo>
                  <a:cubicBezTo>
                    <a:pt x="1234" y="0"/>
                    <a:pt x="1289" y="9"/>
                    <a:pt x="1356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185" name="直接连接符 5184"/>
          <p:cNvSpPr/>
          <p:nvPr/>
        </p:nvSpPr>
        <p:spPr>
          <a:xfrm>
            <a:off x="7145338" y="4651375"/>
            <a:ext cx="0" cy="1217613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grpSp>
        <p:nvGrpSpPr>
          <p:cNvPr id="3" name="组合 5185"/>
          <p:cNvGrpSpPr/>
          <p:nvPr/>
        </p:nvGrpSpPr>
        <p:grpSpPr>
          <a:xfrm>
            <a:off x="6103938" y="3313113"/>
            <a:ext cx="2692400" cy="2974975"/>
            <a:chOff x="3856" y="2012"/>
            <a:chExt cx="1696" cy="1874"/>
          </a:xfrm>
        </p:grpSpPr>
        <p:sp>
          <p:nvSpPr>
            <p:cNvPr id="17430" name="直接连接符 5186"/>
            <p:cNvSpPr/>
            <p:nvPr/>
          </p:nvSpPr>
          <p:spPr>
            <a:xfrm>
              <a:off x="3856" y="3633"/>
              <a:ext cx="155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7431" name="直接连接符 5187"/>
            <p:cNvSpPr/>
            <p:nvPr/>
          </p:nvSpPr>
          <p:spPr>
            <a:xfrm>
              <a:off x="4068" y="2088"/>
              <a:ext cx="0" cy="167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arrow" w="med" len="med"/>
              <a:tailEnd type="none" w="med" len="med"/>
            </a:ln>
          </p:spPr>
        </p:sp>
        <p:sp>
          <p:nvSpPr>
            <p:cNvPr id="17432" name="文本框 5188"/>
            <p:cNvSpPr txBox="1"/>
            <p:nvPr/>
          </p:nvSpPr>
          <p:spPr>
            <a:xfrm>
              <a:off x="4454" y="3623"/>
              <a:ext cx="245" cy="20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36000" tIns="0" rIns="0" bIns="0">
              <a:spAutoFit/>
            </a:bodyPr>
            <a:p>
              <a:pPr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sz="2000" baseline="-25000" dirty="0">
                  <a:latin typeface="Times New Roman" panose="02020603050405020304" pitchFamily="18" charset="0"/>
                </a:rPr>
                <a:t>0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17433" name="文本框 5189"/>
            <p:cNvSpPr txBox="1"/>
            <p:nvPr/>
          </p:nvSpPr>
          <p:spPr>
            <a:xfrm>
              <a:off x="5409" y="3636"/>
              <a:ext cx="143" cy="20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36000" tIns="0" rIns="0" bIns="0">
              <a:spAutoFit/>
            </a:bodyPr>
            <a:p>
              <a:pPr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endParaRPr lang="en-US" altLang="zh-CN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7434" name="文本框 5190"/>
            <p:cNvSpPr txBox="1"/>
            <p:nvPr/>
          </p:nvSpPr>
          <p:spPr>
            <a:xfrm>
              <a:off x="4110" y="2012"/>
              <a:ext cx="145" cy="20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36000" tIns="0" rIns="0" bIns="0">
              <a:spAutoFit/>
            </a:bodyPr>
            <a:p>
              <a:pPr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</a:rPr>
                <a:t>y</a:t>
              </a:r>
              <a:endParaRPr lang="en-US" altLang="zh-CN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7435" name="文本框 5191"/>
            <p:cNvSpPr txBox="1"/>
            <p:nvPr/>
          </p:nvSpPr>
          <p:spPr>
            <a:xfrm>
              <a:off x="3877" y="3679"/>
              <a:ext cx="145" cy="20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36000" tIns="0" rIns="0" bIns="0">
              <a:spAutoFit/>
            </a:bodyPr>
            <a:p>
              <a:pPr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</a:rPr>
                <a:t>O</a:t>
              </a:r>
              <a:endParaRPr lang="en-US" altLang="zh-CN" i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193" name="文本框 5192"/>
          <p:cNvSpPr txBox="1"/>
          <p:nvPr/>
        </p:nvSpPr>
        <p:spPr>
          <a:xfrm>
            <a:off x="417830" y="3642995"/>
            <a:ext cx="4679950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>
              <a:lnSpc>
                <a:spcPct val="140000"/>
              </a:lnSpc>
            </a:pPr>
            <a:r>
              <a:rPr lang="en-US" altLang="zh-CN" dirty="0">
                <a:latin typeface="Times New Roman" panose="02020603050405020304" pitchFamily="18" charset="0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</a:rPr>
              <a:t>设函数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dirty="0">
                <a:latin typeface="Symbol" panose="05050102010706020507" pitchFamily="18" charset="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在点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sz="2000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的某一个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邻域内是有定义的．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194" name="文本框 5193"/>
          <p:cNvSpPr txBox="1"/>
          <p:nvPr/>
        </p:nvSpPr>
        <p:spPr>
          <a:xfrm>
            <a:off x="314325" y="322738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5196" name="文本框 5195"/>
          <p:cNvSpPr txBox="1"/>
          <p:nvPr/>
        </p:nvSpPr>
        <p:spPr>
          <a:xfrm>
            <a:off x="387985" y="4115435"/>
            <a:ext cx="4638675" cy="164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lnSpc>
                <a:spcPct val="14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当自变量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在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dist">
              <a:lnSpc>
                <a:spcPct val="14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这邻域内从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sz="2000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变到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sz="2000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Symbol" panose="05050102010706020507" pitchFamily="18" charset="2"/>
              </a:rPr>
              <a:t>+D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时，函数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i="1" dirty="0">
                <a:latin typeface="Times New Roman" panose="02020603050405020304" pitchFamily="18" charset="0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相应地从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sz="2000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变到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sz="2000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Symbol" panose="05050102010706020507" pitchFamily="18" charset="2"/>
              </a:rPr>
              <a:t>+D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，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198" name="文本框 5197"/>
          <p:cNvSpPr txBox="1"/>
          <p:nvPr/>
        </p:nvSpPr>
        <p:spPr>
          <a:xfrm>
            <a:off x="304800" y="5688330"/>
            <a:ext cx="4503738" cy="1050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因此函数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</a:rPr>
              <a:t>的对应增量为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dirty="0">
                <a:latin typeface="Symbol" panose="05050102010706020507" pitchFamily="18" charset="2"/>
              </a:rPr>
              <a:t>D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Symbol" panose="05050102010706020507" pitchFamily="18" charset="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</a:rPr>
              <a:t> 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sz="2000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Symbol" panose="05050102010706020507" pitchFamily="18" charset="2"/>
              </a:rPr>
              <a:t>+D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 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sz="2000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199" name="文本框 5198"/>
          <p:cNvSpPr txBox="1"/>
          <p:nvPr/>
        </p:nvSpPr>
        <p:spPr>
          <a:xfrm>
            <a:off x="1303338" y="5372100"/>
            <a:ext cx="309880" cy="386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80000"/>
              </a:lnSpc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5200" name="矩形 5199"/>
          <p:cNvSpPr/>
          <p:nvPr/>
        </p:nvSpPr>
        <p:spPr>
          <a:xfrm>
            <a:off x="290830" y="1309370"/>
            <a:ext cx="8679180" cy="103314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lIns="0" tIns="0" rIns="0" bIns="0">
            <a:spAutoFit/>
          </a:bodyPr>
          <a:p>
            <a:pPr algn="dist">
              <a:lnSpc>
                <a:spcPct val="140000"/>
              </a:lnSpc>
            </a:pPr>
            <a:r>
              <a:rPr lang="en-US" altLang="zh-CN" dirty="0">
                <a:latin typeface="Times New Roman" panose="02020603050405020304" pitchFamily="18" charset="0"/>
              </a:rPr>
              <a:t>       </a:t>
            </a:r>
            <a:r>
              <a:rPr lang="zh-CN" altLang="en-US" dirty="0">
                <a:latin typeface="Times New Roman" panose="02020603050405020304" pitchFamily="18" charset="0"/>
              </a:rPr>
              <a:t>设变量</a:t>
            </a:r>
            <a:r>
              <a:rPr lang="en-US" altLang="zh-CN" i="1" dirty="0">
                <a:latin typeface="Times New Roman" panose="02020603050405020304" pitchFamily="18" charset="0"/>
              </a:rPr>
              <a:t>u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从它的一个初值</a:t>
            </a:r>
            <a:r>
              <a:rPr lang="en-US" altLang="zh-CN" i="1" dirty="0">
                <a:latin typeface="Times New Roman" panose="02020603050405020304" pitchFamily="18" charset="0"/>
              </a:rPr>
              <a:t>u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变到终值</a:t>
            </a:r>
            <a:r>
              <a:rPr lang="en-US" altLang="zh-CN" i="1" dirty="0">
                <a:latin typeface="Times New Roman" panose="02020603050405020304" pitchFamily="18" charset="0"/>
              </a:rPr>
              <a:t>u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</a:rPr>
              <a:t>，终值与初值的差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i="1" dirty="0">
                <a:latin typeface="Times New Roman" panose="02020603050405020304" pitchFamily="18" charset="0"/>
              </a:rPr>
              <a:t>u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u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就叫作变量</a:t>
            </a:r>
            <a:r>
              <a:rPr lang="en-US" altLang="zh-CN" i="1" dirty="0">
                <a:latin typeface="Times New Roman" panose="02020603050405020304" pitchFamily="18" charset="0"/>
              </a:rPr>
              <a:t>u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的改变量，也叫增量，记作</a:t>
            </a:r>
            <a:r>
              <a:rPr lang="en-US" altLang="zh-CN" dirty="0">
                <a:latin typeface="Symbol" panose="05050102010706020507" pitchFamily="18" charset="2"/>
              </a:rPr>
              <a:t>D</a:t>
            </a:r>
            <a:r>
              <a:rPr lang="en-US" altLang="zh-CN" i="1" dirty="0">
                <a:latin typeface="Times New Roman" panose="02020603050405020304" pitchFamily="18" charset="0"/>
              </a:rPr>
              <a:t>u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，即</a:t>
            </a:r>
            <a:r>
              <a:rPr lang="en-US" altLang="zh-CN" dirty="0">
                <a:latin typeface="Symbol" panose="05050102010706020507" pitchFamily="18" charset="2"/>
              </a:rPr>
              <a:t>D</a:t>
            </a:r>
            <a:r>
              <a:rPr lang="en-US" altLang="zh-CN" i="1" dirty="0">
                <a:latin typeface="Times New Roman" panose="02020603050405020304" pitchFamily="18" charset="0"/>
              </a:rPr>
              <a:t>u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Symbol" panose="05050102010706020507" pitchFamily="18" charset="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</a:rPr>
              <a:t>u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u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201" name="矩形 5200"/>
          <p:cNvSpPr/>
          <p:nvPr/>
        </p:nvSpPr>
        <p:spPr>
          <a:xfrm>
            <a:off x="387985" y="932498"/>
            <a:ext cx="2856230" cy="368935"/>
          </a:xfrm>
          <a:prstGeom prst="rect">
            <a:avLst/>
          </a:prstGeom>
          <a:noFill/>
          <a:ln w="9525" cap="flat" cmpd="sng">
            <a:solidFill>
              <a:srgbClr val="CCE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（一）函数的改变量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02" name="动作按钮: 前进或下一项 5201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32000" y="240347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290830" y="2425065"/>
            <a:ext cx="8679815" cy="95059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0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0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0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0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00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0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00">
                                            <p:txEl>
                                              <p:charRg st="37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19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3">
                                            <p:txEl>
                                              <p:charRg st="2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193">
                                            <p:txEl>
                                              <p:charRg st="26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4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94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19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6">
                                            <p:txEl>
                                              <p:charRg st="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96">
                                            <p:txEl>
                                              <p:charRg st="8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6">
                                            <p:txEl>
                                              <p:charRg st="2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196">
                                            <p:txEl>
                                              <p:charRg st="27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8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17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17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17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19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8">
                                            <p:txEl>
                                              <p:charRg st="1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198">
                                            <p:txEl>
                                              <p:charRg st="12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9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199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18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5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7" grpId="0" advAuto="1000" build="p"/>
      <p:bldP spid="5178" grpId="0" advAuto="1000" build="p"/>
      <p:bldP spid="5179" grpId="0" advAuto="1000" build="p"/>
      <p:bldP spid="5180" grpId="0" advAuto="1000" build="p"/>
      <p:bldP spid="5181" grpId="0" advAuto="1000" build="p"/>
      <p:bldP spid="5193" grpId="0" build="p"/>
      <p:bldP spid="5194" grpId="0" advAuto="1000" build="p"/>
      <p:bldP spid="5196" grpId="0" build="p"/>
      <p:bldP spid="5198" grpId="0" build="p"/>
      <p:bldP spid="5199" grpId="0" advAuto="1000" build="p"/>
      <p:bldP spid="5200" grpId="0" build="p"/>
      <p:bldP spid="520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32000" y="241300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535305" y="1727835"/>
            <a:ext cx="8174990" cy="115379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7" name="文本框 6"/>
          <p:cNvSpPr txBox="1"/>
          <p:nvPr/>
        </p:nvSpPr>
        <p:spPr>
          <a:xfrm>
            <a:off x="2032000" y="224631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8" name="图片 7"/>
          <p:cNvPicPr/>
          <p:nvPr/>
        </p:nvPicPr>
        <p:blipFill>
          <a:blip r:embed="rId2"/>
        </p:blipFill>
        <p:spPr>
          <a:xfrm>
            <a:off x="535305" y="3544570"/>
            <a:ext cx="8174355" cy="1555750"/>
          </a:xfrm>
          <a:prstGeom prst="rect">
            <a:avLst/>
          </a:prstGeom>
          <a:ln w="28575" cmpd="sng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" name="动作按钮: 前进或下一项 8293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1485" y="-18351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451485" y="171450"/>
            <a:ext cx="4162424" cy="590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5170" y="1006475"/>
            <a:ext cx="3888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1.</a:t>
            </a:r>
            <a:r>
              <a:rPr lang="zh-CN" altLang="en-US" b="1"/>
              <a:t>函数在某点处连续的定义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2032000" y="23558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35280" y="1605915"/>
            <a:ext cx="8503920" cy="114363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8" name="文本框 7"/>
          <p:cNvSpPr txBox="1"/>
          <p:nvPr/>
        </p:nvSpPr>
        <p:spPr>
          <a:xfrm>
            <a:off x="2032000" y="38671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215900" y="3207385"/>
            <a:ext cx="8623300" cy="151130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12" name="文本框 11"/>
          <p:cNvSpPr txBox="1"/>
          <p:nvPr/>
        </p:nvSpPr>
        <p:spPr>
          <a:xfrm>
            <a:off x="2032000" y="234950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3" name="图片 12"/>
          <p:cNvPicPr/>
          <p:nvPr/>
        </p:nvPicPr>
        <p:blipFill>
          <a:blip r:embed="rId4"/>
          <a:stretch>
            <a:fillRect/>
          </a:stretch>
        </p:blipFill>
        <p:spPr>
          <a:xfrm>
            <a:off x="216535" y="5005070"/>
            <a:ext cx="8622665" cy="134429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25170" y="333375"/>
            <a:ext cx="3058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2.</a:t>
            </a:r>
            <a:r>
              <a:rPr lang="zh-CN" altLang="en-US" b="1"/>
              <a:t>左、右</a:t>
            </a:r>
            <a:r>
              <a:rPr lang="zh-CN" altLang="en-US" b="1"/>
              <a:t>连续的关系</a:t>
            </a:r>
            <a:endParaRPr lang="zh-CN" altLang="en-US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" y="1113155"/>
            <a:ext cx="8572500" cy="67310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3" name="文本框 2"/>
          <p:cNvSpPr txBox="1"/>
          <p:nvPr/>
        </p:nvSpPr>
        <p:spPr>
          <a:xfrm>
            <a:off x="2032000" y="253682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7" name="文本框 6"/>
          <p:cNvSpPr txBox="1"/>
          <p:nvPr/>
        </p:nvSpPr>
        <p:spPr>
          <a:xfrm>
            <a:off x="2032000" y="253682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280035" y="1802130"/>
            <a:ext cx="8277225" cy="72072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154940" y="2689860"/>
            <a:ext cx="8572500" cy="142113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17" name="文本框 16"/>
          <p:cNvSpPr txBox="1"/>
          <p:nvPr/>
        </p:nvSpPr>
        <p:spPr>
          <a:xfrm>
            <a:off x="816610" y="505333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8" name="图片 17"/>
          <p:cNvPicPr/>
          <p:nvPr/>
        </p:nvPicPr>
        <p:blipFill>
          <a:blip r:embed="rId4"/>
          <a:stretch>
            <a:fillRect/>
          </a:stretch>
        </p:blipFill>
        <p:spPr>
          <a:xfrm>
            <a:off x="154940" y="4277995"/>
            <a:ext cx="8572500" cy="23241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19" name="文本框 18"/>
          <p:cNvSpPr txBox="1"/>
          <p:nvPr/>
        </p:nvSpPr>
        <p:spPr>
          <a:xfrm>
            <a:off x="816610" y="801243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5" name="Text Box 2"/>
          <p:cNvSpPr txBox="1"/>
          <p:nvPr/>
        </p:nvSpPr>
        <p:spPr>
          <a:xfrm>
            <a:off x="860425" y="1092200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en-US" altLang="zh-CN" sz="2800" b="1" dirty="0">
              <a:solidFill>
                <a:schemeClr val="tx2">
                  <a:lumMod val="60000"/>
                  <a:lumOff val="4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2050" name="Object 2"/>
          <p:cNvGraphicFramePr/>
          <p:nvPr/>
        </p:nvGraphicFramePr>
        <p:xfrm>
          <a:off x="1689100" y="793750"/>
          <a:ext cx="6088063" cy="173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667500" imgH="1905000" progId="Equation.3">
                  <p:embed/>
                </p:oleObj>
              </mc:Choice>
              <mc:Fallback>
                <p:oleObj name="" r:id="rId1" imgW="6667500" imgH="19050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89100" y="793750"/>
                        <a:ext cx="6088063" cy="1738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596" name="Text Box 4"/>
          <p:cNvSpPr txBox="1"/>
          <p:nvPr/>
        </p:nvSpPr>
        <p:spPr>
          <a:xfrm>
            <a:off x="685800" y="2833688"/>
            <a:ext cx="838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黑体" panose="02010609060101010101" charset="-122"/>
              </a:rPr>
              <a:t>证明：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38597" name="Object 3"/>
          <p:cNvGraphicFramePr/>
          <p:nvPr/>
        </p:nvGraphicFramePr>
        <p:xfrm>
          <a:off x="1625600" y="2667000"/>
          <a:ext cx="2489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2489200" imgH="838200" progId="Equation.3">
                  <p:embed/>
                </p:oleObj>
              </mc:Choice>
              <mc:Fallback>
                <p:oleObj name="" r:id="rId3" imgW="2489200" imgH="8382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25600" y="2667000"/>
                        <a:ext cx="24892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8598" name="Object 4"/>
          <p:cNvGraphicFramePr/>
          <p:nvPr/>
        </p:nvGraphicFramePr>
        <p:xfrm>
          <a:off x="1676400" y="3709988"/>
          <a:ext cx="17780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1776730" imgH="405765" progId="Equation.3">
                  <p:embed/>
                </p:oleObj>
              </mc:Choice>
              <mc:Fallback>
                <p:oleObj name="" r:id="rId5" imgW="1776730" imgH="405765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6400" y="3709988"/>
                        <a:ext cx="1778000" cy="404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599" name="Text Box 7"/>
          <p:cNvSpPr txBox="1"/>
          <p:nvPr/>
        </p:nvSpPr>
        <p:spPr>
          <a:xfrm>
            <a:off x="1524000" y="4357688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由定义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知，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38600" name="Object 5"/>
          <p:cNvGraphicFramePr/>
          <p:nvPr/>
        </p:nvGraphicFramePr>
        <p:xfrm>
          <a:off x="1676400" y="5105400"/>
          <a:ext cx="37338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4114800" imgH="457200" progId="Equation.3">
                  <p:embed/>
                </p:oleObj>
              </mc:Choice>
              <mc:Fallback>
                <p:oleObj name="" r:id="rId7" imgW="4114800" imgH="4572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76400" y="5105400"/>
                        <a:ext cx="3733800" cy="41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8601" name="Object 6"/>
          <p:cNvGraphicFramePr/>
          <p:nvPr/>
        </p:nvGraphicFramePr>
        <p:xfrm>
          <a:off x="3962400" y="3689350"/>
          <a:ext cx="262890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9" imgW="2627630" imgH="546100" progId="Equation.3">
                  <p:embed/>
                </p:oleObj>
              </mc:Choice>
              <mc:Fallback>
                <p:oleObj name="" r:id="rId9" imgW="2627630" imgH="5461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62400" y="3689350"/>
                        <a:ext cx="2628900" cy="544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8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8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8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"/>
                                        <p:tgtEl>
                                          <p:spTgt spid="238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8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6" grpId="0"/>
      <p:bldP spid="238599" grpId="0"/>
    </p:bld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commondata" val="eyJoZGlkIjoiMDJiNWIzNzI3NmQ5Yjk5NGQ2ZmM1NjVmMTFmOGVkODcifQ==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Office\Templates\讲议模板.pot</Template>
  <TotalTime>0</TotalTime>
  <Words>1324</Words>
  <Application>WPS 演示</Application>
  <PresentationFormat>全屏显示(4:3)</PresentationFormat>
  <Paragraphs>175</Paragraphs>
  <Slides>36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25</vt:i4>
      </vt:variant>
      <vt:variant>
        <vt:lpstr>幻灯片标题</vt:lpstr>
      </vt:variant>
      <vt:variant>
        <vt:i4>36</vt:i4>
      </vt:variant>
    </vt:vector>
  </HeadingPairs>
  <TitlesOfParts>
    <vt:vector size="77" baseType="lpstr">
      <vt:lpstr>Arial</vt:lpstr>
      <vt:lpstr>宋体</vt:lpstr>
      <vt:lpstr>Wingdings</vt:lpstr>
      <vt:lpstr>Times New Roman</vt:lpstr>
      <vt:lpstr>思源黑体 CN Heavy</vt:lpstr>
      <vt:lpstr>黑体</vt:lpstr>
      <vt:lpstr>方正兰亭大黑_GBK</vt:lpstr>
      <vt:lpstr>Source Han Sans CN Bold</vt:lpstr>
      <vt:lpstr>Symbol</vt:lpstr>
      <vt:lpstr>思源黑体 CN</vt:lpstr>
      <vt:lpstr>微软雅黑</vt:lpstr>
      <vt:lpstr>Arial Unicode MS</vt:lpstr>
      <vt:lpstr>Calibri</vt:lpstr>
      <vt:lpstr>楷体_GB2312</vt:lpstr>
      <vt:lpstr>新宋体</vt:lpstr>
      <vt:lpstr>1_Office 主题​​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一、函数的连续与间断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（四）初等函数的连续性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函数的连续性与间断点</dc:title>
  <dc:creator>123</dc:creator>
  <cp:lastModifiedBy>半夏时光</cp:lastModifiedBy>
  <cp:revision>84</cp:revision>
  <cp:lastPrinted>1999-10-17T13:29:00Z</cp:lastPrinted>
  <dcterms:created xsi:type="dcterms:W3CDTF">1999-08-19T09:16:00Z</dcterms:created>
  <dcterms:modified xsi:type="dcterms:W3CDTF">2024-09-23T01:32:51Z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A4D153BB62EA48FBA32230EFD500CAFB_13</vt:lpwstr>
  </property>
</Properties>
</file>