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0.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61.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4"/>
  </p:notesMasterIdLst>
  <p:sldIdLst>
    <p:sldId id="297" r:id="rId3"/>
    <p:sldId id="315" r:id="rId4"/>
    <p:sldId id="298" r:id="rId5"/>
    <p:sldId id="299" r:id="rId6"/>
    <p:sldId id="300" r:id="rId7"/>
    <p:sldId id="316" r:id="rId8"/>
    <p:sldId id="304" r:id="rId9"/>
    <p:sldId id="309" r:id="rId10"/>
    <p:sldId id="305" r:id="rId11"/>
    <p:sldId id="312" r:id="rId12"/>
    <p:sldId id="317" r:id="rId13"/>
    <p:sldId id="318" r:id="rId14"/>
    <p:sldId id="319" r:id="rId15"/>
    <p:sldId id="302" r:id="rId16"/>
    <p:sldId id="320" r:id="rId17"/>
    <p:sldId id="321" r:id="rId18"/>
    <p:sldId id="308" r:id="rId19"/>
    <p:sldId id="322" r:id="rId20"/>
    <p:sldId id="323" r:id="rId21"/>
    <p:sldId id="324" r:id="rId22"/>
    <p:sldId id="314"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userDrawn="1">
          <p15:clr>
            <a:srgbClr val="A4A3A4"/>
          </p15:clr>
        </p15:guide>
        <p15:guide id="2" pos="39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0" autoAdjust="0"/>
    <p:restoredTop sz="94660"/>
  </p:normalViewPr>
  <p:slideViewPr>
    <p:cSldViewPr snapToGrid="0" showGuides="1">
      <p:cViewPr varScale="1">
        <p:scale>
          <a:sx n="112" d="100"/>
          <a:sy n="112" d="100"/>
        </p:scale>
        <p:origin x="678" y="-2670"/>
      </p:cViewPr>
      <p:guideLst>
        <p:guide orient="horz" pos="2117"/>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ED4BA3-1E9D-4223-A065-AD79957030A4}"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zh-CN" altLang="en-US"/>
        </a:p>
      </dgm:t>
    </dgm:pt>
    <dgm:pt modelId="{FD289494-B658-4F73-B9AA-456D2A14DE97}">
      <dgm:prSet phldrT="[文本]" custT="1"/>
      <dgm:spPr/>
      <dgm:t>
        <a:bodyPr/>
        <a:lstStyle/>
        <a:p>
          <a:r>
            <a:rPr lang="en-US" altLang="en-US" sz="1800" b="0" dirty="0"/>
            <a:t>1.</a:t>
          </a:r>
          <a:r>
            <a:rPr lang="zh-CN" altLang="en-US" sz="1800" b="0" dirty="0"/>
            <a:t>资源分配问题</a:t>
          </a:r>
        </a:p>
      </dgm:t>
    </dgm:pt>
    <dgm:pt modelId="{C3ECFAC0-5E29-4786-B152-B7E875749822}" type="parTrans" cxnId="{4A0BE844-4B22-410E-8B2E-6626B4AC4CE9}">
      <dgm:prSet/>
      <dgm:spPr/>
      <dgm:t>
        <a:bodyPr/>
        <a:lstStyle/>
        <a:p>
          <a:endParaRPr lang="zh-CN" altLang="en-US" sz="3200" b="0"/>
        </a:p>
      </dgm:t>
    </dgm:pt>
    <dgm:pt modelId="{5AD376A7-7919-45A2-A8FA-04A4D7496851}" type="sibTrans" cxnId="{4A0BE844-4B22-410E-8B2E-6626B4AC4CE9}">
      <dgm:prSet/>
      <dgm:spPr/>
      <dgm:t>
        <a:bodyPr/>
        <a:lstStyle/>
        <a:p>
          <a:endParaRPr lang="zh-CN" altLang="en-US" sz="3200" b="0"/>
        </a:p>
      </dgm:t>
    </dgm:pt>
    <dgm:pt modelId="{70E099AE-02F1-40F1-B216-0B3B48D89817}">
      <dgm:prSet phldrT="[文本]" custT="1"/>
      <dgm:spPr/>
      <dgm:t>
        <a:bodyPr/>
        <a:lstStyle/>
        <a:p>
          <a:r>
            <a:rPr lang="en-US" altLang="en-US" sz="1800" b="0" dirty="0"/>
            <a:t>2.</a:t>
          </a:r>
          <a:r>
            <a:rPr lang="zh-CN" altLang="en-US" sz="1800" b="0" dirty="0"/>
            <a:t>资源效率问题</a:t>
          </a:r>
        </a:p>
      </dgm:t>
    </dgm:pt>
    <dgm:pt modelId="{883CA4DA-4933-4496-B7F8-AD26BEEDFA47}" type="parTrans" cxnId="{E012764C-891B-4998-B0F0-D8BE45FDE51F}">
      <dgm:prSet/>
      <dgm:spPr/>
      <dgm:t>
        <a:bodyPr/>
        <a:lstStyle/>
        <a:p>
          <a:endParaRPr lang="zh-CN" altLang="en-US" sz="3200" b="0"/>
        </a:p>
      </dgm:t>
    </dgm:pt>
    <dgm:pt modelId="{ADA69545-30E4-4528-972F-3A6DFFDD7FA4}" type="sibTrans" cxnId="{E012764C-891B-4998-B0F0-D8BE45FDE51F}">
      <dgm:prSet/>
      <dgm:spPr/>
      <dgm:t>
        <a:bodyPr/>
        <a:lstStyle/>
        <a:p>
          <a:endParaRPr lang="zh-CN" altLang="en-US" sz="3200" b="0"/>
        </a:p>
      </dgm:t>
    </dgm:pt>
    <dgm:pt modelId="{8B048D8F-9C47-446F-A835-2C012184046A}">
      <dgm:prSet phldrT="[文本]" custT="1"/>
      <dgm:spPr/>
      <dgm:t>
        <a:bodyPr/>
        <a:lstStyle/>
        <a:p>
          <a:r>
            <a:rPr lang="en-US" altLang="en-US" sz="1800" b="0" dirty="0"/>
            <a:t>3.</a:t>
          </a:r>
          <a:r>
            <a:rPr lang="zh-CN" altLang="en-US" sz="1800" b="0" dirty="0"/>
            <a:t>资源枯竭问题</a:t>
          </a:r>
        </a:p>
      </dgm:t>
    </dgm:pt>
    <dgm:pt modelId="{C2FE8186-B7DD-4876-95D0-A52008F38F6D}" type="parTrans" cxnId="{BFEF4DF0-9F8A-41F7-8D84-C7C00F2234AC}">
      <dgm:prSet/>
      <dgm:spPr/>
      <dgm:t>
        <a:bodyPr/>
        <a:lstStyle/>
        <a:p>
          <a:endParaRPr lang="zh-CN" altLang="en-US" sz="3200" b="0"/>
        </a:p>
      </dgm:t>
    </dgm:pt>
    <dgm:pt modelId="{5140781F-BE44-410D-BBEF-9FA5E862E22D}" type="sibTrans" cxnId="{BFEF4DF0-9F8A-41F7-8D84-C7C00F2234AC}">
      <dgm:prSet/>
      <dgm:spPr/>
      <dgm:t>
        <a:bodyPr/>
        <a:lstStyle/>
        <a:p>
          <a:endParaRPr lang="zh-CN" altLang="en-US" sz="3200" b="0"/>
        </a:p>
      </dgm:t>
    </dgm:pt>
    <dgm:pt modelId="{9AC2973C-78A6-4268-80CA-752FE99A5CD5}" type="pres">
      <dgm:prSet presAssocID="{39ED4BA3-1E9D-4223-A065-AD79957030A4}" presName="Name0" presStyleCnt="0">
        <dgm:presLayoutVars>
          <dgm:dir/>
          <dgm:resizeHandles val="exact"/>
        </dgm:presLayoutVars>
      </dgm:prSet>
      <dgm:spPr/>
    </dgm:pt>
    <dgm:pt modelId="{7C6D26C8-0BF9-4472-B49C-4EDCD70C225C}" type="pres">
      <dgm:prSet presAssocID="{FD289494-B658-4F73-B9AA-456D2A14DE97}" presName="Name5" presStyleLbl="vennNode1" presStyleIdx="0" presStyleCnt="3">
        <dgm:presLayoutVars>
          <dgm:bulletEnabled val="1"/>
        </dgm:presLayoutVars>
      </dgm:prSet>
      <dgm:spPr/>
    </dgm:pt>
    <dgm:pt modelId="{97C0365B-C6BB-4EF9-9126-8CF81580113D}" type="pres">
      <dgm:prSet presAssocID="{5AD376A7-7919-45A2-A8FA-04A4D7496851}" presName="space" presStyleCnt="0"/>
      <dgm:spPr/>
    </dgm:pt>
    <dgm:pt modelId="{AF472FA8-C580-4336-BC7C-77A241DFE490}" type="pres">
      <dgm:prSet presAssocID="{70E099AE-02F1-40F1-B216-0B3B48D89817}" presName="Name5" presStyleLbl="vennNode1" presStyleIdx="1" presStyleCnt="3">
        <dgm:presLayoutVars>
          <dgm:bulletEnabled val="1"/>
        </dgm:presLayoutVars>
      </dgm:prSet>
      <dgm:spPr/>
    </dgm:pt>
    <dgm:pt modelId="{18543FD8-798F-4359-9777-A8C900336C9F}" type="pres">
      <dgm:prSet presAssocID="{ADA69545-30E4-4528-972F-3A6DFFDD7FA4}" presName="space" presStyleCnt="0"/>
      <dgm:spPr/>
    </dgm:pt>
    <dgm:pt modelId="{D2123534-19E5-4557-9D8F-7C21E7ADC6A6}" type="pres">
      <dgm:prSet presAssocID="{8B048D8F-9C47-446F-A835-2C012184046A}" presName="Name5" presStyleLbl="vennNode1" presStyleIdx="2" presStyleCnt="3">
        <dgm:presLayoutVars>
          <dgm:bulletEnabled val="1"/>
        </dgm:presLayoutVars>
      </dgm:prSet>
      <dgm:spPr/>
    </dgm:pt>
  </dgm:ptLst>
  <dgm:cxnLst>
    <dgm:cxn modelId="{C59EC01B-8E32-4DC1-8190-CA2CD6634FE9}" type="presOf" srcId="{FD289494-B658-4F73-B9AA-456D2A14DE97}" destId="{7C6D26C8-0BF9-4472-B49C-4EDCD70C225C}" srcOrd="0" destOrd="0" presId="urn:microsoft.com/office/officeart/2005/8/layout/venn3"/>
    <dgm:cxn modelId="{4A0BE844-4B22-410E-8B2E-6626B4AC4CE9}" srcId="{39ED4BA3-1E9D-4223-A065-AD79957030A4}" destId="{FD289494-B658-4F73-B9AA-456D2A14DE97}" srcOrd="0" destOrd="0" parTransId="{C3ECFAC0-5E29-4786-B152-B7E875749822}" sibTransId="{5AD376A7-7919-45A2-A8FA-04A4D7496851}"/>
    <dgm:cxn modelId="{09156A6A-5C5D-4D4B-9598-86A5C704502F}" type="presOf" srcId="{70E099AE-02F1-40F1-B216-0B3B48D89817}" destId="{AF472FA8-C580-4336-BC7C-77A241DFE490}" srcOrd="0" destOrd="0" presId="urn:microsoft.com/office/officeart/2005/8/layout/venn3"/>
    <dgm:cxn modelId="{15841E6B-5B4E-4B3D-B04A-7F263146BC8B}" type="presOf" srcId="{39ED4BA3-1E9D-4223-A065-AD79957030A4}" destId="{9AC2973C-78A6-4268-80CA-752FE99A5CD5}" srcOrd="0" destOrd="0" presId="urn:microsoft.com/office/officeart/2005/8/layout/venn3"/>
    <dgm:cxn modelId="{E012764C-891B-4998-B0F0-D8BE45FDE51F}" srcId="{39ED4BA3-1E9D-4223-A065-AD79957030A4}" destId="{70E099AE-02F1-40F1-B216-0B3B48D89817}" srcOrd="1" destOrd="0" parTransId="{883CA4DA-4933-4496-B7F8-AD26BEEDFA47}" sibTransId="{ADA69545-30E4-4528-972F-3A6DFFDD7FA4}"/>
    <dgm:cxn modelId="{EC14739C-878C-4B69-9104-4179FAF045A1}" type="presOf" srcId="{8B048D8F-9C47-446F-A835-2C012184046A}" destId="{D2123534-19E5-4557-9D8F-7C21E7ADC6A6}" srcOrd="0" destOrd="0" presId="urn:microsoft.com/office/officeart/2005/8/layout/venn3"/>
    <dgm:cxn modelId="{BFEF4DF0-9F8A-41F7-8D84-C7C00F2234AC}" srcId="{39ED4BA3-1E9D-4223-A065-AD79957030A4}" destId="{8B048D8F-9C47-446F-A835-2C012184046A}" srcOrd="2" destOrd="0" parTransId="{C2FE8186-B7DD-4876-95D0-A52008F38F6D}" sibTransId="{5140781F-BE44-410D-BBEF-9FA5E862E22D}"/>
    <dgm:cxn modelId="{92E78D67-E486-4362-A27D-BAD05D9DA536}" type="presParOf" srcId="{9AC2973C-78A6-4268-80CA-752FE99A5CD5}" destId="{7C6D26C8-0BF9-4472-B49C-4EDCD70C225C}" srcOrd="0" destOrd="0" presId="urn:microsoft.com/office/officeart/2005/8/layout/venn3"/>
    <dgm:cxn modelId="{CBF01534-7A15-45E2-AC6A-B73B551B28DA}" type="presParOf" srcId="{9AC2973C-78A6-4268-80CA-752FE99A5CD5}" destId="{97C0365B-C6BB-4EF9-9126-8CF81580113D}" srcOrd="1" destOrd="0" presId="urn:microsoft.com/office/officeart/2005/8/layout/venn3"/>
    <dgm:cxn modelId="{CB1E8A0A-28AC-4A06-90C6-381C0163CEF0}" type="presParOf" srcId="{9AC2973C-78A6-4268-80CA-752FE99A5CD5}" destId="{AF472FA8-C580-4336-BC7C-77A241DFE490}" srcOrd="2" destOrd="0" presId="urn:microsoft.com/office/officeart/2005/8/layout/venn3"/>
    <dgm:cxn modelId="{45543839-B53D-4A13-8879-FA8486F845AB}" type="presParOf" srcId="{9AC2973C-78A6-4268-80CA-752FE99A5CD5}" destId="{18543FD8-798F-4359-9777-A8C900336C9F}" srcOrd="3" destOrd="0" presId="urn:microsoft.com/office/officeart/2005/8/layout/venn3"/>
    <dgm:cxn modelId="{70970AD2-8A67-487D-BF72-EC06B7A4F17B}" type="presParOf" srcId="{9AC2973C-78A6-4268-80CA-752FE99A5CD5}" destId="{D2123534-19E5-4557-9D8F-7C21E7ADC6A6}" srcOrd="4" destOrd="0" presId="urn:microsoft.com/office/officeart/2005/8/layout/venn3"/>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ED4BA3-1E9D-4223-A065-AD79957030A4}" type="doc">
      <dgm:prSet loTypeId="urn:microsoft.com/office/officeart/2005/8/layout/chart3" loCatId="relationship" qsTypeId="urn:microsoft.com/office/officeart/2005/8/quickstyle/simple1" qsCatId="simple" csTypeId="urn:microsoft.com/office/officeart/2005/8/colors/colorful1" csCatId="colorful" phldr="1"/>
      <dgm:spPr/>
      <dgm:t>
        <a:bodyPr/>
        <a:lstStyle/>
        <a:p>
          <a:endParaRPr lang="zh-CN" altLang="en-US"/>
        </a:p>
      </dgm:t>
    </dgm:pt>
    <dgm:pt modelId="{FD289494-B658-4F73-B9AA-456D2A14DE97}">
      <dgm:prSet phldrT="[文本]" custT="1"/>
      <dgm:spPr/>
      <dgm:t>
        <a:bodyPr/>
        <a:lstStyle/>
        <a:p>
          <a:r>
            <a:rPr lang="en-US" altLang="en-US" sz="1400" b="0" dirty="0"/>
            <a:t>1.</a:t>
          </a:r>
          <a:r>
            <a:rPr lang="zh-CN" altLang="en-US" sz="1400" b="0" dirty="0"/>
            <a:t>生产什么与生产多少</a:t>
          </a:r>
        </a:p>
      </dgm:t>
    </dgm:pt>
    <dgm:pt modelId="{C3ECFAC0-5E29-4786-B152-B7E875749822}" type="parTrans" cxnId="{4A0BE844-4B22-410E-8B2E-6626B4AC4CE9}">
      <dgm:prSet/>
      <dgm:spPr/>
      <dgm:t>
        <a:bodyPr/>
        <a:lstStyle/>
        <a:p>
          <a:endParaRPr lang="zh-CN" altLang="en-US" sz="2400" b="0"/>
        </a:p>
      </dgm:t>
    </dgm:pt>
    <dgm:pt modelId="{5AD376A7-7919-45A2-A8FA-04A4D7496851}" type="sibTrans" cxnId="{4A0BE844-4B22-410E-8B2E-6626B4AC4CE9}">
      <dgm:prSet/>
      <dgm:spPr/>
      <dgm:t>
        <a:bodyPr/>
        <a:lstStyle/>
        <a:p>
          <a:endParaRPr lang="zh-CN" altLang="en-US" sz="2400" b="0"/>
        </a:p>
      </dgm:t>
    </dgm:pt>
    <dgm:pt modelId="{70E099AE-02F1-40F1-B216-0B3B48D89817}">
      <dgm:prSet phldrT="[文本]" custT="1"/>
      <dgm:spPr/>
      <dgm:t>
        <a:bodyPr/>
        <a:lstStyle/>
        <a:p>
          <a:r>
            <a:rPr lang="en-US" altLang="en-US" sz="1400" b="0" dirty="0"/>
            <a:t>2.</a:t>
          </a:r>
          <a:r>
            <a:rPr lang="zh-CN" altLang="en-US" sz="1400" b="0" dirty="0"/>
            <a:t>如何生产</a:t>
          </a:r>
        </a:p>
      </dgm:t>
    </dgm:pt>
    <dgm:pt modelId="{883CA4DA-4933-4496-B7F8-AD26BEEDFA47}" type="parTrans" cxnId="{E012764C-891B-4998-B0F0-D8BE45FDE51F}">
      <dgm:prSet/>
      <dgm:spPr/>
      <dgm:t>
        <a:bodyPr/>
        <a:lstStyle/>
        <a:p>
          <a:endParaRPr lang="zh-CN" altLang="en-US" sz="2400" b="0"/>
        </a:p>
      </dgm:t>
    </dgm:pt>
    <dgm:pt modelId="{ADA69545-30E4-4528-972F-3A6DFFDD7FA4}" type="sibTrans" cxnId="{E012764C-891B-4998-B0F0-D8BE45FDE51F}">
      <dgm:prSet/>
      <dgm:spPr/>
      <dgm:t>
        <a:bodyPr/>
        <a:lstStyle/>
        <a:p>
          <a:endParaRPr lang="zh-CN" altLang="en-US" sz="2400" b="0"/>
        </a:p>
      </dgm:t>
    </dgm:pt>
    <dgm:pt modelId="{8B048D8F-9C47-446F-A835-2C012184046A}">
      <dgm:prSet phldrT="[文本]" custT="1"/>
      <dgm:spPr/>
      <dgm:t>
        <a:bodyPr/>
        <a:lstStyle/>
        <a:p>
          <a:r>
            <a:rPr lang="en-US" altLang="en-US" sz="1400" b="0"/>
            <a:t>3.</a:t>
          </a:r>
          <a:r>
            <a:rPr lang="zh-CN" altLang="en-US" sz="1400" b="0"/>
            <a:t>为谁生产</a:t>
          </a:r>
          <a:endParaRPr lang="zh-CN" altLang="en-US" sz="1400" b="0" dirty="0"/>
        </a:p>
      </dgm:t>
    </dgm:pt>
    <dgm:pt modelId="{C2FE8186-B7DD-4876-95D0-A52008F38F6D}" type="parTrans" cxnId="{BFEF4DF0-9F8A-41F7-8D84-C7C00F2234AC}">
      <dgm:prSet/>
      <dgm:spPr/>
      <dgm:t>
        <a:bodyPr/>
        <a:lstStyle/>
        <a:p>
          <a:endParaRPr lang="zh-CN" altLang="en-US" sz="2400" b="0"/>
        </a:p>
      </dgm:t>
    </dgm:pt>
    <dgm:pt modelId="{5140781F-BE44-410D-BBEF-9FA5E862E22D}" type="sibTrans" cxnId="{BFEF4DF0-9F8A-41F7-8D84-C7C00F2234AC}">
      <dgm:prSet/>
      <dgm:spPr/>
      <dgm:t>
        <a:bodyPr/>
        <a:lstStyle/>
        <a:p>
          <a:endParaRPr lang="zh-CN" altLang="en-US" sz="2400" b="0"/>
        </a:p>
      </dgm:t>
    </dgm:pt>
    <dgm:pt modelId="{A6D83303-21EB-4733-8BCC-19DED84362EC}" type="pres">
      <dgm:prSet presAssocID="{39ED4BA3-1E9D-4223-A065-AD79957030A4}" presName="compositeShape" presStyleCnt="0">
        <dgm:presLayoutVars>
          <dgm:chMax val="7"/>
          <dgm:dir/>
          <dgm:resizeHandles val="exact"/>
        </dgm:presLayoutVars>
      </dgm:prSet>
      <dgm:spPr/>
    </dgm:pt>
    <dgm:pt modelId="{F5123FB8-8F4F-4BB5-83B0-CD4913D47D4D}" type="pres">
      <dgm:prSet presAssocID="{39ED4BA3-1E9D-4223-A065-AD79957030A4}" presName="wedge1" presStyleLbl="node1" presStyleIdx="0" presStyleCnt="3"/>
      <dgm:spPr/>
    </dgm:pt>
    <dgm:pt modelId="{2BC8E12C-A0B8-450C-B35A-E524B49C0BD1}" type="pres">
      <dgm:prSet presAssocID="{39ED4BA3-1E9D-4223-A065-AD79957030A4}" presName="wedge1Tx" presStyleLbl="node1" presStyleIdx="0" presStyleCnt="3">
        <dgm:presLayoutVars>
          <dgm:chMax val="0"/>
          <dgm:chPref val="0"/>
          <dgm:bulletEnabled val="1"/>
        </dgm:presLayoutVars>
      </dgm:prSet>
      <dgm:spPr/>
    </dgm:pt>
    <dgm:pt modelId="{1F9BC2FC-4751-45A5-81EF-89319FDAB0EC}" type="pres">
      <dgm:prSet presAssocID="{39ED4BA3-1E9D-4223-A065-AD79957030A4}" presName="wedge2" presStyleLbl="node1" presStyleIdx="1" presStyleCnt="3"/>
      <dgm:spPr/>
    </dgm:pt>
    <dgm:pt modelId="{689F97A7-6B18-4CD1-8C28-CF06A4F42153}" type="pres">
      <dgm:prSet presAssocID="{39ED4BA3-1E9D-4223-A065-AD79957030A4}" presName="wedge2Tx" presStyleLbl="node1" presStyleIdx="1" presStyleCnt="3">
        <dgm:presLayoutVars>
          <dgm:chMax val="0"/>
          <dgm:chPref val="0"/>
          <dgm:bulletEnabled val="1"/>
        </dgm:presLayoutVars>
      </dgm:prSet>
      <dgm:spPr/>
    </dgm:pt>
    <dgm:pt modelId="{904BB420-7D70-4287-827F-B8E3481E9278}" type="pres">
      <dgm:prSet presAssocID="{39ED4BA3-1E9D-4223-A065-AD79957030A4}" presName="wedge3" presStyleLbl="node1" presStyleIdx="2" presStyleCnt="3"/>
      <dgm:spPr/>
    </dgm:pt>
    <dgm:pt modelId="{1817A7C4-FA47-44A3-9D10-809A51B9D242}" type="pres">
      <dgm:prSet presAssocID="{39ED4BA3-1E9D-4223-A065-AD79957030A4}" presName="wedge3Tx" presStyleLbl="node1" presStyleIdx="2" presStyleCnt="3">
        <dgm:presLayoutVars>
          <dgm:chMax val="0"/>
          <dgm:chPref val="0"/>
          <dgm:bulletEnabled val="1"/>
        </dgm:presLayoutVars>
      </dgm:prSet>
      <dgm:spPr/>
    </dgm:pt>
  </dgm:ptLst>
  <dgm:cxnLst>
    <dgm:cxn modelId="{342ABE06-DECE-4574-ACCC-2AA1AFF09095}" type="presOf" srcId="{FD289494-B658-4F73-B9AA-456D2A14DE97}" destId="{F5123FB8-8F4F-4BB5-83B0-CD4913D47D4D}" srcOrd="0" destOrd="0" presId="urn:microsoft.com/office/officeart/2005/8/layout/chart3"/>
    <dgm:cxn modelId="{F55CB607-375B-4059-9500-0A13DCFEEE02}" type="presOf" srcId="{70E099AE-02F1-40F1-B216-0B3B48D89817}" destId="{689F97A7-6B18-4CD1-8C28-CF06A4F42153}" srcOrd="1" destOrd="0" presId="urn:microsoft.com/office/officeart/2005/8/layout/chart3"/>
    <dgm:cxn modelId="{D04A6A2A-3A32-4128-A919-139F86371FB6}" type="presOf" srcId="{8B048D8F-9C47-446F-A835-2C012184046A}" destId="{1817A7C4-FA47-44A3-9D10-809A51B9D242}" srcOrd="1" destOrd="0" presId="urn:microsoft.com/office/officeart/2005/8/layout/chart3"/>
    <dgm:cxn modelId="{BB526242-028A-4239-9A42-D2CD92851749}" type="presOf" srcId="{39ED4BA3-1E9D-4223-A065-AD79957030A4}" destId="{A6D83303-21EB-4733-8BCC-19DED84362EC}" srcOrd="0" destOrd="0" presId="urn:microsoft.com/office/officeart/2005/8/layout/chart3"/>
    <dgm:cxn modelId="{4A0BE844-4B22-410E-8B2E-6626B4AC4CE9}" srcId="{39ED4BA3-1E9D-4223-A065-AD79957030A4}" destId="{FD289494-B658-4F73-B9AA-456D2A14DE97}" srcOrd="0" destOrd="0" parTransId="{C3ECFAC0-5E29-4786-B152-B7E875749822}" sibTransId="{5AD376A7-7919-45A2-A8FA-04A4D7496851}"/>
    <dgm:cxn modelId="{E012764C-891B-4998-B0F0-D8BE45FDE51F}" srcId="{39ED4BA3-1E9D-4223-A065-AD79957030A4}" destId="{70E099AE-02F1-40F1-B216-0B3B48D89817}" srcOrd="1" destOrd="0" parTransId="{883CA4DA-4933-4496-B7F8-AD26BEEDFA47}" sibTransId="{ADA69545-30E4-4528-972F-3A6DFFDD7FA4}"/>
    <dgm:cxn modelId="{B9ECC08B-B78F-45D2-BF1C-D61711F9B1B9}" type="presOf" srcId="{8B048D8F-9C47-446F-A835-2C012184046A}" destId="{904BB420-7D70-4287-827F-B8E3481E9278}" srcOrd="0" destOrd="0" presId="urn:microsoft.com/office/officeart/2005/8/layout/chart3"/>
    <dgm:cxn modelId="{840963BF-9ED8-4D1B-8877-BAB1B24D2823}" type="presOf" srcId="{FD289494-B658-4F73-B9AA-456D2A14DE97}" destId="{2BC8E12C-A0B8-450C-B35A-E524B49C0BD1}" srcOrd="1" destOrd="0" presId="urn:microsoft.com/office/officeart/2005/8/layout/chart3"/>
    <dgm:cxn modelId="{556F81C5-F0DB-436A-A93A-C2C7BD7B73C9}" type="presOf" srcId="{70E099AE-02F1-40F1-B216-0B3B48D89817}" destId="{1F9BC2FC-4751-45A5-81EF-89319FDAB0EC}" srcOrd="0" destOrd="0" presId="urn:microsoft.com/office/officeart/2005/8/layout/chart3"/>
    <dgm:cxn modelId="{BFEF4DF0-9F8A-41F7-8D84-C7C00F2234AC}" srcId="{39ED4BA3-1E9D-4223-A065-AD79957030A4}" destId="{8B048D8F-9C47-446F-A835-2C012184046A}" srcOrd="2" destOrd="0" parTransId="{C2FE8186-B7DD-4876-95D0-A52008F38F6D}" sibTransId="{5140781F-BE44-410D-BBEF-9FA5E862E22D}"/>
    <dgm:cxn modelId="{406AEFC3-5E3E-480C-9C30-584898C3B98B}" type="presParOf" srcId="{A6D83303-21EB-4733-8BCC-19DED84362EC}" destId="{F5123FB8-8F4F-4BB5-83B0-CD4913D47D4D}" srcOrd="0" destOrd="0" presId="urn:microsoft.com/office/officeart/2005/8/layout/chart3"/>
    <dgm:cxn modelId="{33D76E42-D088-435D-BA64-EB632CFD1839}" type="presParOf" srcId="{A6D83303-21EB-4733-8BCC-19DED84362EC}" destId="{2BC8E12C-A0B8-450C-B35A-E524B49C0BD1}" srcOrd="1" destOrd="0" presId="urn:microsoft.com/office/officeart/2005/8/layout/chart3"/>
    <dgm:cxn modelId="{4460D73D-0F3F-4A74-8F77-0930B8B9ACE4}" type="presParOf" srcId="{A6D83303-21EB-4733-8BCC-19DED84362EC}" destId="{1F9BC2FC-4751-45A5-81EF-89319FDAB0EC}" srcOrd="2" destOrd="0" presId="urn:microsoft.com/office/officeart/2005/8/layout/chart3"/>
    <dgm:cxn modelId="{45630BE5-F9F9-4B5F-8F79-59181F7A39C5}" type="presParOf" srcId="{A6D83303-21EB-4733-8BCC-19DED84362EC}" destId="{689F97A7-6B18-4CD1-8C28-CF06A4F42153}" srcOrd="3" destOrd="0" presId="urn:microsoft.com/office/officeart/2005/8/layout/chart3"/>
    <dgm:cxn modelId="{751A3102-46E6-4EDC-92FF-BB4E8B242B2F}" type="presParOf" srcId="{A6D83303-21EB-4733-8BCC-19DED84362EC}" destId="{904BB420-7D70-4287-827F-B8E3481E9278}" srcOrd="4" destOrd="0" presId="urn:microsoft.com/office/officeart/2005/8/layout/chart3"/>
    <dgm:cxn modelId="{2E43E8DC-57C7-446F-916A-1CF2C5F0141F}" type="presParOf" srcId="{A6D83303-21EB-4733-8BCC-19DED84362EC}" destId="{1817A7C4-FA47-44A3-9D10-809A51B9D242}" srcOrd="5" destOrd="0" presId="urn:microsoft.com/office/officeart/2005/8/layout/chart3"/>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ED4BA3-1E9D-4223-A065-AD79957030A4}" type="doc">
      <dgm:prSet loTypeId="urn:microsoft.com/office/officeart/2008/layout/SquareAccentList" loCatId="list" qsTypeId="urn:microsoft.com/office/officeart/2005/8/quickstyle/simple1" qsCatId="simple" csTypeId="urn:microsoft.com/office/officeart/2005/8/colors/colorful1" csCatId="colorful" phldr="1"/>
      <dgm:spPr/>
      <dgm:t>
        <a:bodyPr/>
        <a:lstStyle/>
        <a:p>
          <a:endParaRPr lang="zh-CN" altLang="en-US"/>
        </a:p>
      </dgm:t>
    </dgm:pt>
    <dgm:pt modelId="{FD289494-B658-4F73-B9AA-456D2A14DE97}">
      <dgm:prSet phldrT="[文本]" custT="1"/>
      <dgm:spPr/>
      <dgm:t>
        <a:bodyPr/>
        <a:lstStyle/>
        <a:p>
          <a:r>
            <a:rPr lang="en-US" altLang="en-US" sz="1800" b="0" dirty="0"/>
            <a:t>1.</a:t>
          </a:r>
          <a:r>
            <a:rPr lang="zh-CN" altLang="en-US" sz="1800" b="0" dirty="0"/>
            <a:t>市场经济</a:t>
          </a:r>
        </a:p>
      </dgm:t>
    </dgm:pt>
    <dgm:pt modelId="{C3ECFAC0-5E29-4786-B152-B7E875749822}" type="parTrans" cxnId="{4A0BE844-4B22-410E-8B2E-6626B4AC4CE9}">
      <dgm:prSet/>
      <dgm:spPr/>
      <dgm:t>
        <a:bodyPr/>
        <a:lstStyle/>
        <a:p>
          <a:endParaRPr lang="zh-CN" altLang="en-US" sz="3200" b="0"/>
        </a:p>
      </dgm:t>
    </dgm:pt>
    <dgm:pt modelId="{5AD376A7-7919-45A2-A8FA-04A4D7496851}" type="sibTrans" cxnId="{4A0BE844-4B22-410E-8B2E-6626B4AC4CE9}">
      <dgm:prSet/>
      <dgm:spPr/>
      <dgm:t>
        <a:bodyPr/>
        <a:lstStyle/>
        <a:p>
          <a:endParaRPr lang="zh-CN" altLang="en-US" sz="3200" b="0"/>
        </a:p>
      </dgm:t>
    </dgm:pt>
    <dgm:pt modelId="{70E099AE-02F1-40F1-B216-0B3B48D89817}">
      <dgm:prSet phldrT="[文本]" custT="1"/>
      <dgm:spPr/>
      <dgm:t>
        <a:bodyPr/>
        <a:lstStyle/>
        <a:p>
          <a:r>
            <a:rPr lang="en-US" altLang="en-US" sz="1800" b="0" dirty="0"/>
            <a:t>2.</a:t>
          </a:r>
          <a:r>
            <a:rPr lang="zh-CN" altLang="en-US" sz="1800" b="0" dirty="0"/>
            <a:t>计划经济</a:t>
          </a:r>
        </a:p>
      </dgm:t>
    </dgm:pt>
    <dgm:pt modelId="{883CA4DA-4933-4496-B7F8-AD26BEEDFA47}" type="parTrans" cxnId="{E012764C-891B-4998-B0F0-D8BE45FDE51F}">
      <dgm:prSet/>
      <dgm:spPr/>
      <dgm:t>
        <a:bodyPr/>
        <a:lstStyle/>
        <a:p>
          <a:endParaRPr lang="zh-CN" altLang="en-US" sz="3200" b="0"/>
        </a:p>
      </dgm:t>
    </dgm:pt>
    <dgm:pt modelId="{ADA69545-30E4-4528-972F-3A6DFFDD7FA4}" type="sibTrans" cxnId="{E012764C-891B-4998-B0F0-D8BE45FDE51F}">
      <dgm:prSet/>
      <dgm:spPr/>
      <dgm:t>
        <a:bodyPr/>
        <a:lstStyle/>
        <a:p>
          <a:endParaRPr lang="zh-CN" altLang="en-US" sz="3200" b="0"/>
        </a:p>
      </dgm:t>
    </dgm:pt>
    <dgm:pt modelId="{8B048D8F-9C47-446F-A835-2C012184046A}">
      <dgm:prSet phldrT="[文本]" custT="1"/>
      <dgm:spPr/>
      <dgm:t>
        <a:bodyPr/>
        <a:lstStyle/>
        <a:p>
          <a:r>
            <a:rPr lang="en-US" altLang="en-US" sz="1800" b="0" dirty="0"/>
            <a:t>3.</a:t>
          </a:r>
          <a:r>
            <a:rPr lang="zh-CN" altLang="en-US" sz="1800" b="0" dirty="0"/>
            <a:t>混合经济</a:t>
          </a:r>
        </a:p>
      </dgm:t>
    </dgm:pt>
    <dgm:pt modelId="{C2FE8186-B7DD-4876-95D0-A52008F38F6D}" type="parTrans" cxnId="{BFEF4DF0-9F8A-41F7-8D84-C7C00F2234AC}">
      <dgm:prSet/>
      <dgm:spPr/>
      <dgm:t>
        <a:bodyPr/>
        <a:lstStyle/>
        <a:p>
          <a:endParaRPr lang="zh-CN" altLang="en-US" sz="3200" b="0"/>
        </a:p>
      </dgm:t>
    </dgm:pt>
    <dgm:pt modelId="{5140781F-BE44-410D-BBEF-9FA5E862E22D}" type="sibTrans" cxnId="{BFEF4DF0-9F8A-41F7-8D84-C7C00F2234AC}">
      <dgm:prSet/>
      <dgm:spPr/>
      <dgm:t>
        <a:bodyPr/>
        <a:lstStyle/>
        <a:p>
          <a:endParaRPr lang="zh-CN" altLang="en-US" sz="3200" b="0"/>
        </a:p>
      </dgm:t>
    </dgm:pt>
    <dgm:pt modelId="{AC77F4B5-D1F5-4872-9A9E-8265A3D86936}" type="pres">
      <dgm:prSet presAssocID="{39ED4BA3-1E9D-4223-A065-AD79957030A4}" presName="layout" presStyleCnt="0">
        <dgm:presLayoutVars>
          <dgm:chMax/>
          <dgm:chPref/>
          <dgm:dir/>
          <dgm:resizeHandles/>
        </dgm:presLayoutVars>
      </dgm:prSet>
      <dgm:spPr/>
    </dgm:pt>
    <dgm:pt modelId="{23D5BD8C-D33B-46E9-B520-7D52BE8C69C1}" type="pres">
      <dgm:prSet presAssocID="{FD289494-B658-4F73-B9AA-456D2A14DE97}" presName="root" presStyleCnt="0">
        <dgm:presLayoutVars>
          <dgm:chMax/>
          <dgm:chPref/>
        </dgm:presLayoutVars>
      </dgm:prSet>
      <dgm:spPr/>
    </dgm:pt>
    <dgm:pt modelId="{12A7C05F-A75B-403A-BA8E-368D2F91A692}" type="pres">
      <dgm:prSet presAssocID="{FD289494-B658-4F73-B9AA-456D2A14DE97}" presName="rootComposite" presStyleCnt="0">
        <dgm:presLayoutVars/>
      </dgm:prSet>
      <dgm:spPr/>
    </dgm:pt>
    <dgm:pt modelId="{AA4A6853-CBD7-41CA-AE9B-E7F34666CA4F}" type="pres">
      <dgm:prSet presAssocID="{FD289494-B658-4F73-B9AA-456D2A14DE97}" presName="ParentAccent" presStyleLbl="alignNode1" presStyleIdx="0" presStyleCnt="3"/>
      <dgm:spPr/>
    </dgm:pt>
    <dgm:pt modelId="{03B2FC0E-A5FC-4027-BB63-1EE04F12A80E}" type="pres">
      <dgm:prSet presAssocID="{FD289494-B658-4F73-B9AA-456D2A14DE97}" presName="ParentSmallAccent" presStyleLbl="fgAcc1" presStyleIdx="0" presStyleCnt="3"/>
      <dgm:spPr/>
    </dgm:pt>
    <dgm:pt modelId="{00B37F00-FC8A-45A6-8A3A-5B066B5D3DE8}" type="pres">
      <dgm:prSet presAssocID="{FD289494-B658-4F73-B9AA-456D2A14DE97}" presName="Parent" presStyleLbl="revTx" presStyleIdx="0" presStyleCnt="3">
        <dgm:presLayoutVars>
          <dgm:chMax/>
          <dgm:chPref val="4"/>
          <dgm:bulletEnabled val="1"/>
        </dgm:presLayoutVars>
      </dgm:prSet>
      <dgm:spPr/>
    </dgm:pt>
    <dgm:pt modelId="{B669116A-4786-4FA7-9508-9396D377113B}" type="pres">
      <dgm:prSet presAssocID="{FD289494-B658-4F73-B9AA-456D2A14DE97}" presName="childShape" presStyleCnt="0">
        <dgm:presLayoutVars>
          <dgm:chMax val="0"/>
          <dgm:chPref val="0"/>
        </dgm:presLayoutVars>
      </dgm:prSet>
      <dgm:spPr/>
    </dgm:pt>
    <dgm:pt modelId="{54067409-8388-4CFB-BEB5-48935224E7E1}" type="pres">
      <dgm:prSet presAssocID="{70E099AE-02F1-40F1-B216-0B3B48D89817}" presName="root" presStyleCnt="0">
        <dgm:presLayoutVars>
          <dgm:chMax/>
          <dgm:chPref/>
        </dgm:presLayoutVars>
      </dgm:prSet>
      <dgm:spPr/>
    </dgm:pt>
    <dgm:pt modelId="{8E86C6FE-8D49-48DF-9ED6-1C7B6FD19AAC}" type="pres">
      <dgm:prSet presAssocID="{70E099AE-02F1-40F1-B216-0B3B48D89817}" presName="rootComposite" presStyleCnt="0">
        <dgm:presLayoutVars/>
      </dgm:prSet>
      <dgm:spPr/>
    </dgm:pt>
    <dgm:pt modelId="{5BFD0E7C-0902-4DC2-87A3-1D379A23E515}" type="pres">
      <dgm:prSet presAssocID="{70E099AE-02F1-40F1-B216-0B3B48D89817}" presName="ParentAccent" presStyleLbl="alignNode1" presStyleIdx="1" presStyleCnt="3"/>
      <dgm:spPr/>
    </dgm:pt>
    <dgm:pt modelId="{67825477-E1AC-4EE5-93EA-E83937E279F2}" type="pres">
      <dgm:prSet presAssocID="{70E099AE-02F1-40F1-B216-0B3B48D89817}" presName="ParentSmallAccent" presStyleLbl="fgAcc1" presStyleIdx="1" presStyleCnt="3"/>
      <dgm:spPr/>
    </dgm:pt>
    <dgm:pt modelId="{334564C7-C41B-4C2B-8C9F-60421F98B044}" type="pres">
      <dgm:prSet presAssocID="{70E099AE-02F1-40F1-B216-0B3B48D89817}" presName="Parent" presStyleLbl="revTx" presStyleIdx="1" presStyleCnt="3">
        <dgm:presLayoutVars>
          <dgm:chMax/>
          <dgm:chPref val="4"/>
          <dgm:bulletEnabled val="1"/>
        </dgm:presLayoutVars>
      </dgm:prSet>
      <dgm:spPr/>
    </dgm:pt>
    <dgm:pt modelId="{F86870E0-E40F-4B22-92F8-0D783F97A23D}" type="pres">
      <dgm:prSet presAssocID="{70E099AE-02F1-40F1-B216-0B3B48D89817}" presName="childShape" presStyleCnt="0">
        <dgm:presLayoutVars>
          <dgm:chMax val="0"/>
          <dgm:chPref val="0"/>
        </dgm:presLayoutVars>
      </dgm:prSet>
      <dgm:spPr/>
    </dgm:pt>
    <dgm:pt modelId="{F6644531-2730-47C3-82E5-651E02A97272}" type="pres">
      <dgm:prSet presAssocID="{8B048D8F-9C47-446F-A835-2C012184046A}" presName="root" presStyleCnt="0">
        <dgm:presLayoutVars>
          <dgm:chMax/>
          <dgm:chPref/>
        </dgm:presLayoutVars>
      </dgm:prSet>
      <dgm:spPr/>
    </dgm:pt>
    <dgm:pt modelId="{217733E1-35F5-4CC3-A07B-3E6E6BBA72CA}" type="pres">
      <dgm:prSet presAssocID="{8B048D8F-9C47-446F-A835-2C012184046A}" presName="rootComposite" presStyleCnt="0">
        <dgm:presLayoutVars/>
      </dgm:prSet>
      <dgm:spPr/>
    </dgm:pt>
    <dgm:pt modelId="{2C513E51-831A-4156-B7A8-AECFA4C2A7FD}" type="pres">
      <dgm:prSet presAssocID="{8B048D8F-9C47-446F-A835-2C012184046A}" presName="ParentAccent" presStyleLbl="alignNode1" presStyleIdx="2" presStyleCnt="3"/>
      <dgm:spPr/>
    </dgm:pt>
    <dgm:pt modelId="{B5060EB7-7D99-47E1-9F01-8342741CB281}" type="pres">
      <dgm:prSet presAssocID="{8B048D8F-9C47-446F-A835-2C012184046A}" presName="ParentSmallAccent" presStyleLbl="fgAcc1" presStyleIdx="2" presStyleCnt="3"/>
      <dgm:spPr/>
    </dgm:pt>
    <dgm:pt modelId="{11285B58-36CB-4A3E-BD44-ED7C11A83606}" type="pres">
      <dgm:prSet presAssocID="{8B048D8F-9C47-446F-A835-2C012184046A}" presName="Parent" presStyleLbl="revTx" presStyleIdx="2" presStyleCnt="3">
        <dgm:presLayoutVars>
          <dgm:chMax/>
          <dgm:chPref val="4"/>
          <dgm:bulletEnabled val="1"/>
        </dgm:presLayoutVars>
      </dgm:prSet>
      <dgm:spPr/>
    </dgm:pt>
    <dgm:pt modelId="{8F9D7C8E-9400-4BA0-93F3-6BA09C5039D0}" type="pres">
      <dgm:prSet presAssocID="{8B048D8F-9C47-446F-A835-2C012184046A}" presName="childShape" presStyleCnt="0">
        <dgm:presLayoutVars>
          <dgm:chMax val="0"/>
          <dgm:chPref val="0"/>
        </dgm:presLayoutVars>
      </dgm:prSet>
      <dgm:spPr/>
    </dgm:pt>
  </dgm:ptLst>
  <dgm:cxnLst>
    <dgm:cxn modelId="{A9C21E39-C5ED-4E22-A04B-6349436AAF6D}" type="presOf" srcId="{39ED4BA3-1E9D-4223-A065-AD79957030A4}" destId="{AC77F4B5-D1F5-4872-9A9E-8265A3D86936}" srcOrd="0" destOrd="0" presId="urn:microsoft.com/office/officeart/2008/layout/SquareAccentList"/>
    <dgm:cxn modelId="{05FBBD61-6120-4953-A335-B65946AFE207}" type="presOf" srcId="{FD289494-B658-4F73-B9AA-456D2A14DE97}" destId="{00B37F00-FC8A-45A6-8A3A-5B066B5D3DE8}" srcOrd="0" destOrd="0" presId="urn:microsoft.com/office/officeart/2008/layout/SquareAccentList"/>
    <dgm:cxn modelId="{4A0BE844-4B22-410E-8B2E-6626B4AC4CE9}" srcId="{39ED4BA3-1E9D-4223-A065-AD79957030A4}" destId="{FD289494-B658-4F73-B9AA-456D2A14DE97}" srcOrd="0" destOrd="0" parTransId="{C3ECFAC0-5E29-4786-B152-B7E875749822}" sibTransId="{5AD376A7-7919-45A2-A8FA-04A4D7496851}"/>
    <dgm:cxn modelId="{E012764C-891B-4998-B0F0-D8BE45FDE51F}" srcId="{39ED4BA3-1E9D-4223-A065-AD79957030A4}" destId="{70E099AE-02F1-40F1-B216-0B3B48D89817}" srcOrd="1" destOrd="0" parTransId="{883CA4DA-4933-4496-B7F8-AD26BEEDFA47}" sibTransId="{ADA69545-30E4-4528-972F-3A6DFFDD7FA4}"/>
    <dgm:cxn modelId="{BAD1D34F-0645-41BC-90CF-D43ABCECA4BD}" type="presOf" srcId="{8B048D8F-9C47-446F-A835-2C012184046A}" destId="{11285B58-36CB-4A3E-BD44-ED7C11A83606}" srcOrd="0" destOrd="0" presId="urn:microsoft.com/office/officeart/2008/layout/SquareAccentList"/>
    <dgm:cxn modelId="{BFEF4DF0-9F8A-41F7-8D84-C7C00F2234AC}" srcId="{39ED4BA3-1E9D-4223-A065-AD79957030A4}" destId="{8B048D8F-9C47-446F-A835-2C012184046A}" srcOrd="2" destOrd="0" parTransId="{C2FE8186-B7DD-4876-95D0-A52008F38F6D}" sibTransId="{5140781F-BE44-410D-BBEF-9FA5E862E22D}"/>
    <dgm:cxn modelId="{E57F15FF-A9B9-460F-AECE-BFDDF46C9466}" type="presOf" srcId="{70E099AE-02F1-40F1-B216-0B3B48D89817}" destId="{334564C7-C41B-4C2B-8C9F-60421F98B044}" srcOrd="0" destOrd="0" presId="urn:microsoft.com/office/officeart/2008/layout/SquareAccentList"/>
    <dgm:cxn modelId="{E118417E-37B7-4D32-801A-AA94432718DE}" type="presParOf" srcId="{AC77F4B5-D1F5-4872-9A9E-8265A3D86936}" destId="{23D5BD8C-D33B-46E9-B520-7D52BE8C69C1}" srcOrd="0" destOrd="0" presId="urn:microsoft.com/office/officeart/2008/layout/SquareAccentList"/>
    <dgm:cxn modelId="{65BB6622-CD43-4088-9D92-9AF1F728F3B0}" type="presParOf" srcId="{23D5BD8C-D33B-46E9-B520-7D52BE8C69C1}" destId="{12A7C05F-A75B-403A-BA8E-368D2F91A692}" srcOrd="0" destOrd="0" presId="urn:microsoft.com/office/officeart/2008/layout/SquareAccentList"/>
    <dgm:cxn modelId="{98E56A23-7B79-41A9-9F3B-0E5F6BA57FB8}" type="presParOf" srcId="{12A7C05F-A75B-403A-BA8E-368D2F91A692}" destId="{AA4A6853-CBD7-41CA-AE9B-E7F34666CA4F}" srcOrd="0" destOrd="0" presId="urn:microsoft.com/office/officeart/2008/layout/SquareAccentList"/>
    <dgm:cxn modelId="{8ED5F35E-68DE-4446-A42D-0AC41EADFD93}" type="presParOf" srcId="{12A7C05F-A75B-403A-BA8E-368D2F91A692}" destId="{03B2FC0E-A5FC-4027-BB63-1EE04F12A80E}" srcOrd="1" destOrd="0" presId="urn:microsoft.com/office/officeart/2008/layout/SquareAccentList"/>
    <dgm:cxn modelId="{5F8F3695-17F8-4EDE-8EAC-3DCB4F3A9841}" type="presParOf" srcId="{12A7C05F-A75B-403A-BA8E-368D2F91A692}" destId="{00B37F00-FC8A-45A6-8A3A-5B066B5D3DE8}" srcOrd="2" destOrd="0" presId="urn:microsoft.com/office/officeart/2008/layout/SquareAccentList"/>
    <dgm:cxn modelId="{E448ED66-E524-45CE-86A9-83ACB1943290}" type="presParOf" srcId="{23D5BD8C-D33B-46E9-B520-7D52BE8C69C1}" destId="{B669116A-4786-4FA7-9508-9396D377113B}" srcOrd="1" destOrd="0" presId="urn:microsoft.com/office/officeart/2008/layout/SquareAccentList"/>
    <dgm:cxn modelId="{3EADA3FD-490A-4343-BDDA-266F090751C4}" type="presParOf" srcId="{AC77F4B5-D1F5-4872-9A9E-8265A3D86936}" destId="{54067409-8388-4CFB-BEB5-48935224E7E1}" srcOrd="1" destOrd="0" presId="urn:microsoft.com/office/officeart/2008/layout/SquareAccentList"/>
    <dgm:cxn modelId="{D565C72B-FA1B-4840-BED9-25E10BB7AD39}" type="presParOf" srcId="{54067409-8388-4CFB-BEB5-48935224E7E1}" destId="{8E86C6FE-8D49-48DF-9ED6-1C7B6FD19AAC}" srcOrd="0" destOrd="0" presId="urn:microsoft.com/office/officeart/2008/layout/SquareAccentList"/>
    <dgm:cxn modelId="{80EF33F2-FA93-4878-AD61-8577800CB0B6}" type="presParOf" srcId="{8E86C6FE-8D49-48DF-9ED6-1C7B6FD19AAC}" destId="{5BFD0E7C-0902-4DC2-87A3-1D379A23E515}" srcOrd="0" destOrd="0" presId="urn:microsoft.com/office/officeart/2008/layout/SquareAccentList"/>
    <dgm:cxn modelId="{04AB07A6-403A-4559-9ED7-0DF0204E4BD8}" type="presParOf" srcId="{8E86C6FE-8D49-48DF-9ED6-1C7B6FD19AAC}" destId="{67825477-E1AC-4EE5-93EA-E83937E279F2}" srcOrd="1" destOrd="0" presId="urn:microsoft.com/office/officeart/2008/layout/SquareAccentList"/>
    <dgm:cxn modelId="{EBC2585C-6FB5-4997-85BE-633D799E7513}" type="presParOf" srcId="{8E86C6FE-8D49-48DF-9ED6-1C7B6FD19AAC}" destId="{334564C7-C41B-4C2B-8C9F-60421F98B044}" srcOrd="2" destOrd="0" presId="urn:microsoft.com/office/officeart/2008/layout/SquareAccentList"/>
    <dgm:cxn modelId="{02560B02-9CDB-41C9-AE02-58B3FF959664}" type="presParOf" srcId="{54067409-8388-4CFB-BEB5-48935224E7E1}" destId="{F86870E0-E40F-4B22-92F8-0D783F97A23D}" srcOrd="1" destOrd="0" presId="urn:microsoft.com/office/officeart/2008/layout/SquareAccentList"/>
    <dgm:cxn modelId="{85C9F473-6CF3-4F84-AF2E-F9A074E0AC58}" type="presParOf" srcId="{AC77F4B5-D1F5-4872-9A9E-8265A3D86936}" destId="{F6644531-2730-47C3-82E5-651E02A97272}" srcOrd="2" destOrd="0" presId="urn:microsoft.com/office/officeart/2008/layout/SquareAccentList"/>
    <dgm:cxn modelId="{0057ADD6-4A9E-4693-B00D-11E405F66934}" type="presParOf" srcId="{F6644531-2730-47C3-82E5-651E02A97272}" destId="{217733E1-35F5-4CC3-A07B-3E6E6BBA72CA}" srcOrd="0" destOrd="0" presId="urn:microsoft.com/office/officeart/2008/layout/SquareAccentList"/>
    <dgm:cxn modelId="{44E93DEF-BF48-4CC6-B644-105ABA40E469}" type="presParOf" srcId="{217733E1-35F5-4CC3-A07B-3E6E6BBA72CA}" destId="{2C513E51-831A-4156-B7A8-AECFA4C2A7FD}" srcOrd="0" destOrd="0" presId="urn:microsoft.com/office/officeart/2008/layout/SquareAccentList"/>
    <dgm:cxn modelId="{7821F906-5019-42AB-AD93-80F9DAAE60D6}" type="presParOf" srcId="{217733E1-35F5-4CC3-A07B-3E6E6BBA72CA}" destId="{B5060EB7-7D99-47E1-9F01-8342741CB281}" srcOrd="1" destOrd="0" presId="urn:microsoft.com/office/officeart/2008/layout/SquareAccentList"/>
    <dgm:cxn modelId="{62ABCA37-3DA3-4BD3-A5DB-74CC0CB5637C}" type="presParOf" srcId="{217733E1-35F5-4CC3-A07B-3E6E6BBA72CA}" destId="{11285B58-36CB-4A3E-BD44-ED7C11A83606}" srcOrd="2" destOrd="0" presId="urn:microsoft.com/office/officeart/2008/layout/SquareAccentList"/>
    <dgm:cxn modelId="{2DDAB8F9-ECDF-4E3C-B4B5-E8FA1374F63D}" type="presParOf" srcId="{F6644531-2730-47C3-82E5-651E02A97272}" destId="{8F9D7C8E-9400-4BA0-93F3-6BA09C5039D0}" srcOrd="1" destOrd="0" presId="urn:microsoft.com/office/officeart/2008/layout/SquareAccentList"/>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6062F0-AE7E-4979-93AC-20AAD711DA47}" type="doc">
      <dgm:prSet loTypeId="urn:microsoft.com/office/officeart/2005/8/layout/hProcess11" loCatId="process" qsTypeId="urn:microsoft.com/office/officeart/2005/8/quickstyle/simple1" qsCatId="simple" csTypeId="urn:microsoft.com/office/officeart/2005/8/colors/accent1_2" csCatId="accent1" phldr="1"/>
      <dgm:spPr/>
    </dgm:pt>
    <dgm:pt modelId="{547FDBF1-DE8E-4021-860C-1D59E0CA0601}">
      <dgm:prSet phldrT="[文本]"/>
      <dgm:spPr/>
      <dgm:t>
        <a:bodyPr/>
        <a:lstStyle/>
        <a:p>
          <a:r>
            <a:rPr lang="en-US" altLang="en-US" dirty="0"/>
            <a:t>1.“</a:t>
          </a:r>
          <a:r>
            <a:rPr lang="zh-CN" altLang="en-US" dirty="0"/>
            <a:t>理性人” 假设</a:t>
          </a:r>
        </a:p>
      </dgm:t>
    </dgm:pt>
    <dgm:pt modelId="{C1A987C6-7461-46E7-B114-40366E2DD323}" type="parTrans" cxnId="{B188D120-0FBB-4E24-B902-88029FA3F130}">
      <dgm:prSet/>
      <dgm:spPr/>
      <dgm:t>
        <a:bodyPr/>
        <a:lstStyle/>
        <a:p>
          <a:endParaRPr lang="zh-CN" altLang="en-US"/>
        </a:p>
      </dgm:t>
    </dgm:pt>
    <dgm:pt modelId="{D93B2969-14A2-4671-8374-EDFDD44AD735}" type="sibTrans" cxnId="{B188D120-0FBB-4E24-B902-88029FA3F130}">
      <dgm:prSet/>
      <dgm:spPr/>
      <dgm:t>
        <a:bodyPr/>
        <a:lstStyle/>
        <a:p>
          <a:endParaRPr lang="zh-CN" altLang="en-US"/>
        </a:p>
      </dgm:t>
    </dgm:pt>
    <dgm:pt modelId="{F9FDFF83-DAC1-44BD-BE7A-7E17A28C4F7F}">
      <dgm:prSet phldrT="[文本]"/>
      <dgm:spPr/>
      <dgm:t>
        <a:bodyPr/>
        <a:lstStyle/>
        <a:p>
          <a:r>
            <a:rPr lang="en-US" altLang="en-US" dirty="0"/>
            <a:t>2.</a:t>
          </a:r>
          <a:r>
            <a:rPr lang="zh-CN" altLang="en-US" dirty="0"/>
            <a:t>市场是出清的</a:t>
          </a:r>
        </a:p>
      </dgm:t>
    </dgm:pt>
    <dgm:pt modelId="{7AE42624-2104-4117-BC6A-90D451505BDA}" type="parTrans" cxnId="{A4AD6806-CE26-4E1C-9F74-B9FFAAAFD424}">
      <dgm:prSet/>
      <dgm:spPr/>
      <dgm:t>
        <a:bodyPr/>
        <a:lstStyle/>
        <a:p>
          <a:endParaRPr lang="zh-CN" altLang="en-US"/>
        </a:p>
      </dgm:t>
    </dgm:pt>
    <dgm:pt modelId="{3C55D299-EF3D-47FF-B4FF-3D7E0CDA2F6D}" type="sibTrans" cxnId="{A4AD6806-CE26-4E1C-9F74-B9FFAAAFD424}">
      <dgm:prSet/>
      <dgm:spPr/>
      <dgm:t>
        <a:bodyPr/>
        <a:lstStyle/>
        <a:p>
          <a:endParaRPr lang="zh-CN" altLang="en-US"/>
        </a:p>
      </dgm:t>
    </dgm:pt>
    <dgm:pt modelId="{BED45120-41BC-4F43-A310-059EFA6D2048}">
      <dgm:prSet phldrT="[文本]"/>
      <dgm:spPr/>
      <dgm:t>
        <a:bodyPr/>
        <a:lstStyle/>
        <a:p>
          <a:r>
            <a:rPr lang="en-US" altLang="en-US" dirty="0"/>
            <a:t>3.</a:t>
          </a:r>
          <a:r>
            <a:rPr lang="zh-CN" altLang="en-US" dirty="0"/>
            <a:t>信息是完全的</a:t>
          </a:r>
        </a:p>
      </dgm:t>
    </dgm:pt>
    <dgm:pt modelId="{68A1F429-DDD0-4C6A-A616-4D659137EB23}" type="parTrans" cxnId="{B15A92E9-B152-4B7B-90ED-524E02D35D90}">
      <dgm:prSet/>
      <dgm:spPr/>
      <dgm:t>
        <a:bodyPr/>
        <a:lstStyle/>
        <a:p>
          <a:endParaRPr lang="zh-CN" altLang="en-US"/>
        </a:p>
      </dgm:t>
    </dgm:pt>
    <dgm:pt modelId="{FD6D552B-3434-406C-8905-65716E93618D}" type="sibTrans" cxnId="{B15A92E9-B152-4B7B-90ED-524E02D35D90}">
      <dgm:prSet/>
      <dgm:spPr/>
      <dgm:t>
        <a:bodyPr/>
        <a:lstStyle/>
        <a:p>
          <a:endParaRPr lang="zh-CN" altLang="en-US"/>
        </a:p>
      </dgm:t>
    </dgm:pt>
    <dgm:pt modelId="{64D907C7-EC17-48AF-9747-B9B2AD0CE794}" type="pres">
      <dgm:prSet presAssocID="{C36062F0-AE7E-4979-93AC-20AAD711DA47}" presName="Name0" presStyleCnt="0">
        <dgm:presLayoutVars>
          <dgm:dir/>
          <dgm:resizeHandles val="exact"/>
        </dgm:presLayoutVars>
      </dgm:prSet>
      <dgm:spPr/>
    </dgm:pt>
    <dgm:pt modelId="{A79939F6-6C51-437F-A8D0-536A398EEFFD}" type="pres">
      <dgm:prSet presAssocID="{C36062F0-AE7E-4979-93AC-20AAD711DA47}" presName="arrow" presStyleLbl="bgShp" presStyleIdx="0" presStyleCnt="1"/>
      <dgm:spPr/>
    </dgm:pt>
    <dgm:pt modelId="{468ED0CB-08A0-45CD-B0F2-9DF9F5447A3A}" type="pres">
      <dgm:prSet presAssocID="{C36062F0-AE7E-4979-93AC-20AAD711DA47}" presName="points" presStyleCnt="0"/>
      <dgm:spPr/>
    </dgm:pt>
    <dgm:pt modelId="{46CD3D32-7970-43C9-90D1-EA80E50B6F2F}" type="pres">
      <dgm:prSet presAssocID="{547FDBF1-DE8E-4021-860C-1D59E0CA0601}" presName="compositeA" presStyleCnt="0"/>
      <dgm:spPr/>
    </dgm:pt>
    <dgm:pt modelId="{B629179C-99F3-4871-BFC5-B0D482B3EB41}" type="pres">
      <dgm:prSet presAssocID="{547FDBF1-DE8E-4021-860C-1D59E0CA0601}" presName="textA" presStyleLbl="revTx" presStyleIdx="0" presStyleCnt="3">
        <dgm:presLayoutVars>
          <dgm:bulletEnabled val="1"/>
        </dgm:presLayoutVars>
      </dgm:prSet>
      <dgm:spPr/>
    </dgm:pt>
    <dgm:pt modelId="{05BFC427-B1F7-436C-A080-3BFA3DBA326D}" type="pres">
      <dgm:prSet presAssocID="{547FDBF1-DE8E-4021-860C-1D59E0CA0601}" presName="circleA" presStyleLbl="node1" presStyleIdx="0" presStyleCnt="3"/>
      <dgm:spPr/>
    </dgm:pt>
    <dgm:pt modelId="{DA119B8E-615D-441C-9ACF-499E0EB7B114}" type="pres">
      <dgm:prSet presAssocID="{547FDBF1-DE8E-4021-860C-1D59E0CA0601}" presName="spaceA" presStyleCnt="0"/>
      <dgm:spPr/>
    </dgm:pt>
    <dgm:pt modelId="{3C73E79C-BE4E-4190-9333-8E9D3A53913C}" type="pres">
      <dgm:prSet presAssocID="{D93B2969-14A2-4671-8374-EDFDD44AD735}" presName="space" presStyleCnt="0"/>
      <dgm:spPr/>
    </dgm:pt>
    <dgm:pt modelId="{3254A706-C00B-4528-B40A-7777ACAAD7C2}" type="pres">
      <dgm:prSet presAssocID="{F9FDFF83-DAC1-44BD-BE7A-7E17A28C4F7F}" presName="compositeB" presStyleCnt="0"/>
      <dgm:spPr/>
    </dgm:pt>
    <dgm:pt modelId="{7BA1C5A5-30E6-4DB6-B9B7-5C7979D8CFB5}" type="pres">
      <dgm:prSet presAssocID="{F9FDFF83-DAC1-44BD-BE7A-7E17A28C4F7F}" presName="textB" presStyleLbl="revTx" presStyleIdx="1" presStyleCnt="3">
        <dgm:presLayoutVars>
          <dgm:bulletEnabled val="1"/>
        </dgm:presLayoutVars>
      </dgm:prSet>
      <dgm:spPr/>
    </dgm:pt>
    <dgm:pt modelId="{ADE6C10C-D89E-4CDA-B736-7ECBCEF29BA4}" type="pres">
      <dgm:prSet presAssocID="{F9FDFF83-DAC1-44BD-BE7A-7E17A28C4F7F}" presName="circleB" presStyleLbl="node1" presStyleIdx="1" presStyleCnt="3"/>
      <dgm:spPr/>
    </dgm:pt>
    <dgm:pt modelId="{4057EDF4-2A44-4549-AB64-BC91E8A7A6EB}" type="pres">
      <dgm:prSet presAssocID="{F9FDFF83-DAC1-44BD-BE7A-7E17A28C4F7F}" presName="spaceB" presStyleCnt="0"/>
      <dgm:spPr/>
    </dgm:pt>
    <dgm:pt modelId="{9514AC29-9C97-4880-82A4-837198687056}" type="pres">
      <dgm:prSet presAssocID="{3C55D299-EF3D-47FF-B4FF-3D7E0CDA2F6D}" presName="space" presStyleCnt="0"/>
      <dgm:spPr/>
    </dgm:pt>
    <dgm:pt modelId="{28CD3A9D-569A-4D8E-B88B-93DD3E1904F7}" type="pres">
      <dgm:prSet presAssocID="{BED45120-41BC-4F43-A310-059EFA6D2048}" presName="compositeA" presStyleCnt="0"/>
      <dgm:spPr/>
    </dgm:pt>
    <dgm:pt modelId="{5E5A4C5B-4D3B-422C-8243-4E04DCE5D99E}" type="pres">
      <dgm:prSet presAssocID="{BED45120-41BC-4F43-A310-059EFA6D2048}" presName="textA" presStyleLbl="revTx" presStyleIdx="2" presStyleCnt="3">
        <dgm:presLayoutVars>
          <dgm:bulletEnabled val="1"/>
        </dgm:presLayoutVars>
      </dgm:prSet>
      <dgm:spPr/>
    </dgm:pt>
    <dgm:pt modelId="{7DAC9ADB-6DBE-4462-91E0-E113D6A2101B}" type="pres">
      <dgm:prSet presAssocID="{BED45120-41BC-4F43-A310-059EFA6D2048}" presName="circleA" presStyleLbl="node1" presStyleIdx="2" presStyleCnt="3"/>
      <dgm:spPr/>
    </dgm:pt>
    <dgm:pt modelId="{287A71FC-7C80-4C04-8478-D07B35717942}" type="pres">
      <dgm:prSet presAssocID="{BED45120-41BC-4F43-A310-059EFA6D2048}" presName="spaceA" presStyleCnt="0"/>
      <dgm:spPr/>
    </dgm:pt>
  </dgm:ptLst>
  <dgm:cxnLst>
    <dgm:cxn modelId="{A4AD6806-CE26-4E1C-9F74-B9FFAAAFD424}" srcId="{C36062F0-AE7E-4979-93AC-20AAD711DA47}" destId="{F9FDFF83-DAC1-44BD-BE7A-7E17A28C4F7F}" srcOrd="1" destOrd="0" parTransId="{7AE42624-2104-4117-BC6A-90D451505BDA}" sibTransId="{3C55D299-EF3D-47FF-B4FF-3D7E0CDA2F6D}"/>
    <dgm:cxn modelId="{B188D120-0FBB-4E24-B902-88029FA3F130}" srcId="{C36062F0-AE7E-4979-93AC-20AAD711DA47}" destId="{547FDBF1-DE8E-4021-860C-1D59E0CA0601}" srcOrd="0" destOrd="0" parTransId="{C1A987C6-7461-46E7-B114-40366E2DD323}" sibTransId="{D93B2969-14A2-4671-8374-EDFDD44AD735}"/>
    <dgm:cxn modelId="{6D110952-40F3-42AF-98EC-1F6BC4ADAA8A}" type="presOf" srcId="{F9FDFF83-DAC1-44BD-BE7A-7E17A28C4F7F}" destId="{7BA1C5A5-30E6-4DB6-B9B7-5C7979D8CFB5}" srcOrd="0" destOrd="0" presId="urn:microsoft.com/office/officeart/2005/8/layout/hProcess11"/>
    <dgm:cxn modelId="{D345BD85-CD2F-43E2-B761-648B0C9B376F}" type="presOf" srcId="{C36062F0-AE7E-4979-93AC-20AAD711DA47}" destId="{64D907C7-EC17-48AF-9747-B9B2AD0CE794}" srcOrd="0" destOrd="0" presId="urn:microsoft.com/office/officeart/2005/8/layout/hProcess11"/>
    <dgm:cxn modelId="{A9089496-2086-41B8-9B40-10794FFB2D09}" type="presOf" srcId="{BED45120-41BC-4F43-A310-059EFA6D2048}" destId="{5E5A4C5B-4D3B-422C-8243-4E04DCE5D99E}" srcOrd="0" destOrd="0" presId="urn:microsoft.com/office/officeart/2005/8/layout/hProcess11"/>
    <dgm:cxn modelId="{8FA2CFCE-B130-4204-9C2E-8113CF1E36E5}" type="presOf" srcId="{547FDBF1-DE8E-4021-860C-1D59E0CA0601}" destId="{B629179C-99F3-4871-BFC5-B0D482B3EB41}" srcOrd="0" destOrd="0" presId="urn:microsoft.com/office/officeart/2005/8/layout/hProcess11"/>
    <dgm:cxn modelId="{B15A92E9-B152-4B7B-90ED-524E02D35D90}" srcId="{C36062F0-AE7E-4979-93AC-20AAD711DA47}" destId="{BED45120-41BC-4F43-A310-059EFA6D2048}" srcOrd="2" destOrd="0" parTransId="{68A1F429-DDD0-4C6A-A616-4D659137EB23}" sibTransId="{FD6D552B-3434-406C-8905-65716E93618D}"/>
    <dgm:cxn modelId="{CF20C9F5-3DEB-4355-824D-011CFFC6AAEE}" type="presParOf" srcId="{64D907C7-EC17-48AF-9747-B9B2AD0CE794}" destId="{A79939F6-6C51-437F-A8D0-536A398EEFFD}" srcOrd="0" destOrd="0" presId="urn:microsoft.com/office/officeart/2005/8/layout/hProcess11"/>
    <dgm:cxn modelId="{FD024AC8-C8FF-4D63-996D-E16BD5FF3E39}" type="presParOf" srcId="{64D907C7-EC17-48AF-9747-B9B2AD0CE794}" destId="{468ED0CB-08A0-45CD-B0F2-9DF9F5447A3A}" srcOrd="1" destOrd="0" presId="urn:microsoft.com/office/officeart/2005/8/layout/hProcess11"/>
    <dgm:cxn modelId="{37F57B95-8F59-4D89-AD64-EB47BBE5977E}" type="presParOf" srcId="{468ED0CB-08A0-45CD-B0F2-9DF9F5447A3A}" destId="{46CD3D32-7970-43C9-90D1-EA80E50B6F2F}" srcOrd="0" destOrd="0" presId="urn:microsoft.com/office/officeart/2005/8/layout/hProcess11"/>
    <dgm:cxn modelId="{E669F06E-B581-46D1-9B47-077924362946}" type="presParOf" srcId="{46CD3D32-7970-43C9-90D1-EA80E50B6F2F}" destId="{B629179C-99F3-4871-BFC5-B0D482B3EB41}" srcOrd="0" destOrd="0" presId="urn:microsoft.com/office/officeart/2005/8/layout/hProcess11"/>
    <dgm:cxn modelId="{70218B46-833D-40DA-883E-88CA60077A73}" type="presParOf" srcId="{46CD3D32-7970-43C9-90D1-EA80E50B6F2F}" destId="{05BFC427-B1F7-436C-A080-3BFA3DBA326D}" srcOrd="1" destOrd="0" presId="urn:microsoft.com/office/officeart/2005/8/layout/hProcess11"/>
    <dgm:cxn modelId="{D8FB0FB5-C3D5-4C2A-A7C6-4DA962FA8958}" type="presParOf" srcId="{46CD3D32-7970-43C9-90D1-EA80E50B6F2F}" destId="{DA119B8E-615D-441C-9ACF-499E0EB7B114}" srcOrd="2" destOrd="0" presId="urn:microsoft.com/office/officeart/2005/8/layout/hProcess11"/>
    <dgm:cxn modelId="{39D1C440-ED08-47BF-AC19-E5F9D38F6942}" type="presParOf" srcId="{468ED0CB-08A0-45CD-B0F2-9DF9F5447A3A}" destId="{3C73E79C-BE4E-4190-9333-8E9D3A53913C}" srcOrd="1" destOrd="0" presId="urn:microsoft.com/office/officeart/2005/8/layout/hProcess11"/>
    <dgm:cxn modelId="{4AE2A324-F103-4474-BDD6-4D6E22A81F62}" type="presParOf" srcId="{468ED0CB-08A0-45CD-B0F2-9DF9F5447A3A}" destId="{3254A706-C00B-4528-B40A-7777ACAAD7C2}" srcOrd="2" destOrd="0" presId="urn:microsoft.com/office/officeart/2005/8/layout/hProcess11"/>
    <dgm:cxn modelId="{C86E8D8A-5CE3-4E33-B804-2A3050BE9A17}" type="presParOf" srcId="{3254A706-C00B-4528-B40A-7777ACAAD7C2}" destId="{7BA1C5A5-30E6-4DB6-B9B7-5C7979D8CFB5}" srcOrd="0" destOrd="0" presId="urn:microsoft.com/office/officeart/2005/8/layout/hProcess11"/>
    <dgm:cxn modelId="{EB652CCC-A18C-42F0-A017-D9744D11FA3F}" type="presParOf" srcId="{3254A706-C00B-4528-B40A-7777ACAAD7C2}" destId="{ADE6C10C-D89E-4CDA-B736-7ECBCEF29BA4}" srcOrd="1" destOrd="0" presId="urn:microsoft.com/office/officeart/2005/8/layout/hProcess11"/>
    <dgm:cxn modelId="{B558AA49-0F8B-407A-8E03-85C2F7FE462D}" type="presParOf" srcId="{3254A706-C00B-4528-B40A-7777ACAAD7C2}" destId="{4057EDF4-2A44-4549-AB64-BC91E8A7A6EB}" srcOrd="2" destOrd="0" presId="urn:microsoft.com/office/officeart/2005/8/layout/hProcess11"/>
    <dgm:cxn modelId="{77EF5626-2D59-4327-A91B-0917BFAAE895}" type="presParOf" srcId="{468ED0CB-08A0-45CD-B0F2-9DF9F5447A3A}" destId="{9514AC29-9C97-4880-82A4-837198687056}" srcOrd="3" destOrd="0" presId="urn:microsoft.com/office/officeart/2005/8/layout/hProcess11"/>
    <dgm:cxn modelId="{796E3714-A339-4E75-9BEC-2DD986B353EE}" type="presParOf" srcId="{468ED0CB-08A0-45CD-B0F2-9DF9F5447A3A}" destId="{28CD3A9D-569A-4D8E-B88B-93DD3E1904F7}" srcOrd="4" destOrd="0" presId="urn:microsoft.com/office/officeart/2005/8/layout/hProcess11"/>
    <dgm:cxn modelId="{AE52B6F5-333E-4B36-BFFE-0BB63B31D622}" type="presParOf" srcId="{28CD3A9D-569A-4D8E-B88B-93DD3E1904F7}" destId="{5E5A4C5B-4D3B-422C-8243-4E04DCE5D99E}" srcOrd="0" destOrd="0" presId="urn:microsoft.com/office/officeart/2005/8/layout/hProcess11"/>
    <dgm:cxn modelId="{4FE75896-42CF-4216-80D5-C82196C910BB}" type="presParOf" srcId="{28CD3A9D-569A-4D8E-B88B-93DD3E1904F7}" destId="{7DAC9ADB-6DBE-4462-91E0-E113D6A2101B}" srcOrd="1" destOrd="0" presId="urn:microsoft.com/office/officeart/2005/8/layout/hProcess11"/>
    <dgm:cxn modelId="{8AC73828-FF56-4526-9B51-D1D3532DF9CC}" type="presParOf" srcId="{28CD3A9D-569A-4D8E-B88B-93DD3E1904F7}" destId="{287A71FC-7C80-4C04-8478-D07B35717942}"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147432-E35B-431F-ADD8-84CB66466B83}"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C0267D52-3AFE-4F63-9BA0-FE37BB6692BD}">
      <dgm:prSet phldrT="[文本]"/>
      <dgm:spPr/>
      <dgm:t>
        <a:bodyPr/>
        <a:lstStyle/>
        <a:p>
          <a:r>
            <a:rPr lang="en-US" altLang="en-US" dirty="0"/>
            <a:t>1.</a:t>
          </a:r>
          <a:r>
            <a:rPr lang="zh-CN" altLang="en-US" dirty="0"/>
            <a:t>宏观经济学研究的对象是整个国民经济</a:t>
          </a:r>
        </a:p>
      </dgm:t>
    </dgm:pt>
    <dgm:pt modelId="{52F662A6-00AB-408B-BCCB-98672A63D6D3}" type="parTrans" cxnId="{2045022C-BD45-45E8-A8C0-F374365C37F5}">
      <dgm:prSet/>
      <dgm:spPr/>
      <dgm:t>
        <a:bodyPr/>
        <a:lstStyle/>
        <a:p>
          <a:endParaRPr lang="zh-CN" altLang="en-US"/>
        </a:p>
      </dgm:t>
    </dgm:pt>
    <dgm:pt modelId="{8657582A-A693-4398-82FA-68A94A805618}" type="sibTrans" cxnId="{2045022C-BD45-45E8-A8C0-F374365C37F5}">
      <dgm:prSet/>
      <dgm:spPr/>
      <dgm:t>
        <a:bodyPr/>
        <a:lstStyle/>
        <a:p>
          <a:endParaRPr lang="zh-CN" altLang="en-US"/>
        </a:p>
      </dgm:t>
    </dgm:pt>
    <dgm:pt modelId="{51376341-6EE0-4A56-9FBC-4AD1869768E5}">
      <dgm:prSet phldrT="[文本]"/>
      <dgm:spPr/>
      <dgm:t>
        <a:bodyPr/>
        <a:lstStyle/>
        <a:p>
          <a:r>
            <a:rPr lang="en-US" altLang="en-US" dirty="0"/>
            <a:t>2.</a:t>
          </a:r>
          <a:r>
            <a:rPr lang="zh-CN" altLang="en-US" dirty="0"/>
            <a:t>宏观经济学解决的问题是资源利用问题</a:t>
          </a:r>
        </a:p>
      </dgm:t>
    </dgm:pt>
    <dgm:pt modelId="{8B84BF12-FB54-4CAC-9979-18D25979EB05}" type="parTrans" cxnId="{DC56FA10-1101-4166-B214-EAFCBA80F168}">
      <dgm:prSet/>
      <dgm:spPr/>
      <dgm:t>
        <a:bodyPr/>
        <a:lstStyle/>
        <a:p>
          <a:endParaRPr lang="zh-CN" altLang="en-US"/>
        </a:p>
      </dgm:t>
    </dgm:pt>
    <dgm:pt modelId="{A3FDDC62-4840-4825-A613-BF07268A04EC}" type="sibTrans" cxnId="{DC56FA10-1101-4166-B214-EAFCBA80F168}">
      <dgm:prSet/>
      <dgm:spPr/>
      <dgm:t>
        <a:bodyPr/>
        <a:lstStyle/>
        <a:p>
          <a:endParaRPr lang="zh-CN" altLang="en-US"/>
        </a:p>
      </dgm:t>
    </dgm:pt>
    <dgm:pt modelId="{3F9286FD-C2D8-40BC-B23A-9F2157F3F3D4}">
      <dgm:prSet phldrT="[文本]"/>
      <dgm:spPr/>
      <dgm:t>
        <a:bodyPr/>
        <a:lstStyle/>
        <a:p>
          <a:r>
            <a:rPr lang="en-US" altLang="en-US" dirty="0"/>
            <a:t>3.</a:t>
          </a:r>
          <a:r>
            <a:rPr lang="zh-CN" altLang="en-US" dirty="0"/>
            <a:t>宏观经济学的中心理论是国民收入决定理论</a:t>
          </a:r>
        </a:p>
      </dgm:t>
    </dgm:pt>
    <dgm:pt modelId="{D756834F-6207-4AF7-8ED6-4CBE1BAFFED7}" type="parTrans" cxnId="{CB0FC067-6A7C-4E47-A7A2-DEB7AEB4AC4B}">
      <dgm:prSet/>
      <dgm:spPr/>
      <dgm:t>
        <a:bodyPr/>
        <a:lstStyle/>
        <a:p>
          <a:endParaRPr lang="zh-CN" altLang="en-US"/>
        </a:p>
      </dgm:t>
    </dgm:pt>
    <dgm:pt modelId="{7827CE7F-426D-49F8-A962-185BB722A105}" type="sibTrans" cxnId="{CB0FC067-6A7C-4E47-A7A2-DEB7AEB4AC4B}">
      <dgm:prSet/>
      <dgm:spPr/>
      <dgm:t>
        <a:bodyPr/>
        <a:lstStyle/>
        <a:p>
          <a:endParaRPr lang="zh-CN" altLang="en-US"/>
        </a:p>
      </dgm:t>
    </dgm:pt>
    <dgm:pt modelId="{159559F2-DAF6-4946-9AB9-011A7E7789A4}">
      <dgm:prSet phldrT="[文本]"/>
      <dgm:spPr/>
      <dgm:t>
        <a:bodyPr/>
        <a:lstStyle/>
        <a:p>
          <a:r>
            <a:rPr lang="en-US" altLang="en-US" dirty="0"/>
            <a:t>4.</a:t>
          </a:r>
          <a:r>
            <a:rPr lang="zh-CN" altLang="en-US" dirty="0"/>
            <a:t>宏观经济学的研究方法是总量分析</a:t>
          </a:r>
        </a:p>
      </dgm:t>
    </dgm:pt>
    <dgm:pt modelId="{D06C1867-83C3-4D9F-B8DE-B68AB455F056}" type="parTrans" cxnId="{92AA759A-F097-4975-9069-93D98A862D71}">
      <dgm:prSet/>
      <dgm:spPr/>
      <dgm:t>
        <a:bodyPr/>
        <a:lstStyle/>
        <a:p>
          <a:endParaRPr lang="zh-CN" altLang="en-US"/>
        </a:p>
      </dgm:t>
    </dgm:pt>
    <dgm:pt modelId="{E87E76F9-FCE3-4375-8B56-0DA521C189E3}" type="sibTrans" cxnId="{92AA759A-F097-4975-9069-93D98A862D71}">
      <dgm:prSet/>
      <dgm:spPr/>
      <dgm:t>
        <a:bodyPr/>
        <a:lstStyle/>
        <a:p>
          <a:endParaRPr lang="zh-CN" altLang="en-US"/>
        </a:p>
      </dgm:t>
    </dgm:pt>
    <dgm:pt modelId="{F6751ABD-D0A4-4AD4-A380-F92516CAAF55}" type="pres">
      <dgm:prSet presAssocID="{A9147432-E35B-431F-ADD8-84CB66466B83}" presName="linear" presStyleCnt="0">
        <dgm:presLayoutVars>
          <dgm:dir/>
          <dgm:animLvl val="lvl"/>
          <dgm:resizeHandles val="exact"/>
        </dgm:presLayoutVars>
      </dgm:prSet>
      <dgm:spPr/>
    </dgm:pt>
    <dgm:pt modelId="{B1B839AC-CDD4-4234-82A8-C2B3BB3624B7}" type="pres">
      <dgm:prSet presAssocID="{C0267D52-3AFE-4F63-9BA0-FE37BB6692BD}" presName="parentLin" presStyleCnt="0"/>
      <dgm:spPr/>
    </dgm:pt>
    <dgm:pt modelId="{B02DC7C0-46D0-44D3-8860-99F433669156}" type="pres">
      <dgm:prSet presAssocID="{C0267D52-3AFE-4F63-9BA0-FE37BB6692BD}" presName="parentLeftMargin" presStyleLbl="node1" presStyleIdx="0" presStyleCnt="4"/>
      <dgm:spPr/>
    </dgm:pt>
    <dgm:pt modelId="{CCE802CF-ABD5-4920-B99C-2C7A10DB0CA8}" type="pres">
      <dgm:prSet presAssocID="{C0267D52-3AFE-4F63-9BA0-FE37BB6692BD}" presName="parentText" presStyleLbl="node1" presStyleIdx="0" presStyleCnt="4">
        <dgm:presLayoutVars>
          <dgm:chMax val="0"/>
          <dgm:bulletEnabled val="1"/>
        </dgm:presLayoutVars>
      </dgm:prSet>
      <dgm:spPr/>
    </dgm:pt>
    <dgm:pt modelId="{D9A4A4A4-2442-4253-AC87-422837744722}" type="pres">
      <dgm:prSet presAssocID="{C0267D52-3AFE-4F63-9BA0-FE37BB6692BD}" presName="negativeSpace" presStyleCnt="0"/>
      <dgm:spPr/>
    </dgm:pt>
    <dgm:pt modelId="{4F520A8E-5250-4C5D-B930-62AA63D1BA51}" type="pres">
      <dgm:prSet presAssocID="{C0267D52-3AFE-4F63-9BA0-FE37BB6692BD}" presName="childText" presStyleLbl="conFgAcc1" presStyleIdx="0" presStyleCnt="4">
        <dgm:presLayoutVars>
          <dgm:bulletEnabled val="1"/>
        </dgm:presLayoutVars>
      </dgm:prSet>
      <dgm:spPr/>
    </dgm:pt>
    <dgm:pt modelId="{B623E904-16B3-4DDF-8E54-9749A2A494BC}" type="pres">
      <dgm:prSet presAssocID="{8657582A-A693-4398-82FA-68A94A805618}" presName="spaceBetweenRectangles" presStyleCnt="0"/>
      <dgm:spPr/>
    </dgm:pt>
    <dgm:pt modelId="{47650BAE-0B8F-4AAA-97BB-34ECD0509FD6}" type="pres">
      <dgm:prSet presAssocID="{51376341-6EE0-4A56-9FBC-4AD1869768E5}" presName="parentLin" presStyleCnt="0"/>
      <dgm:spPr/>
    </dgm:pt>
    <dgm:pt modelId="{3999D6D1-82D3-44A9-8409-F6B0E5BC99C1}" type="pres">
      <dgm:prSet presAssocID="{51376341-6EE0-4A56-9FBC-4AD1869768E5}" presName="parentLeftMargin" presStyleLbl="node1" presStyleIdx="0" presStyleCnt="4"/>
      <dgm:spPr/>
    </dgm:pt>
    <dgm:pt modelId="{F53009B1-1867-4464-ACE6-75BE1474D0A8}" type="pres">
      <dgm:prSet presAssocID="{51376341-6EE0-4A56-9FBC-4AD1869768E5}" presName="parentText" presStyleLbl="node1" presStyleIdx="1" presStyleCnt="4">
        <dgm:presLayoutVars>
          <dgm:chMax val="0"/>
          <dgm:bulletEnabled val="1"/>
        </dgm:presLayoutVars>
      </dgm:prSet>
      <dgm:spPr/>
    </dgm:pt>
    <dgm:pt modelId="{26DCB48B-ABE0-4E49-B488-5065548EB121}" type="pres">
      <dgm:prSet presAssocID="{51376341-6EE0-4A56-9FBC-4AD1869768E5}" presName="negativeSpace" presStyleCnt="0"/>
      <dgm:spPr/>
    </dgm:pt>
    <dgm:pt modelId="{CC097F8D-46BB-4333-B9EB-7193084CBD2C}" type="pres">
      <dgm:prSet presAssocID="{51376341-6EE0-4A56-9FBC-4AD1869768E5}" presName="childText" presStyleLbl="conFgAcc1" presStyleIdx="1" presStyleCnt="4">
        <dgm:presLayoutVars>
          <dgm:bulletEnabled val="1"/>
        </dgm:presLayoutVars>
      </dgm:prSet>
      <dgm:spPr/>
    </dgm:pt>
    <dgm:pt modelId="{FB55B9DC-D510-48C5-B583-C8423F2345D4}" type="pres">
      <dgm:prSet presAssocID="{A3FDDC62-4840-4825-A613-BF07268A04EC}" presName="spaceBetweenRectangles" presStyleCnt="0"/>
      <dgm:spPr/>
    </dgm:pt>
    <dgm:pt modelId="{99461AD8-AD49-4D16-A78C-39D18A98D3EA}" type="pres">
      <dgm:prSet presAssocID="{3F9286FD-C2D8-40BC-B23A-9F2157F3F3D4}" presName="parentLin" presStyleCnt="0"/>
      <dgm:spPr/>
    </dgm:pt>
    <dgm:pt modelId="{260612E7-3048-49D1-A145-7CA58906441A}" type="pres">
      <dgm:prSet presAssocID="{3F9286FD-C2D8-40BC-B23A-9F2157F3F3D4}" presName="parentLeftMargin" presStyleLbl="node1" presStyleIdx="1" presStyleCnt="4"/>
      <dgm:spPr/>
    </dgm:pt>
    <dgm:pt modelId="{FB3E0544-0DD4-47CF-8996-1BA72076536F}" type="pres">
      <dgm:prSet presAssocID="{3F9286FD-C2D8-40BC-B23A-9F2157F3F3D4}" presName="parentText" presStyleLbl="node1" presStyleIdx="2" presStyleCnt="4">
        <dgm:presLayoutVars>
          <dgm:chMax val="0"/>
          <dgm:bulletEnabled val="1"/>
        </dgm:presLayoutVars>
      </dgm:prSet>
      <dgm:spPr/>
    </dgm:pt>
    <dgm:pt modelId="{415E065F-4D18-4ACB-B120-5283D55F0429}" type="pres">
      <dgm:prSet presAssocID="{3F9286FD-C2D8-40BC-B23A-9F2157F3F3D4}" presName="negativeSpace" presStyleCnt="0"/>
      <dgm:spPr/>
    </dgm:pt>
    <dgm:pt modelId="{BA68C257-BCB7-46F5-AD54-88024C45FA11}" type="pres">
      <dgm:prSet presAssocID="{3F9286FD-C2D8-40BC-B23A-9F2157F3F3D4}" presName="childText" presStyleLbl="conFgAcc1" presStyleIdx="2" presStyleCnt="4">
        <dgm:presLayoutVars>
          <dgm:bulletEnabled val="1"/>
        </dgm:presLayoutVars>
      </dgm:prSet>
      <dgm:spPr/>
    </dgm:pt>
    <dgm:pt modelId="{D0F2DB0D-E178-4FAE-9285-0749752C28AA}" type="pres">
      <dgm:prSet presAssocID="{7827CE7F-426D-49F8-A962-185BB722A105}" presName="spaceBetweenRectangles" presStyleCnt="0"/>
      <dgm:spPr/>
    </dgm:pt>
    <dgm:pt modelId="{E2175058-72CD-4194-B1E1-4DEFBB740499}" type="pres">
      <dgm:prSet presAssocID="{159559F2-DAF6-4946-9AB9-011A7E7789A4}" presName="parentLin" presStyleCnt="0"/>
      <dgm:spPr/>
    </dgm:pt>
    <dgm:pt modelId="{37021809-2AFB-435E-8E10-C68E6F3DD6FC}" type="pres">
      <dgm:prSet presAssocID="{159559F2-DAF6-4946-9AB9-011A7E7789A4}" presName="parentLeftMargin" presStyleLbl="node1" presStyleIdx="2" presStyleCnt="4"/>
      <dgm:spPr/>
    </dgm:pt>
    <dgm:pt modelId="{1A389F74-BE58-42CA-B6C4-780DC7C3423A}" type="pres">
      <dgm:prSet presAssocID="{159559F2-DAF6-4946-9AB9-011A7E7789A4}" presName="parentText" presStyleLbl="node1" presStyleIdx="3" presStyleCnt="4">
        <dgm:presLayoutVars>
          <dgm:chMax val="0"/>
          <dgm:bulletEnabled val="1"/>
        </dgm:presLayoutVars>
      </dgm:prSet>
      <dgm:spPr/>
    </dgm:pt>
    <dgm:pt modelId="{145E6A4B-F7A2-4E5D-8D5B-89A70076B932}" type="pres">
      <dgm:prSet presAssocID="{159559F2-DAF6-4946-9AB9-011A7E7789A4}" presName="negativeSpace" presStyleCnt="0"/>
      <dgm:spPr/>
    </dgm:pt>
    <dgm:pt modelId="{E757707B-3472-424B-A9B8-FF8CB4AD037A}" type="pres">
      <dgm:prSet presAssocID="{159559F2-DAF6-4946-9AB9-011A7E7789A4}" presName="childText" presStyleLbl="conFgAcc1" presStyleIdx="3" presStyleCnt="4">
        <dgm:presLayoutVars>
          <dgm:bulletEnabled val="1"/>
        </dgm:presLayoutVars>
      </dgm:prSet>
      <dgm:spPr/>
    </dgm:pt>
  </dgm:ptLst>
  <dgm:cxnLst>
    <dgm:cxn modelId="{AF058701-3577-463B-94E7-C687CDCA105B}" type="presOf" srcId="{159559F2-DAF6-4946-9AB9-011A7E7789A4}" destId="{1A389F74-BE58-42CA-B6C4-780DC7C3423A}" srcOrd="1" destOrd="0" presId="urn:microsoft.com/office/officeart/2005/8/layout/list1"/>
    <dgm:cxn modelId="{74AE6105-882B-49F2-A2CF-71731FF67303}" type="presOf" srcId="{C0267D52-3AFE-4F63-9BA0-FE37BB6692BD}" destId="{B02DC7C0-46D0-44D3-8860-99F433669156}" srcOrd="0" destOrd="0" presId="urn:microsoft.com/office/officeart/2005/8/layout/list1"/>
    <dgm:cxn modelId="{DC56FA10-1101-4166-B214-EAFCBA80F168}" srcId="{A9147432-E35B-431F-ADD8-84CB66466B83}" destId="{51376341-6EE0-4A56-9FBC-4AD1869768E5}" srcOrd="1" destOrd="0" parTransId="{8B84BF12-FB54-4CAC-9979-18D25979EB05}" sibTransId="{A3FDDC62-4840-4825-A613-BF07268A04EC}"/>
    <dgm:cxn modelId="{2045022C-BD45-45E8-A8C0-F374365C37F5}" srcId="{A9147432-E35B-431F-ADD8-84CB66466B83}" destId="{C0267D52-3AFE-4F63-9BA0-FE37BB6692BD}" srcOrd="0" destOrd="0" parTransId="{52F662A6-00AB-408B-BCCB-98672A63D6D3}" sibTransId="{8657582A-A693-4398-82FA-68A94A805618}"/>
    <dgm:cxn modelId="{36C78937-CDC4-48BD-908D-47790593CCAF}" type="presOf" srcId="{A9147432-E35B-431F-ADD8-84CB66466B83}" destId="{F6751ABD-D0A4-4AD4-A380-F92516CAAF55}" srcOrd="0" destOrd="0" presId="urn:microsoft.com/office/officeart/2005/8/layout/list1"/>
    <dgm:cxn modelId="{02B11B5F-43B5-44C6-9508-DAEB202479CE}" type="presOf" srcId="{C0267D52-3AFE-4F63-9BA0-FE37BB6692BD}" destId="{CCE802CF-ABD5-4920-B99C-2C7A10DB0CA8}" srcOrd="1" destOrd="0" presId="urn:microsoft.com/office/officeart/2005/8/layout/list1"/>
    <dgm:cxn modelId="{CB0FC067-6A7C-4E47-A7A2-DEB7AEB4AC4B}" srcId="{A9147432-E35B-431F-ADD8-84CB66466B83}" destId="{3F9286FD-C2D8-40BC-B23A-9F2157F3F3D4}" srcOrd="2" destOrd="0" parTransId="{D756834F-6207-4AF7-8ED6-4CBE1BAFFED7}" sibTransId="{7827CE7F-426D-49F8-A962-185BB722A105}"/>
    <dgm:cxn modelId="{24D8AA48-FBFF-4BD1-9813-7929F4927952}" type="presOf" srcId="{3F9286FD-C2D8-40BC-B23A-9F2157F3F3D4}" destId="{260612E7-3048-49D1-A145-7CA58906441A}" srcOrd="0" destOrd="0" presId="urn:microsoft.com/office/officeart/2005/8/layout/list1"/>
    <dgm:cxn modelId="{BBFD1C57-61E4-405A-9CA6-CF7C7DBF274F}" type="presOf" srcId="{159559F2-DAF6-4946-9AB9-011A7E7789A4}" destId="{37021809-2AFB-435E-8E10-C68E6F3DD6FC}" srcOrd="0" destOrd="0" presId="urn:microsoft.com/office/officeart/2005/8/layout/list1"/>
    <dgm:cxn modelId="{92AA759A-F097-4975-9069-93D98A862D71}" srcId="{A9147432-E35B-431F-ADD8-84CB66466B83}" destId="{159559F2-DAF6-4946-9AB9-011A7E7789A4}" srcOrd="3" destOrd="0" parTransId="{D06C1867-83C3-4D9F-B8DE-B68AB455F056}" sibTransId="{E87E76F9-FCE3-4375-8B56-0DA521C189E3}"/>
    <dgm:cxn modelId="{EA8B88C0-082B-45BD-A4E2-989D72F4A497}" type="presOf" srcId="{51376341-6EE0-4A56-9FBC-4AD1869768E5}" destId="{F53009B1-1867-4464-ACE6-75BE1474D0A8}" srcOrd="1" destOrd="0" presId="urn:microsoft.com/office/officeart/2005/8/layout/list1"/>
    <dgm:cxn modelId="{09909ADD-4530-4C2A-874B-562E98E90B2F}" type="presOf" srcId="{3F9286FD-C2D8-40BC-B23A-9F2157F3F3D4}" destId="{FB3E0544-0DD4-47CF-8996-1BA72076536F}" srcOrd="1" destOrd="0" presId="urn:microsoft.com/office/officeart/2005/8/layout/list1"/>
    <dgm:cxn modelId="{6ACDF3E1-F798-4679-B2EE-3610F2D497C0}" type="presOf" srcId="{51376341-6EE0-4A56-9FBC-4AD1869768E5}" destId="{3999D6D1-82D3-44A9-8409-F6B0E5BC99C1}" srcOrd="0" destOrd="0" presId="urn:microsoft.com/office/officeart/2005/8/layout/list1"/>
    <dgm:cxn modelId="{6EDC8A6A-9458-4364-8688-45BCCB7E29D3}" type="presParOf" srcId="{F6751ABD-D0A4-4AD4-A380-F92516CAAF55}" destId="{B1B839AC-CDD4-4234-82A8-C2B3BB3624B7}" srcOrd="0" destOrd="0" presId="urn:microsoft.com/office/officeart/2005/8/layout/list1"/>
    <dgm:cxn modelId="{31E85A3B-1F6A-40E7-A2BC-A63DB970BA63}" type="presParOf" srcId="{B1B839AC-CDD4-4234-82A8-C2B3BB3624B7}" destId="{B02DC7C0-46D0-44D3-8860-99F433669156}" srcOrd="0" destOrd="0" presId="urn:microsoft.com/office/officeart/2005/8/layout/list1"/>
    <dgm:cxn modelId="{1E6F0525-3F0A-4063-AC1A-152C7ACD205F}" type="presParOf" srcId="{B1B839AC-CDD4-4234-82A8-C2B3BB3624B7}" destId="{CCE802CF-ABD5-4920-B99C-2C7A10DB0CA8}" srcOrd="1" destOrd="0" presId="urn:microsoft.com/office/officeart/2005/8/layout/list1"/>
    <dgm:cxn modelId="{31B2F70E-D330-4897-83C0-1C0E4FB1E656}" type="presParOf" srcId="{F6751ABD-D0A4-4AD4-A380-F92516CAAF55}" destId="{D9A4A4A4-2442-4253-AC87-422837744722}" srcOrd="1" destOrd="0" presId="urn:microsoft.com/office/officeart/2005/8/layout/list1"/>
    <dgm:cxn modelId="{FA901156-D23E-4C5E-B129-054EDAEFD420}" type="presParOf" srcId="{F6751ABD-D0A4-4AD4-A380-F92516CAAF55}" destId="{4F520A8E-5250-4C5D-B930-62AA63D1BA51}" srcOrd="2" destOrd="0" presId="urn:microsoft.com/office/officeart/2005/8/layout/list1"/>
    <dgm:cxn modelId="{F4DC519C-03B3-4AF3-9463-62DEEA179A9A}" type="presParOf" srcId="{F6751ABD-D0A4-4AD4-A380-F92516CAAF55}" destId="{B623E904-16B3-4DDF-8E54-9749A2A494BC}" srcOrd="3" destOrd="0" presId="urn:microsoft.com/office/officeart/2005/8/layout/list1"/>
    <dgm:cxn modelId="{14BCCED7-4E1E-4408-B787-F6D3194FD43F}" type="presParOf" srcId="{F6751ABD-D0A4-4AD4-A380-F92516CAAF55}" destId="{47650BAE-0B8F-4AAA-97BB-34ECD0509FD6}" srcOrd="4" destOrd="0" presId="urn:microsoft.com/office/officeart/2005/8/layout/list1"/>
    <dgm:cxn modelId="{F77C0ED4-472F-4359-A666-B2DD80CF00AD}" type="presParOf" srcId="{47650BAE-0B8F-4AAA-97BB-34ECD0509FD6}" destId="{3999D6D1-82D3-44A9-8409-F6B0E5BC99C1}" srcOrd="0" destOrd="0" presId="urn:microsoft.com/office/officeart/2005/8/layout/list1"/>
    <dgm:cxn modelId="{34EA5979-504D-4020-A01C-0884FC5C56BC}" type="presParOf" srcId="{47650BAE-0B8F-4AAA-97BB-34ECD0509FD6}" destId="{F53009B1-1867-4464-ACE6-75BE1474D0A8}" srcOrd="1" destOrd="0" presId="urn:microsoft.com/office/officeart/2005/8/layout/list1"/>
    <dgm:cxn modelId="{855735DE-3650-43B8-915E-935278F74EDF}" type="presParOf" srcId="{F6751ABD-D0A4-4AD4-A380-F92516CAAF55}" destId="{26DCB48B-ABE0-4E49-B488-5065548EB121}" srcOrd="5" destOrd="0" presId="urn:microsoft.com/office/officeart/2005/8/layout/list1"/>
    <dgm:cxn modelId="{264093CC-9613-4612-9C2D-07149BA64107}" type="presParOf" srcId="{F6751ABD-D0A4-4AD4-A380-F92516CAAF55}" destId="{CC097F8D-46BB-4333-B9EB-7193084CBD2C}" srcOrd="6" destOrd="0" presId="urn:microsoft.com/office/officeart/2005/8/layout/list1"/>
    <dgm:cxn modelId="{C0B28959-4B75-4B77-B8E0-DE7716E58E00}" type="presParOf" srcId="{F6751ABD-D0A4-4AD4-A380-F92516CAAF55}" destId="{FB55B9DC-D510-48C5-B583-C8423F2345D4}" srcOrd="7" destOrd="0" presId="urn:microsoft.com/office/officeart/2005/8/layout/list1"/>
    <dgm:cxn modelId="{2E45C4E5-FCA7-4D54-A592-9C8B908D468E}" type="presParOf" srcId="{F6751ABD-D0A4-4AD4-A380-F92516CAAF55}" destId="{99461AD8-AD49-4D16-A78C-39D18A98D3EA}" srcOrd="8" destOrd="0" presId="urn:microsoft.com/office/officeart/2005/8/layout/list1"/>
    <dgm:cxn modelId="{D4D47C61-7D6A-4D82-A7FF-576577780899}" type="presParOf" srcId="{99461AD8-AD49-4D16-A78C-39D18A98D3EA}" destId="{260612E7-3048-49D1-A145-7CA58906441A}" srcOrd="0" destOrd="0" presId="urn:microsoft.com/office/officeart/2005/8/layout/list1"/>
    <dgm:cxn modelId="{706E03CA-4367-447B-A68D-61E7DE68E761}" type="presParOf" srcId="{99461AD8-AD49-4D16-A78C-39D18A98D3EA}" destId="{FB3E0544-0DD4-47CF-8996-1BA72076536F}" srcOrd="1" destOrd="0" presId="urn:microsoft.com/office/officeart/2005/8/layout/list1"/>
    <dgm:cxn modelId="{983E6188-BF1D-4D85-A033-0D5911BEB91A}" type="presParOf" srcId="{F6751ABD-D0A4-4AD4-A380-F92516CAAF55}" destId="{415E065F-4D18-4ACB-B120-5283D55F0429}" srcOrd="9" destOrd="0" presId="urn:microsoft.com/office/officeart/2005/8/layout/list1"/>
    <dgm:cxn modelId="{16541869-0740-4481-8B68-B43D03F9980B}" type="presParOf" srcId="{F6751ABD-D0A4-4AD4-A380-F92516CAAF55}" destId="{BA68C257-BCB7-46F5-AD54-88024C45FA11}" srcOrd="10" destOrd="0" presId="urn:microsoft.com/office/officeart/2005/8/layout/list1"/>
    <dgm:cxn modelId="{1DBB91C7-6BB4-49D8-9D3F-9D00CCB72DAC}" type="presParOf" srcId="{F6751ABD-D0A4-4AD4-A380-F92516CAAF55}" destId="{D0F2DB0D-E178-4FAE-9285-0749752C28AA}" srcOrd="11" destOrd="0" presId="urn:microsoft.com/office/officeart/2005/8/layout/list1"/>
    <dgm:cxn modelId="{9068749B-073A-4BAB-9EC7-542886BFDF57}" type="presParOf" srcId="{F6751ABD-D0A4-4AD4-A380-F92516CAAF55}" destId="{E2175058-72CD-4194-B1E1-4DEFBB740499}" srcOrd="12" destOrd="0" presId="urn:microsoft.com/office/officeart/2005/8/layout/list1"/>
    <dgm:cxn modelId="{5E77EF15-A9AF-434D-A8EE-13BB4537A8B4}" type="presParOf" srcId="{E2175058-72CD-4194-B1E1-4DEFBB740499}" destId="{37021809-2AFB-435E-8E10-C68E6F3DD6FC}" srcOrd="0" destOrd="0" presId="urn:microsoft.com/office/officeart/2005/8/layout/list1"/>
    <dgm:cxn modelId="{D8FD4B04-0003-4579-80EC-49CA5FAE426B}" type="presParOf" srcId="{E2175058-72CD-4194-B1E1-4DEFBB740499}" destId="{1A389F74-BE58-42CA-B6C4-780DC7C3423A}" srcOrd="1" destOrd="0" presId="urn:microsoft.com/office/officeart/2005/8/layout/list1"/>
    <dgm:cxn modelId="{A4C007FA-B4AE-4FD7-92FF-F06F5EC8DEE6}" type="presParOf" srcId="{F6751ABD-D0A4-4AD4-A380-F92516CAAF55}" destId="{145E6A4B-F7A2-4E5D-8D5B-89A70076B932}" srcOrd="13" destOrd="0" presId="urn:microsoft.com/office/officeart/2005/8/layout/list1"/>
    <dgm:cxn modelId="{7D94F5D8-A434-4C2B-8010-3945BCA1C884}" type="presParOf" srcId="{F6751ABD-D0A4-4AD4-A380-F92516CAAF55}" destId="{E757707B-3472-424B-A9B8-FF8CB4AD037A}"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9147432-E35B-431F-ADD8-84CB66466B83}" type="doc">
      <dgm:prSet loTypeId="urn:microsoft.com/office/officeart/2008/layout/VerticalCurvedList" loCatId="list" qsTypeId="urn:microsoft.com/office/officeart/2005/8/quickstyle/simple1" qsCatId="simple" csTypeId="urn:microsoft.com/office/officeart/2005/8/colors/accent2_1" csCatId="accent2" phldr="1"/>
      <dgm:spPr/>
      <dgm:t>
        <a:bodyPr/>
        <a:lstStyle/>
        <a:p>
          <a:endParaRPr lang="zh-CN" altLang="en-US"/>
        </a:p>
      </dgm:t>
    </dgm:pt>
    <dgm:pt modelId="{C0267D52-3AFE-4F63-9BA0-FE37BB6692BD}">
      <dgm:prSet phldrT="[文本]"/>
      <dgm:spPr/>
      <dgm:t>
        <a:bodyPr/>
        <a:lstStyle/>
        <a:p>
          <a:r>
            <a:rPr lang="en-US" altLang="en-US" dirty="0"/>
            <a:t>1.</a:t>
          </a:r>
          <a:r>
            <a:rPr lang="zh-CN" altLang="en-US" dirty="0"/>
            <a:t>市场机制是不完善的</a:t>
          </a:r>
        </a:p>
      </dgm:t>
    </dgm:pt>
    <dgm:pt modelId="{52F662A6-00AB-408B-BCCB-98672A63D6D3}" type="parTrans" cxnId="{2045022C-BD45-45E8-A8C0-F374365C37F5}">
      <dgm:prSet/>
      <dgm:spPr/>
      <dgm:t>
        <a:bodyPr/>
        <a:lstStyle/>
        <a:p>
          <a:endParaRPr lang="zh-CN" altLang="en-US"/>
        </a:p>
      </dgm:t>
    </dgm:pt>
    <dgm:pt modelId="{8657582A-A693-4398-82FA-68A94A805618}" type="sibTrans" cxnId="{2045022C-BD45-45E8-A8C0-F374365C37F5}">
      <dgm:prSet/>
      <dgm:spPr/>
      <dgm:t>
        <a:bodyPr/>
        <a:lstStyle/>
        <a:p>
          <a:endParaRPr lang="zh-CN" altLang="en-US"/>
        </a:p>
      </dgm:t>
    </dgm:pt>
    <dgm:pt modelId="{51376341-6EE0-4A56-9FBC-4AD1869768E5}">
      <dgm:prSet phldrT="[文本]"/>
      <dgm:spPr/>
      <dgm:t>
        <a:bodyPr/>
        <a:lstStyle/>
        <a:p>
          <a:r>
            <a:rPr lang="en-US" altLang="en-US"/>
            <a:t>2.</a:t>
          </a:r>
          <a:r>
            <a:rPr lang="zh-CN" altLang="en-US"/>
            <a:t>政府有能力调节经济</a:t>
          </a:r>
          <a:endParaRPr lang="zh-CN" altLang="en-US" dirty="0"/>
        </a:p>
      </dgm:t>
    </dgm:pt>
    <dgm:pt modelId="{8B84BF12-FB54-4CAC-9979-18D25979EB05}" type="parTrans" cxnId="{DC56FA10-1101-4166-B214-EAFCBA80F168}">
      <dgm:prSet/>
      <dgm:spPr/>
      <dgm:t>
        <a:bodyPr/>
        <a:lstStyle/>
        <a:p>
          <a:endParaRPr lang="zh-CN" altLang="en-US"/>
        </a:p>
      </dgm:t>
    </dgm:pt>
    <dgm:pt modelId="{A3FDDC62-4840-4825-A613-BF07268A04EC}" type="sibTrans" cxnId="{DC56FA10-1101-4166-B214-EAFCBA80F168}">
      <dgm:prSet/>
      <dgm:spPr/>
      <dgm:t>
        <a:bodyPr/>
        <a:lstStyle/>
        <a:p>
          <a:endParaRPr lang="zh-CN" altLang="en-US"/>
        </a:p>
      </dgm:t>
    </dgm:pt>
    <dgm:pt modelId="{928B4CE0-4AC2-4A11-9B6B-D788B8750BAE}" type="pres">
      <dgm:prSet presAssocID="{A9147432-E35B-431F-ADD8-84CB66466B83}" presName="Name0" presStyleCnt="0">
        <dgm:presLayoutVars>
          <dgm:chMax val="7"/>
          <dgm:chPref val="7"/>
          <dgm:dir/>
        </dgm:presLayoutVars>
      </dgm:prSet>
      <dgm:spPr/>
    </dgm:pt>
    <dgm:pt modelId="{8E5F8329-7354-4890-BD22-191E95C8F8E4}" type="pres">
      <dgm:prSet presAssocID="{A9147432-E35B-431F-ADD8-84CB66466B83}" presName="Name1" presStyleCnt="0"/>
      <dgm:spPr/>
    </dgm:pt>
    <dgm:pt modelId="{4A07BA08-6F68-4DDA-935F-89571805832B}" type="pres">
      <dgm:prSet presAssocID="{A9147432-E35B-431F-ADD8-84CB66466B83}" presName="cycle" presStyleCnt="0"/>
      <dgm:spPr/>
    </dgm:pt>
    <dgm:pt modelId="{F2F0DCD0-6AD1-4BEA-A87B-C9D3DFA0E43D}" type="pres">
      <dgm:prSet presAssocID="{A9147432-E35B-431F-ADD8-84CB66466B83}" presName="srcNode" presStyleLbl="node1" presStyleIdx="0" presStyleCnt="2"/>
      <dgm:spPr/>
    </dgm:pt>
    <dgm:pt modelId="{1C73DA24-2918-4671-B69C-EBD2207155C7}" type="pres">
      <dgm:prSet presAssocID="{A9147432-E35B-431F-ADD8-84CB66466B83}" presName="conn" presStyleLbl="parChTrans1D2" presStyleIdx="0" presStyleCnt="1"/>
      <dgm:spPr/>
    </dgm:pt>
    <dgm:pt modelId="{471DB907-2E77-48D5-9AB1-3D1237D07401}" type="pres">
      <dgm:prSet presAssocID="{A9147432-E35B-431F-ADD8-84CB66466B83}" presName="extraNode" presStyleLbl="node1" presStyleIdx="0" presStyleCnt="2"/>
      <dgm:spPr/>
    </dgm:pt>
    <dgm:pt modelId="{96819F5B-D87B-48AA-A39A-599CE66DB6B4}" type="pres">
      <dgm:prSet presAssocID="{A9147432-E35B-431F-ADD8-84CB66466B83}" presName="dstNode" presStyleLbl="node1" presStyleIdx="0" presStyleCnt="2"/>
      <dgm:spPr/>
    </dgm:pt>
    <dgm:pt modelId="{DBC2E57D-9949-4259-A736-77ADC4A575C1}" type="pres">
      <dgm:prSet presAssocID="{C0267D52-3AFE-4F63-9BA0-FE37BB6692BD}" presName="text_1" presStyleLbl="node1" presStyleIdx="0" presStyleCnt="2">
        <dgm:presLayoutVars>
          <dgm:bulletEnabled val="1"/>
        </dgm:presLayoutVars>
      </dgm:prSet>
      <dgm:spPr/>
    </dgm:pt>
    <dgm:pt modelId="{D27FF5A9-9E0E-47B4-A26D-8BF5A5F1DED9}" type="pres">
      <dgm:prSet presAssocID="{C0267D52-3AFE-4F63-9BA0-FE37BB6692BD}" presName="accent_1" presStyleCnt="0"/>
      <dgm:spPr/>
    </dgm:pt>
    <dgm:pt modelId="{4DFFD320-A8A0-4D86-86DF-B5D163A46C40}" type="pres">
      <dgm:prSet presAssocID="{C0267D52-3AFE-4F63-9BA0-FE37BB6692BD}" presName="accentRepeatNode" presStyleLbl="solidFgAcc1" presStyleIdx="0" presStyleCnt="2"/>
      <dgm:spPr/>
    </dgm:pt>
    <dgm:pt modelId="{14830F71-2CE4-4BA8-9A97-50EE25827098}" type="pres">
      <dgm:prSet presAssocID="{51376341-6EE0-4A56-9FBC-4AD1869768E5}" presName="text_2" presStyleLbl="node1" presStyleIdx="1" presStyleCnt="2">
        <dgm:presLayoutVars>
          <dgm:bulletEnabled val="1"/>
        </dgm:presLayoutVars>
      </dgm:prSet>
      <dgm:spPr/>
    </dgm:pt>
    <dgm:pt modelId="{E06B9110-03A5-4893-8162-59974C8006D1}" type="pres">
      <dgm:prSet presAssocID="{51376341-6EE0-4A56-9FBC-4AD1869768E5}" presName="accent_2" presStyleCnt="0"/>
      <dgm:spPr/>
    </dgm:pt>
    <dgm:pt modelId="{5FA2F49D-9F7C-4B4C-9DEF-309B84903C23}" type="pres">
      <dgm:prSet presAssocID="{51376341-6EE0-4A56-9FBC-4AD1869768E5}" presName="accentRepeatNode" presStyleLbl="solidFgAcc1" presStyleIdx="1" presStyleCnt="2"/>
      <dgm:spPr/>
    </dgm:pt>
  </dgm:ptLst>
  <dgm:cxnLst>
    <dgm:cxn modelId="{622D810A-22FF-4274-917F-5DB230DAFDBA}" type="presOf" srcId="{51376341-6EE0-4A56-9FBC-4AD1869768E5}" destId="{14830F71-2CE4-4BA8-9A97-50EE25827098}" srcOrd="0" destOrd="0" presId="urn:microsoft.com/office/officeart/2008/layout/VerticalCurvedList"/>
    <dgm:cxn modelId="{DC56FA10-1101-4166-B214-EAFCBA80F168}" srcId="{A9147432-E35B-431F-ADD8-84CB66466B83}" destId="{51376341-6EE0-4A56-9FBC-4AD1869768E5}" srcOrd="1" destOrd="0" parTransId="{8B84BF12-FB54-4CAC-9979-18D25979EB05}" sibTransId="{A3FDDC62-4840-4825-A613-BF07268A04EC}"/>
    <dgm:cxn modelId="{2045022C-BD45-45E8-A8C0-F374365C37F5}" srcId="{A9147432-E35B-431F-ADD8-84CB66466B83}" destId="{C0267D52-3AFE-4F63-9BA0-FE37BB6692BD}" srcOrd="0" destOrd="0" parTransId="{52F662A6-00AB-408B-BCCB-98672A63D6D3}" sibTransId="{8657582A-A693-4398-82FA-68A94A805618}"/>
    <dgm:cxn modelId="{F381DBDA-671F-4DBA-BCD1-9377BC072B51}" type="presOf" srcId="{C0267D52-3AFE-4F63-9BA0-FE37BB6692BD}" destId="{DBC2E57D-9949-4259-A736-77ADC4A575C1}" srcOrd="0" destOrd="0" presId="urn:microsoft.com/office/officeart/2008/layout/VerticalCurvedList"/>
    <dgm:cxn modelId="{A33FE4DB-A7B7-4B4F-8723-181233CDA407}" type="presOf" srcId="{A9147432-E35B-431F-ADD8-84CB66466B83}" destId="{928B4CE0-4AC2-4A11-9B6B-D788B8750BAE}" srcOrd="0" destOrd="0" presId="urn:microsoft.com/office/officeart/2008/layout/VerticalCurvedList"/>
    <dgm:cxn modelId="{BBE63CEE-F882-4FDD-B064-CF3A98F40A67}" type="presOf" srcId="{8657582A-A693-4398-82FA-68A94A805618}" destId="{1C73DA24-2918-4671-B69C-EBD2207155C7}" srcOrd="0" destOrd="0" presId="urn:microsoft.com/office/officeart/2008/layout/VerticalCurvedList"/>
    <dgm:cxn modelId="{949892B5-D2A1-43B7-9C1D-D084F7DC781B}" type="presParOf" srcId="{928B4CE0-4AC2-4A11-9B6B-D788B8750BAE}" destId="{8E5F8329-7354-4890-BD22-191E95C8F8E4}" srcOrd="0" destOrd="0" presId="urn:microsoft.com/office/officeart/2008/layout/VerticalCurvedList"/>
    <dgm:cxn modelId="{EBC4DC06-4B90-4245-9CA1-1E2E55F0B1B4}" type="presParOf" srcId="{8E5F8329-7354-4890-BD22-191E95C8F8E4}" destId="{4A07BA08-6F68-4DDA-935F-89571805832B}" srcOrd="0" destOrd="0" presId="urn:microsoft.com/office/officeart/2008/layout/VerticalCurvedList"/>
    <dgm:cxn modelId="{4F3E2560-59B0-49B3-AAC1-F9515F3FD7CA}" type="presParOf" srcId="{4A07BA08-6F68-4DDA-935F-89571805832B}" destId="{F2F0DCD0-6AD1-4BEA-A87B-C9D3DFA0E43D}" srcOrd="0" destOrd="0" presId="urn:microsoft.com/office/officeart/2008/layout/VerticalCurvedList"/>
    <dgm:cxn modelId="{1D0230B8-C73C-47E9-B99F-CF5818C09E91}" type="presParOf" srcId="{4A07BA08-6F68-4DDA-935F-89571805832B}" destId="{1C73DA24-2918-4671-B69C-EBD2207155C7}" srcOrd="1" destOrd="0" presId="urn:microsoft.com/office/officeart/2008/layout/VerticalCurvedList"/>
    <dgm:cxn modelId="{100302EB-29C5-4342-B21D-646FDA31E5EF}" type="presParOf" srcId="{4A07BA08-6F68-4DDA-935F-89571805832B}" destId="{471DB907-2E77-48D5-9AB1-3D1237D07401}" srcOrd="2" destOrd="0" presId="urn:microsoft.com/office/officeart/2008/layout/VerticalCurvedList"/>
    <dgm:cxn modelId="{2EA64C3D-7BBD-45D5-B130-CFAC94901C9C}" type="presParOf" srcId="{4A07BA08-6F68-4DDA-935F-89571805832B}" destId="{96819F5B-D87B-48AA-A39A-599CE66DB6B4}" srcOrd="3" destOrd="0" presId="urn:microsoft.com/office/officeart/2008/layout/VerticalCurvedList"/>
    <dgm:cxn modelId="{09925FDC-952F-436D-BE53-80DD07B00F21}" type="presParOf" srcId="{8E5F8329-7354-4890-BD22-191E95C8F8E4}" destId="{DBC2E57D-9949-4259-A736-77ADC4A575C1}" srcOrd="1" destOrd="0" presId="urn:microsoft.com/office/officeart/2008/layout/VerticalCurvedList"/>
    <dgm:cxn modelId="{D8A23670-2FE9-46DF-85EF-A857A97BA141}" type="presParOf" srcId="{8E5F8329-7354-4890-BD22-191E95C8F8E4}" destId="{D27FF5A9-9E0E-47B4-A26D-8BF5A5F1DED9}" srcOrd="2" destOrd="0" presId="urn:microsoft.com/office/officeart/2008/layout/VerticalCurvedList"/>
    <dgm:cxn modelId="{33EA2BA1-5BD4-4798-AF7B-90D44C309BF3}" type="presParOf" srcId="{D27FF5A9-9E0E-47B4-A26D-8BF5A5F1DED9}" destId="{4DFFD320-A8A0-4D86-86DF-B5D163A46C40}" srcOrd="0" destOrd="0" presId="urn:microsoft.com/office/officeart/2008/layout/VerticalCurvedList"/>
    <dgm:cxn modelId="{16AA1C98-92B8-4368-91B4-8E8E9726A1A4}" type="presParOf" srcId="{8E5F8329-7354-4890-BD22-191E95C8F8E4}" destId="{14830F71-2CE4-4BA8-9A97-50EE25827098}" srcOrd="3" destOrd="0" presId="urn:microsoft.com/office/officeart/2008/layout/VerticalCurvedList"/>
    <dgm:cxn modelId="{CF226949-B403-4EFD-98F7-47D1E71B84B3}" type="presParOf" srcId="{8E5F8329-7354-4890-BD22-191E95C8F8E4}" destId="{E06B9110-03A5-4893-8162-59974C8006D1}" srcOrd="4" destOrd="0" presId="urn:microsoft.com/office/officeart/2008/layout/VerticalCurvedList"/>
    <dgm:cxn modelId="{804F2C9F-8CB0-4AB7-BE2B-B32320B95AB8}" type="presParOf" srcId="{E06B9110-03A5-4893-8162-59974C8006D1}" destId="{5FA2F49D-9F7C-4B4C-9DEF-309B84903C2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147432-E35B-431F-ADD8-84CB66466B83}"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zh-CN" altLang="en-US"/>
        </a:p>
      </dgm:t>
    </dgm:pt>
    <dgm:pt modelId="{C0267D52-3AFE-4F63-9BA0-FE37BB6692BD}">
      <dgm:prSet phldrT="[文本]"/>
      <dgm:spPr/>
      <dgm:t>
        <a:bodyPr/>
        <a:lstStyle/>
        <a:p>
          <a:r>
            <a:rPr lang="en-US" altLang="en-US" dirty="0"/>
            <a:t>(</a:t>
          </a:r>
          <a:r>
            <a:rPr lang="zh-CN" altLang="en-US" dirty="0"/>
            <a:t>一</a:t>
          </a:r>
          <a:r>
            <a:rPr lang="en-US" altLang="en-US" dirty="0"/>
            <a:t>) </a:t>
          </a:r>
          <a:r>
            <a:rPr lang="zh-CN" altLang="en-US" dirty="0"/>
            <a:t>静态分析</a:t>
          </a:r>
        </a:p>
      </dgm:t>
    </dgm:pt>
    <dgm:pt modelId="{52F662A6-00AB-408B-BCCB-98672A63D6D3}" type="parTrans" cxnId="{2045022C-BD45-45E8-A8C0-F374365C37F5}">
      <dgm:prSet/>
      <dgm:spPr/>
      <dgm:t>
        <a:bodyPr/>
        <a:lstStyle/>
        <a:p>
          <a:endParaRPr lang="zh-CN" altLang="en-US"/>
        </a:p>
      </dgm:t>
    </dgm:pt>
    <dgm:pt modelId="{8657582A-A693-4398-82FA-68A94A805618}" type="sibTrans" cxnId="{2045022C-BD45-45E8-A8C0-F374365C37F5}">
      <dgm:prSet/>
      <dgm:spPr/>
      <dgm:t>
        <a:bodyPr/>
        <a:lstStyle/>
        <a:p>
          <a:endParaRPr lang="zh-CN" altLang="en-US"/>
        </a:p>
      </dgm:t>
    </dgm:pt>
    <dgm:pt modelId="{51376341-6EE0-4A56-9FBC-4AD1869768E5}">
      <dgm:prSet phldrT="[文本]"/>
      <dgm:spPr/>
      <dgm:t>
        <a:bodyPr/>
        <a:lstStyle/>
        <a:p>
          <a:r>
            <a:rPr lang="en-US" altLang="en-US" dirty="0"/>
            <a:t>(</a:t>
          </a:r>
          <a:r>
            <a:rPr lang="zh-CN" altLang="en-US" dirty="0"/>
            <a:t>二</a:t>
          </a:r>
          <a:r>
            <a:rPr lang="en-US" altLang="en-US" dirty="0"/>
            <a:t>) </a:t>
          </a:r>
          <a:r>
            <a:rPr lang="zh-CN" altLang="en-US" dirty="0"/>
            <a:t>比较静态分析</a:t>
          </a:r>
        </a:p>
      </dgm:t>
    </dgm:pt>
    <dgm:pt modelId="{8B84BF12-FB54-4CAC-9979-18D25979EB05}" type="parTrans" cxnId="{DC56FA10-1101-4166-B214-EAFCBA80F168}">
      <dgm:prSet/>
      <dgm:spPr/>
      <dgm:t>
        <a:bodyPr/>
        <a:lstStyle/>
        <a:p>
          <a:endParaRPr lang="zh-CN" altLang="en-US"/>
        </a:p>
      </dgm:t>
    </dgm:pt>
    <dgm:pt modelId="{A3FDDC62-4840-4825-A613-BF07268A04EC}" type="sibTrans" cxnId="{DC56FA10-1101-4166-B214-EAFCBA80F168}">
      <dgm:prSet/>
      <dgm:spPr/>
      <dgm:t>
        <a:bodyPr/>
        <a:lstStyle/>
        <a:p>
          <a:endParaRPr lang="zh-CN" altLang="en-US"/>
        </a:p>
      </dgm:t>
    </dgm:pt>
    <dgm:pt modelId="{3F9286FD-C2D8-40BC-B23A-9F2157F3F3D4}">
      <dgm:prSet phldrT="[文本]"/>
      <dgm:spPr/>
      <dgm:t>
        <a:bodyPr/>
        <a:lstStyle/>
        <a:p>
          <a:r>
            <a:rPr lang="en-US" altLang="en-US" dirty="0"/>
            <a:t>(</a:t>
          </a:r>
          <a:r>
            <a:rPr lang="zh-CN" altLang="en-US" dirty="0"/>
            <a:t>三</a:t>
          </a:r>
          <a:r>
            <a:rPr lang="en-US" altLang="en-US" dirty="0"/>
            <a:t>) </a:t>
          </a:r>
          <a:r>
            <a:rPr lang="zh-CN" altLang="en-US" dirty="0"/>
            <a:t>动态分析</a:t>
          </a:r>
        </a:p>
      </dgm:t>
    </dgm:pt>
    <dgm:pt modelId="{D756834F-6207-4AF7-8ED6-4CBE1BAFFED7}" type="parTrans" cxnId="{CB0FC067-6A7C-4E47-A7A2-DEB7AEB4AC4B}">
      <dgm:prSet/>
      <dgm:spPr/>
      <dgm:t>
        <a:bodyPr/>
        <a:lstStyle/>
        <a:p>
          <a:endParaRPr lang="zh-CN" altLang="en-US"/>
        </a:p>
      </dgm:t>
    </dgm:pt>
    <dgm:pt modelId="{7827CE7F-426D-49F8-A962-185BB722A105}" type="sibTrans" cxnId="{CB0FC067-6A7C-4E47-A7A2-DEB7AEB4AC4B}">
      <dgm:prSet/>
      <dgm:spPr/>
      <dgm:t>
        <a:bodyPr/>
        <a:lstStyle/>
        <a:p>
          <a:endParaRPr lang="zh-CN" altLang="en-US"/>
        </a:p>
      </dgm:t>
    </dgm:pt>
    <dgm:pt modelId="{159559F2-DAF6-4946-9AB9-011A7E7789A4}">
      <dgm:prSet phldrT="[文本]"/>
      <dgm:spPr/>
      <dgm:t>
        <a:bodyPr/>
        <a:lstStyle/>
        <a:p>
          <a:r>
            <a:rPr lang="zh-CN" altLang="en-US" dirty="0"/>
            <a:t>动态分析就是对经济变动的实际过程进行分析。 </a:t>
          </a:r>
        </a:p>
      </dgm:t>
    </dgm:pt>
    <dgm:pt modelId="{D06C1867-83C3-4D9F-B8DE-B68AB455F056}" type="parTrans" cxnId="{92AA759A-F097-4975-9069-93D98A862D71}">
      <dgm:prSet/>
      <dgm:spPr/>
      <dgm:t>
        <a:bodyPr/>
        <a:lstStyle/>
        <a:p>
          <a:endParaRPr lang="zh-CN" altLang="en-US"/>
        </a:p>
      </dgm:t>
    </dgm:pt>
    <dgm:pt modelId="{E87E76F9-FCE3-4375-8B56-0DA521C189E3}" type="sibTrans" cxnId="{92AA759A-F097-4975-9069-93D98A862D71}">
      <dgm:prSet/>
      <dgm:spPr/>
      <dgm:t>
        <a:bodyPr/>
        <a:lstStyle/>
        <a:p>
          <a:endParaRPr lang="zh-CN" altLang="en-US"/>
        </a:p>
      </dgm:t>
    </dgm:pt>
    <dgm:pt modelId="{62C46D9C-DD12-4CB7-A675-FAC69CECE3AE}">
      <dgm:prSet phldrT="[文本]"/>
      <dgm:spPr/>
      <dgm:t>
        <a:bodyPr/>
        <a:lstStyle/>
        <a:p>
          <a:r>
            <a:rPr lang="zh-CN" altLang="en-US" dirty="0"/>
            <a:t>静态分析就是分析经济现象的均衡状态以及有关的经济变量达到均衡状态所</a:t>
          </a:r>
          <a:r>
            <a:rPr lang="zh-CN" altLang="en-US"/>
            <a:t>需要具备的条件。 </a:t>
          </a:r>
          <a:endParaRPr lang="zh-CN" altLang="en-US" dirty="0"/>
        </a:p>
      </dgm:t>
    </dgm:pt>
    <dgm:pt modelId="{51198DBF-31B8-49A2-ACD0-43AA4B3504A3}" type="parTrans" cxnId="{C02F94DF-801E-456A-9FCB-91641709D5A5}">
      <dgm:prSet/>
      <dgm:spPr/>
      <dgm:t>
        <a:bodyPr/>
        <a:lstStyle/>
        <a:p>
          <a:endParaRPr lang="zh-CN" altLang="en-US"/>
        </a:p>
      </dgm:t>
    </dgm:pt>
    <dgm:pt modelId="{F1D03B9E-7CC0-4634-B2AF-CE8806FAAA55}" type="sibTrans" cxnId="{C02F94DF-801E-456A-9FCB-91641709D5A5}">
      <dgm:prSet/>
      <dgm:spPr/>
      <dgm:t>
        <a:bodyPr/>
        <a:lstStyle/>
        <a:p>
          <a:endParaRPr lang="zh-CN" altLang="en-US"/>
        </a:p>
      </dgm:t>
    </dgm:pt>
    <dgm:pt modelId="{23E92A67-0E2B-4905-A622-843D8BC29106}">
      <dgm:prSet phldrT="[文本]"/>
      <dgm:spPr/>
      <dgm:t>
        <a:bodyPr/>
        <a:lstStyle/>
        <a:p>
          <a:r>
            <a:rPr lang="zh-CN" altLang="en-US" dirty="0"/>
            <a:t>比较静态分析就是分析在已知条件发生变化后</a:t>
          </a:r>
          <a:r>
            <a:rPr lang="en-US" altLang="en-US" dirty="0"/>
            <a:t>, </a:t>
          </a:r>
          <a:r>
            <a:rPr lang="zh-CN" altLang="en-US" dirty="0"/>
            <a:t>经济现象均衡状态的相应变化</a:t>
          </a:r>
          <a:r>
            <a:rPr lang="zh-CN" altLang="en-US"/>
            <a:t>以及有关的经济变量在达到新的均衡状态时的相应变化。 </a:t>
          </a:r>
          <a:endParaRPr lang="zh-CN" altLang="en-US" dirty="0"/>
        </a:p>
      </dgm:t>
    </dgm:pt>
    <dgm:pt modelId="{2C2B11F2-161B-45FE-815D-DC141AEE2460}" type="parTrans" cxnId="{0DC64D3A-FDE1-4E69-A7F4-BC827C4AFAFB}">
      <dgm:prSet/>
      <dgm:spPr/>
      <dgm:t>
        <a:bodyPr/>
        <a:lstStyle/>
        <a:p>
          <a:endParaRPr lang="zh-CN" altLang="en-US"/>
        </a:p>
      </dgm:t>
    </dgm:pt>
    <dgm:pt modelId="{8C52FC30-B8DA-4773-804E-AC2259215D8C}" type="sibTrans" cxnId="{0DC64D3A-FDE1-4E69-A7F4-BC827C4AFAFB}">
      <dgm:prSet/>
      <dgm:spPr/>
      <dgm:t>
        <a:bodyPr/>
        <a:lstStyle/>
        <a:p>
          <a:endParaRPr lang="zh-CN" altLang="en-US"/>
        </a:p>
      </dgm:t>
    </dgm:pt>
    <dgm:pt modelId="{F6751ABD-D0A4-4AD4-A380-F92516CAAF55}" type="pres">
      <dgm:prSet presAssocID="{A9147432-E35B-431F-ADD8-84CB66466B83}" presName="linear" presStyleCnt="0">
        <dgm:presLayoutVars>
          <dgm:dir/>
          <dgm:animLvl val="lvl"/>
          <dgm:resizeHandles val="exact"/>
        </dgm:presLayoutVars>
      </dgm:prSet>
      <dgm:spPr/>
    </dgm:pt>
    <dgm:pt modelId="{B1B839AC-CDD4-4234-82A8-C2B3BB3624B7}" type="pres">
      <dgm:prSet presAssocID="{C0267D52-3AFE-4F63-9BA0-FE37BB6692BD}" presName="parentLin" presStyleCnt="0"/>
      <dgm:spPr/>
    </dgm:pt>
    <dgm:pt modelId="{B02DC7C0-46D0-44D3-8860-99F433669156}" type="pres">
      <dgm:prSet presAssocID="{C0267D52-3AFE-4F63-9BA0-FE37BB6692BD}" presName="parentLeftMargin" presStyleLbl="node1" presStyleIdx="0" presStyleCnt="3"/>
      <dgm:spPr/>
    </dgm:pt>
    <dgm:pt modelId="{CCE802CF-ABD5-4920-B99C-2C7A10DB0CA8}" type="pres">
      <dgm:prSet presAssocID="{C0267D52-3AFE-4F63-9BA0-FE37BB6692BD}" presName="parentText" presStyleLbl="node1" presStyleIdx="0" presStyleCnt="3">
        <dgm:presLayoutVars>
          <dgm:chMax val="0"/>
          <dgm:bulletEnabled val="1"/>
        </dgm:presLayoutVars>
      </dgm:prSet>
      <dgm:spPr/>
    </dgm:pt>
    <dgm:pt modelId="{D9A4A4A4-2442-4253-AC87-422837744722}" type="pres">
      <dgm:prSet presAssocID="{C0267D52-3AFE-4F63-9BA0-FE37BB6692BD}" presName="negativeSpace" presStyleCnt="0"/>
      <dgm:spPr/>
    </dgm:pt>
    <dgm:pt modelId="{4F520A8E-5250-4C5D-B930-62AA63D1BA51}" type="pres">
      <dgm:prSet presAssocID="{C0267D52-3AFE-4F63-9BA0-FE37BB6692BD}" presName="childText" presStyleLbl="conFgAcc1" presStyleIdx="0" presStyleCnt="3">
        <dgm:presLayoutVars>
          <dgm:bulletEnabled val="1"/>
        </dgm:presLayoutVars>
      </dgm:prSet>
      <dgm:spPr/>
    </dgm:pt>
    <dgm:pt modelId="{B623E904-16B3-4DDF-8E54-9749A2A494BC}" type="pres">
      <dgm:prSet presAssocID="{8657582A-A693-4398-82FA-68A94A805618}" presName="spaceBetweenRectangles" presStyleCnt="0"/>
      <dgm:spPr/>
    </dgm:pt>
    <dgm:pt modelId="{47650BAE-0B8F-4AAA-97BB-34ECD0509FD6}" type="pres">
      <dgm:prSet presAssocID="{51376341-6EE0-4A56-9FBC-4AD1869768E5}" presName="parentLin" presStyleCnt="0"/>
      <dgm:spPr/>
    </dgm:pt>
    <dgm:pt modelId="{3999D6D1-82D3-44A9-8409-F6B0E5BC99C1}" type="pres">
      <dgm:prSet presAssocID="{51376341-6EE0-4A56-9FBC-4AD1869768E5}" presName="parentLeftMargin" presStyleLbl="node1" presStyleIdx="0" presStyleCnt="3"/>
      <dgm:spPr/>
    </dgm:pt>
    <dgm:pt modelId="{F53009B1-1867-4464-ACE6-75BE1474D0A8}" type="pres">
      <dgm:prSet presAssocID="{51376341-6EE0-4A56-9FBC-4AD1869768E5}" presName="parentText" presStyleLbl="node1" presStyleIdx="1" presStyleCnt="3">
        <dgm:presLayoutVars>
          <dgm:chMax val="0"/>
          <dgm:bulletEnabled val="1"/>
        </dgm:presLayoutVars>
      </dgm:prSet>
      <dgm:spPr/>
    </dgm:pt>
    <dgm:pt modelId="{26DCB48B-ABE0-4E49-B488-5065548EB121}" type="pres">
      <dgm:prSet presAssocID="{51376341-6EE0-4A56-9FBC-4AD1869768E5}" presName="negativeSpace" presStyleCnt="0"/>
      <dgm:spPr/>
    </dgm:pt>
    <dgm:pt modelId="{CC097F8D-46BB-4333-B9EB-7193084CBD2C}" type="pres">
      <dgm:prSet presAssocID="{51376341-6EE0-4A56-9FBC-4AD1869768E5}" presName="childText" presStyleLbl="conFgAcc1" presStyleIdx="1" presStyleCnt="3">
        <dgm:presLayoutVars>
          <dgm:bulletEnabled val="1"/>
        </dgm:presLayoutVars>
      </dgm:prSet>
      <dgm:spPr/>
    </dgm:pt>
    <dgm:pt modelId="{FB55B9DC-D510-48C5-B583-C8423F2345D4}" type="pres">
      <dgm:prSet presAssocID="{A3FDDC62-4840-4825-A613-BF07268A04EC}" presName="spaceBetweenRectangles" presStyleCnt="0"/>
      <dgm:spPr/>
    </dgm:pt>
    <dgm:pt modelId="{99461AD8-AD49-4D16-A78C-39D18A98D3EA}" type="pres">
      <dgm:prSet presAssocID="{3F9286FD-C2D8-40BC-B23A-9F2157F3F3D4}" presName="parentLin" presStyleCnt="0"/>
      <dgm:spPr/>
    </dgm:pt>
    <dgm:pt modelId="{260612E7-3048-49D1-A145-7CA58906441A}" type="pres">
      <dgm:prSet presAssocID="{3F9286FD-C2D8-40BC-B23A-9F2157F3F3D4}" presName="parentLeftMargin" presStyleLbl="node1" presStyleIdx="1" presStyleCnt="3"/>
      <dgm:spPr/>
    </dgm:pt>
    <dgm:pt modelId="{FB3E0544-0DD4-47CF-8996-1BA72076536F}" type="pres">
      <dgm:prSet presAssocID="{3F9286FD-C2D8-40BC-B23A-9F2157F3F3D4}" presName="parentText" presStyleLbl="node1" presStyleIdx="2" presStyleCnt="3">
        <dgm:presLayoutVars>
          <dgm:chMax val="0"/>
          <dgm:bulletEnabled val="1"/>
        </dgm:presLayoutVars>
      </dgm:prSet>
      <dgm:spPr/>
    </dgm:pt>
    <dgm:pt modelId="{415E065F-4D18-4ACB-B120-5283D55F0429}" type="pres">
      <dgm:prSet presAssocID="{3F9286FD-C2D8-40BC-B23A-9F2157F3F3D4}" presName="negativeSpace" presStyleCnt="0"/>
      <dgm:spPr/>
    </dgm:pt>
    <dgm:pt modelId="{BA68C257-BCB7-46F5-AD54-88024C45FA11}" type="pres">
      <dgm:prSet presAssocID="{3F9286FD-C2D8-40BC-B23A-9F2157F3F3D4}" presName="childText" presStyleLbl="conFgAcc1" presStyleIdx="2" presStyleCnt="3">
        <dgm:presLayoutVars>
          <dgm:bulletEnabled val="1"/>
        </dgm:presLayoutVars>
      </dgm:prSet>
      <dgm:spPr/>
    </dgm:pt>
  </dgm:ptLst>
  <dgm:cxnLst>
    <dgm:cxn modelId="{74AE6105-882B-49F2-A2CF-71731FF67303}" type="presOf" srcId="{C0267D52-3AFE-4F63-9BA0-FE37BB6692BD}" destId="{B02DC7C0-46D0-44D3-8860-99F433669156}" srcOrd="0" destOrd="0" presId="urn:microsoft.com/office/officeart/2005/8/layout/list1"/>
    <dgm:cxn modelId="{DC56FA10-1101-4166-B214-EAFCBA80F168}" srcId="{A9147432-E35B-431F-ADD8-84CB66466B83}" destId="{51376341-6EE0-4A56-9FBC-4AD1869768E5}" srcOrd="1" destOrd="0" parTransId="{8B84BF12-FB54-4CAC-9979-18D25979EB05}" sibTransId="{A3FDDC62-4840-4825-A613-BF07268A04EC}"/>
    <dgm:cxn modelId="{2045022C-BD45-45E8-A8C0-F374365C37F5}" srcId="{A9147432-E35B-431F-ADD8-84CB66466B83}" destId="{C0267D52-3AFE-4F63-9BA0-FE37BB6692BD}" srcOrd="0" destOrd="0" parTransId="{52F662A6-00AB-408B-BCCB-98672A63D6D3}" sibTransId="{8657582A-A693-4398-82FA-68A94A805618}"/>
    <dgm:cxn modelId="{36C78937-CDC4-48BD-908D-47790593CCAF}" type="presOf" srcId="{A9147432-E35B-431F-ADD8-84CB66466B83}" destId="{F6751ABD-D0A4-4AD4-A380-F92516CAAF55}" srcOrd="0" destOrd="0" presId="urn:microsoft.com/office/officeart/2005/8/layout/list1"/>
    <dgm:cxn modelId="{0DC64D3A-FDE1-4E69-A7F4-BC827C4AFAFB}" srcId="{51376341-6EE0-4A56-9FBC-4AD1869768E5}" destId="{23E92A67-0E2B-4905-A622-843D8BC29106}" srcOrd="0" destOrd="0" parTransId="{2C2B11F2-161B-45FE-815D-DC141AEE2460}" sibTransId="{8C52FC30-B8DA-4773-804E-AC2259215D8C}"/>
    <dgm:cxn modelId="{02B11B5F-43B5-44C6-9508-DAEB202479CE}" type="presOf" srcId="{C0267D52-3AFE-4F63-9BA0-FE37BB6692BD}" destId="{CCE802CF-ABD5-4920-B99C-2C7A10DB0CA8}" srcOrd="1" destOrd="0" presId="urn:microsoft.com/office/officeart/2005/8/layout/list1"/>
    <dgm:cxn modelId="{E221E760-76B4-44AF-B20C-6E50A3436970}" type="presOf" srcId="{23E92A67-0E2B-4905-A622-843D8BC29106}" destId="{CC097F8D-46BB-4333-B9EB-7193084CBD2C}" srcOrd="0" destOrd="0" presId="urn:microsoft.com/office/officeart/2005/8/layout/list1"/>
    <dgm:cxn modelId="{CB0FC067-6A7C-4E47-A7A2-DEB7AEB4AC4B}" srcId="{A9147432-E35B-431F-ADD8-84CB66466B83}" destId="{3F9286FD-C2D8-40BC-B23A-9F2157F3F3D4}" srcOrd="2" destOrd="0" parTransId="{D756834F-6207-4AF7-8ED6-4CBE1BAFFED7}" sibTransId="{7827CE7F-426D-49F8-A962-185BB722A105}"/>
    <dgm:cxn modelId="{24D8AA48-FBFF-4BD1-9813-7929F4927952}" type="presOf" srcId="{3F9286FD-C2D8-40BC-B23A-9F2157F3F3D4}" destId="{260612E7-3048-49D1-A145-7CA58906441A}" srcOrd="0" destOrd="0" presId="urn:microsoft.com/office/officeart/2005/8/layout/list1"/>
    <dgm:cxn modelId="{AF2D9273-BD5C-40F9-B69A-92E4EC4097BE}" type="presOf" srcId="{159559F2-DAF6-4946-9AB9-011A7E7789A4}" destId="{BA68C257-BCB7-46F5-AD54-88024C45FA11}" srcOrd="0" destOrd="0" presId="urn:microsoft.com/office/officeart/2005/8/layout/list1"/>
    <dgm:cxn modelId="{662B7458-F3FA-4A97-B202-8CD66F593614}" type="presOf" srcId="{62C46D9C-DD12-4CB7-A675-FAC69CECE3AE}" destId="{4F520A8E-5250-4C5D-B930-62AA63D1BA51}" srcOrd="0" destOrd="0" presId="urn:microsoft.com/office/officeart/2005/8/layout/list1"/>
    <dgm:cxn modelId="{92AA759A-F097-4975-9069-93D98A862D71}" srcId="{3F9286FD-C2D8-40BC-B23A-9F2157F3F3D4}" destId="{159559F2-DAF6-4946-9AB9-011A7E7789A4}" srcOrd="0" destOrd="0" parTransId="{D06C1867-83C3-4D9F-B8DE-B68AB455F056}" sibTransId="{E87E76F9-FCE3-4375-8B56-0DA521C189E3}"/>
    <dgm:cxn modelId="{EA8B88C0-082B-45BD-A4E2-989D72F4A497}" type="presOf" srcId="{51376341-6EE0-4A56-9FBC-4AD1869768E5}" destId="{F53009B1-1867-4464-ACE6-75BE1474D0A8}" srcOrd="1" destOrd="0" presId="urn:microsoft.com/office/officeart/2005/8/layout/list1"/>
    <dgm:cxn modelId="{09909ADD-4530-4C2A-874B-562E98E90B2F}" type="presOf" srcId="{3F9286FD-C2D8-40BC-B23A-9F2157F3F3D4}" destId="{FB3E0544-0DD4-47CF-8996-1BA72076536F}" srcOrd="1" destOrd="0" presId="urn:microsoft.com/office/officeart/2005/8/layout/list1"/>
    <dgm:cxn modelId="{C02F94DF-801E-456A-9FCB-91641709D5A5}" srcId="{C0267D52-3AFE-4F63-9BA0-FE37BB6692BD}" destId="{62C46D9C-DD12-4CB7-A675-FAC69CECE3AE}" srcOrd="0" destOrd="0" parTransId="{51198DBF-31B8-49A2-ACD0-43AA4B3504A3}" sibTransId="{F1D03B9E-7CC0-4634-B2AF-CE8806FAAA55}"/>
    <dgm:cxn modelId="{6ACDF3E1-F798-4679-B2EE-3610F2D497C0}" type="presOf" srcId="{51376341-6EE0-4A56-9FBC-4AD1869768E5}" destId="{3999D6D1-82D3-44A9-8409-F6B0E5BC99C1}" srcOrd="0" destOrd="0" presId="urn:microsoft.com/office/officeart/2005/8/layout/list1"/>
    <dgm:cxn modelId="{6EDC8A6A-9458-4364-8688-45BCCB7E29D3}" type="presParOf" srcId="{F6751ABD-D0A4-4AD4-A380-F92516CAAF55}" destId="{B1B839AC-CDD4-4234-82A8-C2B3BB3624B7}" srcOrd="0" destOrd="0" presId="urn:microsoft.com/office/officeart/2005/8/layout/list1"/>
    <dgm:cxn modelId="{31E85A3B-1F6A-40E7-A2BC-A63DB970BA63}" type="presParOf" srcId="{B1B839AC-CDD4-4234-82A8-C2B3BB3624B7}" destId="{B02DC7C0-46D0-44D3-8860-99F433669156}" srcOrd="0" destOrd="0" presId="urn:microsoft.com/office/officeart/2005/8/layout/list1"/>
    <dgm:cxn modelId="{1E6F0525-3F0A-4063-AC1A-152C7ACD205F}" type="presParOf" srcId="{B1B839AC-CDD4-4234-82A8-C2B3BB3624B7}" destId="{CCE802CF-ABD5-4920-B99C-2C7A10DB0CA8}" srcOrd="1" destOrd="0" presId="urn:microsoft.com/office/officeart/2005/8/layout/list1"/>
    <dgm:cxn modelId="{31B2F70E-D330-4897-83C0-1C0E4FB1E656}" type="presParOf" srcId="{F6751ABD-D0A4-4AD4-A380-F92516CAAF55}" destId="{D9A4A4A4-2442-4253-AC87-422837744722}" srcOrd="1" destOrd="0" presId="urn:microsoft.com/office/officeart/2005/8/layout/list1"/>
    <dgm:cxn modelId="{FA901156-D23E-4C5E-B129-054EDAEFD420}" type="presParOf" srcId="{F6751ABD-D0A4-4AD4-A380-F92516CAAF55}" destId="{4F520A8E-5250-4C5D-B930-62AA63D1BA51}" srcOrd="2" destOrd="0" presId="urn:microsoft.com/office/officeart/2005/8/layout/list1"/>
    <dgm:cxn modelId="{F4DC519C-03B3-4AF3-9463-62DEEA179A9A}" type="presParOf" srcId="{F6751ABD-D0A4-4AD4-A380-F92516CAAF55}" destId="{B623E904-16B3-4DDF-8E54-9749A2A494BC}" srcOrd="3" destOrd="0" presId="urn:microsoft.com/office/officeart/2005/8/layout/list1"/>
    <dgm:cxn modelId="{14BCCED7-4E1E-4408-B787-F6D3194FD43F}" type="presParOf" srcId="{F6751ABD-D0A4-4AD4-A380-F92516CAAF55}" destId="{47650BAE-0B8F-4AAA-97BB-34ECD0509FD6}" srcOrd="4" destOrd="0" presId="urn:microsoft.com/office/officeart/2005/8/layout/list1"/>
    <dgm:cxn modelId="{F77C0ED4-472F-4359-A666-B2DD80CF00AD}" type="presParOf" srcId="{47650BAE-0B8F-4AAA-97BB-34ECD0509FD6}" destId="{3999D6D1-82D3-44A9-8409-F6B0E5BC99C1}" srcOrd="0" destOrd="0" presId="urn:microsoft.com/office/officeart/2005/8/layout/list1"/>
    <dgm:cxn modelId="{34EA5979-504D-4020-A01C-0884FC5C56BC}" type="presParOf" srcId="{47650BAE-0B8F-4AAA-97BB-34ECD0509FD6}" destId="{F53009B1-1867-4464-ACE6-75BE1474D0A8}" srcOrd="1" destOrd="0" presId="urn:microsoft.com/office/officeart/2005/8/layout/list1"/>
    <dgm:cxn modelId="{855735DE-3650-43B8-915E-935278F74EDF}" type="presParOf" srcId="{F6751ABD-D0A4-4AD4-A380-F92516CAAF55}" destId="{26DCB48B-ABE0-4E49-B488-5065548EB121}" srcOrd="5" destOrd="0" presId="urn:microsoft.com/office/officeart/2005/8/layout/list1"/>
    <dgm:cxn modelId="{264093CC-9613-4612-9C2D-07149BA64107}" type="presParOf" srcId="{F6751ABD-D0A4-4AD4-A380-F92516CAAF55}" destId="{CC097F8D-46BB-4333-B9EB-7193084CBD2C}" srcOrd="6" destOrd="0" presId="urn:microsoft.com/office/officeart/2005/8/layout/list1"/>
    <dgm:cxn modelId="{C0B28959-4B75-4B77-B8E0-DE7716E58E00}" type="presParOf" srcId="{F6751ABD-D0A4-4AD4-A380-F92516CAAF55}" destId="{FB55B9DC-D510-48C5-B583-C8423F2345D4}" srcOrd="7" destOrd="0" presId="urn:microsoft.com/office/officeart/2005/8/layout/list1"/>
    <dgm:cxn modelId="{2E45C4E5-FCA7-4D54-A592-9C8B908D468E}" type="presParOf" srcId="{F6751ABD-D0A4-4AD4-A380-F92516CAAF55}" destId="{99461AD8-AD49-4D16-A78C-39D18A98D3EA}" srcOrd="8" destOrd="0" presId="urn:microsoft.com/office/officeart/2005/8/layout/list1"/>
    <dgm:cxn modelId="{D4D47C61-7D6A-4D82-A7FF-576577780899}" type="presParOf" srcId="{99461AD8-AD49-4D16-A78C-39D18A98D3EA}" destId="{260612E7-3048-49D1-A145-7CA58906441A}" srcOrd="0" destOrd="0" presId="urn:microsoft.com/office/officeart/2005/8/layout/list1"/>
    <dgm:cxn modelId="{706E03CA-4367-447B-A68D-61E7DE68E761}" type="presParOf" srcId="{99461AD8-AD49-4D16-A78C-39D18A98D3EA}" destId="{FB3E0544-0DD4-47CF-8996-1BA72076536F}" srcOrd="1" destOrd="0" presId="urn:microsoft.com/office/officeart/2005/8/layout/list1"/>
    <dgm:cxn modelId="{983E6188-BF1D-4D85-A033-0D5911BEB91A}" type="presParOf" srcId="{F6751ABD-D0A4-4AD4-A380-F92516CAAF55}" destId="{415E065F-4D18-4ACB-B120-5283D55F0429}" srcOrd="9" destOrd="0" presId="urn:microsoft.com/office/officeart/2005/8/layout/list1"/>
    <dgm:cxn modelId="{16541869-0740-4481-8B68-B43D03F9980B}" type="presParOf" srcId="{F6751ABD-D0A4-4AD4-A380-F92516CAAF55}" destId="{BA68C257-BCB7-46F5-AD54-88024C45FA1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6D26C8-0BF9-4472-B49C-4EDCD70C225C}">
      <dsp:nvSpPr>
        <dsp:cNvPr id="0" name=""/>
        <dsp:cNvSpPr/>
      </dsp:nvSpPr>
      <dsp:spPr>
        <a:xfrm>
          <a:off x="1782" y="485739"/>
          <a:ext cx="1558408" cy="1558408"/>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85764" tIns="22860" rIns="85764" bIns="22860" numCol="1" spcCol="1270" anchor="ctr" anchorCtr="0">
          <a:noAutofit/>
        </a:bodyPr>
        <a:lstStyle/>
        <a:p>
          <a:pPr marL="0" lvl="0" indent="0" algn="ctr" defTabSz="800100">
            <a:lnSpc>
              <a:spcPct val="90000"/>
            </a:lnSpc>
            <a:spcBef>
              <a:spcPct val="0"/>
            </a:spcBef>
            <a:spcAft>
              <a:spcPct val="35000"/>
            </a:spcAft>
            <a:buNone/>
          </a:pPr>
          <a:r>
            <a:rPr lang="en-US" altLang="en-US" sz="1800" b="0" kern="1200" dirty="0"/>
            <a:t>1.</a:t>
          </a:r>
          <a:r>
            <a:rPr lang="zh-CN" altLang="en-US" sz="1800" b="0" kern="1200" dirty="0"/>
            <a:t>资源分配问题</a:t>
          </a:r>
        </a:p>
      </dsp:txBody>
      <dsp:txXfrm>
        <a:off x="230006" y="713963"/>
        <a:ext cx="1101960" cy="1101960"/>
      </dsp:txXfrm>
    </dsp:sp>
    <dsp:sp modelId="{AF472FA8-C580-4336-BC7C-77A241DFE490}">
      <dsp:nvSpPr>
        <dsp:cNvPr id="0" name=""/>
        <dsp:cNvSpPr/>
      </dsp:nvSpPr>
      <dsp:spPr>
        <a:xfrm>
          <a:off x="1248509" y="485739"/>
          <a:ext cx="1558408" cy="1558408"/>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85764" tIns="22860" rIns="85764" bIns="22860" numCol="1" spcCol="1270" anchor="ctr" anchorCtr="0">
          <a:noAutofit/>
        </a:bodyPr>
        <a:lstStyle/>
        <a:p>
          <a:pPr marL="0" lvl="0" indent="0" algn="ctr" defTabSz="800100">
            <a:lnSpc>
              <a:spcPct val="90000"/>
            </a:lnSpc>
            <a:spcBef>
              <a:spcPct val="0"/>
            </a:spcBef>
            <a:spcAft>
              <a:spcPct val="35000"/>
            </a:spcAft>
            <a:buNone/>
          </a:pPr>
          <a:r>
            <a:rPr lang="en-US" altLang="en-US" sz="1800" b="0" kern="1200" dirty="0"/>
            <a:t>2.</a:t>
          </a:r>
          <a:r>
            <a:rPr lang="zh-CN" altLang="en-US" sz="1800" b="0" kern="1200" dirty="0"/>
            <a:t>资源效率问题</a:t>
          </a:r>
        </a:p>
      </dsp:txBody>
      <dsp:txXfrm>
        <a:off x="1476733" y="713963"/>
        <a:ext cx="1101960" cy="1101960"/>
      </dsp:txXfrm>
    </dsp:sp>
    <dsp:sp modelId="{D2123534-19E5-4557-9D8F-7C21E7ADC6A6}">
      <dsp:nvSpPr>
        <dsp:cNvPr id="0" name=""/>
        <dsp:cNvSpPr/>
      </dsp:nvSpPr>
      <dsp:spPr>
        <a:xfrm>
          <a:off x="2495236" y="485739"/>
          <a:ext cx="1558408" cy="1558408"/>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85764" tIns="22860" rIns="85764" bIns="22860" numCol="1" spcCol="1270" anchor="ctr" anchorCtr="0">
          <a:noAutofit/>
        </a:bodyPr>
        <a:lstStyle/>
        <a:p>
          <a:pPr marL="0" lvl="0" indent="0" algn="ctr" defTabSz="800100">
            <a:lnSpc>
              <a:spcPct val="90000"/>
            </a:lnSpc>
            <a:spcBef>
              <a:spcPct val="0"/>
            </a:spcBef>
            <a:spcAft>
              <a:spcPct val="35000"/>
            </a:spcAft>
            <a:buNone/>
          </a:pPr>
          <a:r>
            <a:rPr lang="en-US" altLang="en-US" sz="1800" b="0" kern="1200" dirty="0"/>
            <a:t>3.</a:t>
          </a:r>
          <a:r>
            <a:rPr lang="zh-CN" altLang="en-US" sz="1800" b="0" kern="1200" dirty="0"/>
            <a:t>资源枯竭问题</a:t>
          </a:r>
        </a:p>
      </dsp:txBody>
      <dsp:txXfrm>
        <a:off x="2723460" y="713963"/>
        <a:ext cx="1101960" cy="1101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123FB8-8F4F-4BB5-83B0-CD4913D47D4D}">
      <dsp:nvSpPr>
        <dsp:cNvPr id="0" name=""/>
        <dsp:cNvSpPr/>
      </dsp:nvSpPr>
      <dsp:spPr>
        <a:xfrm>
          <a:off x="804462" y="170767"/>
          <a:ext cx="2125105" cy="2125105"/>
        </a:xfrm>
        <a:prstGeom prst="pie">
          <a:avLst>
            <a:gd name="adj1" fmla="val 16200000"/>
            <a:gd name="adj2" fmla="val 180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altLang="en-US" sz="1400" b="0" kern="1200" dirty="0"/>
            <a:t>1.</a:t>
          </a:r>
          <a:r>
            <a:rPr lang="zh-CN" altLang="en-US" sz="1400" b="0" kern="1200" dirty="0"/>
            <a:t>生产什么与生产多少</a:t>
          </a:r>
        </a:p>
      </dsp:txBody>
      <dsp:txXfrm>
        <a:off x="1959862" y="562900"/>
        <a:ext cx="721018" cy="708368"/>
      </dsp:txXfrm>
    </dsp:sp>
    <dsp:sp modelId="{1F9BC2FC-4751-45A5-81EF-89319FDAB0EC}">
      <dsp:nvSpPr>
        <dsp:cNvPr id="0" name=""/>
        <dsp:cNvSpPr/>
      </dsp:nvSpPr>
      <dsp:spPr>
        <a:xfrm>
          <a:off x="694918" y="234014"/>
          <a:ext cx="2125105" cy="2125105"/>
        </a:xfrm>
        <a:prstGeom prst="pie">
          <a:avLst>
            <a:gd name="adj1" fmla="val 1800000"/>
            <a:gd name="adj2" fmla="val 90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altLang="en-US" sz="1400" b="0" kern="1200" dirty="0"/>
            <a:t>2.</a:t>
          </a:r>
          <a:r>
            <a:rPr lang="zh-CN" altLang="en-US" sz="1400" b="0" kern="1200" dirty="0"/>
            <a:t>如何生产</a:t>
          </a:r>
        </a:p>
      </dsp:txBody>
      <dsp:txXfrm>
        <a:off x="1276792" y="1574855"/>
        <a:ext cx="961357" cy="657770"/>
      </dsp:txXfrm>
    </dsp:sp>
    <dsp:sp modelId="{904BB420-7D70-4287-827F-B8E3481E9278}">
      <dsp:nvSpPr>
        <dsp:cNvPr id="0" name=""/>
        <dsp:cNvSpPr/>
      </dsp:nvSpPr>
      <dsp:spPr>
        <a:xfrm>
          <a:off x="694918" y="234014"/>
          <a:ext cx="2125105" cy="2125105"/>
        </a:xfrm>
        <a:prstGeom prst="pie">
          <a:avLst>
            <a:gd name="adj1" fmla="val 9000000"/>
            <a:gd name="adj2" fmla="val 1620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altLang="en-US" sz="1400" b="0" kern="1200"/>
            <a:t>3.</a:t>
          </a:r>
          <a:r>
            <a:rPr lang="zh-CN" altLang="en-US" sz="1400" b="0" kern="1200"/>
            <a:t>为谁生产</a:t>
          </a:r>
          <a:endParaRPr lang="zh-CN" altLang="en-US" sz="1400" b="0" kern="1200" dirty="0"/>
        </a:p>
      </dsp:txBody>
      <dsp:txXfrm>
        <a:off x="922608" y="651446"/>
        <a:ext cx="721018" cy="7083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A6853-CBD7-41CA-AE9B-E7F34666CA4F}">
      <dsp:nvSpPr>
        <dsp:cNvPr id="0" name=""/>
        <dsp:cNvSpPr/>
      </dsp:nvSpPr>
      <dsp:spPr>
        <a:xfrm>
          <a:off x="2369" y="276157"/>
          <a:ext cx="1306673" cy="153726"/>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B2FC0E-A5FC-4027-BB63-1EE04F12A80E}">
      <dsp:nvSpPr>
        <dsp:cNvPr id="0" name=""/>
        <dsp:cNvSpPr/>
      </dsp:nvSpPr>
      <dsp:spPr>
        <a:xfrm>
          <a:off x="2369" y="333890"/>
          <a:ext cx="95992" cy="95992"/>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B37F00-FC8A-45A6-8A3A-5B066B5D3DE8}">
      <dsp:nvSpPr>
        <dsp:cNvPr id="0" name=""/>
        <dsp:cNvSpPr/>
      </dsp:nvSpPr>
      <dsp:spPr>
        <a:xfrm>
          <a:off x="2369" y="0"/>
          <a:ext cx="1306673" cy="2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l" defTabSz="800100">
            <a:lnSpc>
              <a:spcPct val="90000"/>
            </a:lnSpc>
            <a:spcBef>
              <a:spcPct val="0"/>
            </a:spcBef>
            <a:spcAft>
              <a:spcPct val="35000"/>
            </a:spcAft>
            <a:buNone/>
          </a:pPr>
          <a:r>
            <a:rPr lang="en-US" altLang="en-US" sz="1800" b="0" kern="1200" dirty="0"/>
            <a:t>1.</a:t>
          </a:r>
          <a:r>
            <a:rPr lang="zh-CN" altLang="en-US" sz="1800" b="0" kern="1200" dirty="0"/>
            <a:t>市场经济</a:t>
          </a:r>
        </a:p>
      </dsp:txBody>
      <dsp:txXfrm>
        <a:off x="2369" y="0"/>
        <a:ext cx="1306673" cy="276157"/>
      </dsp:txXfrm>
    </dsp:sp>
    <dsp:sp modelId="{5BFD0E7C-0902-4DC2-87A3-1D379A23E515}">
      <dsp:nvSpPr>
        <dsp:cNvPr id="0" name=""/>
        <dsp:cNvSpPr/>
      </dsp:nvSpPr>
      <dsp:spPr>
        <a:xfrm>
          <a:off x="1374376" y="276157"/>
          <a:ext cx="1306673" cy="153726"/>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825477-E1AC-4EE5-93EA-E83937E279F2}">
      <dsp:nvSpPr>
        <dsp:cNvPr id="0" name=""/>
        <dsp:cNvSpPr/>
      </dsp:nvSpPr>
      <dsp:spPr>
        <a:xfrm>
          <a:off x="1374376" y="333890"/>
          <a:ext cx="95992" cy="95992"/>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4564C7-C41B-4C2B-8C9F-60421F98B044}">
      <dsp:nvSpPr>
        <dsp:cNvPr id="0" name=""/>
        <dsp:cNvSpPr/>
      </dsp:nvSpPr>
      <dsp:spPr>
        <a:xfrm>
          <a:off x="1374376" y="0"/>
          <a:ext cx="1306673" cy="2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l" defTabSz="800100">
            <a:lnSpc>
              <a:spcPct val="90000"/>
            </a:lnSpc>
            <a:spcBef>
              <a:spcPct val="0"/>
            </a:spcBef>
            <a:spcAft>
              <a:spcPct val="35000"/>
            </a:spcAft>
            <a:buNone/>
          </a:pPr>
          <a:r>
            <a:rPr lang="en-US" altLang="en-US" sz="1800" b="0" kern="1200" dirty="0"/>
            <a:t>2.</a:t>
          </a:r>
          <a:r>
            <a:rPr lang="zh-CN" altLang="en-US" sz="1800" b="0" kern="1200" dirty="0"/>
            <a:t>计划经济</a:t>
          </a:r>
        </a:p>
      </dsp:txBody>
      <dsp:txXfrm>
        <a:off x="1374376" y="0"/>
        <a:ext cx="1306673" cy="276157"/>
      </dsp:txXfrm>
    </dsp:sp>
    <dsp:sp modelId="{2C513E51-831A-4156-B7A8-AECFA4C2A7FD}">
      <dsp:nvSpPr>
        <dsp:cNvPr id="0" name=""/>
        <dsp:cNvSpPr/>
      </dsp:nvSpPr>
      <dsp:spPr>
        <a:xfrm>
          <a:off x="2746383" y="276157"/>
          <a:ext cx="1306673" cy="153726"/>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060EB7-7D99-47E1-9F01-8342741CB281}">
      <dsp:nvSpPr>
        <dsp:cNvPr id="0" name=""/>
        <dsp:cNvSpPr/>
      </dsp:nvSpPr>
      <dsp:spPr>
        <a:xfrm>
          <a:off x="2746383" y="333890"/>
          <a:ext cx="95992" cy="95992"/>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1285B58-36CB-4A3E-BD44-ED7C11A83606}">
      <dsp:nvSpPr>
        <dsp:cNvPr id="0" name=""/>
        <dsp:cNvSpPr/>
      </dsp:nvSpPr>
      <dsp:spPr>
        <a:xfrm>
          <a:off x="2746383" y="0"/>
          <a:ext cx="1306673" cy="2761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l" defTabSz="800100">
            <a:lnSpc>
              <a:spcPct val="90000"/>
            </a:lnSpc>
            <a:spcBef>
              <a:spcPct val="0"/>
            </a:spcBef>
            <a:spcAft>
              <a:spcPct val="35000"/>
            </a:spcAft>
            <a:buNone/>
          </a:pPr>
          <a:r>
            <a:rPr lang="en-US" altLang="en-US" sz="1800" b="0" kern="1200" dirty="0"/>
            <a:t>3.</a:t>
          </a:r>
          <a:r>
            <a:rPr lang="zh-CN" altLang="en-US" sz="1800" b="0" kern="1200" dirty="0"/>
            <a:t>混合经济</a:t>
          </a:r>
        </a:p>
      </dsp:txBody>
      <dsp:txXfrm>
        <a:off x="2746383" y="0"/>
        <a:ext cx="1306673" cy="2761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939F6-6C51-437F-A8D0-536A398EEFFD}">
      <dsp:nvSpPr>
        <dsp:cNvPr id="0" name=""/>
        <dsp:cNvSpPr/>
      </dsp:nvSpPr>
      <dsp:spPr>
        <a:xfrm>
          <a:off x="0" y="1174089"/>
          <a:ext cx="10277856" cy="156545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29179C-99F3-4871-BFC5-B0D482B3EB41}">
      <dsp:nvSpPr>
        <dsp:cNvPr id="0" name=""/>
        <dsp:cNvSpPr/>
      </dsp:nvSpPr>
      <dsp:spPr>
        <a:xfrm>
          <a:off x="4516" y="0"/>
          <a:ext cx="2980979" cy="1565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b" anchorCtr="0">
          <a:noAutofit/>
        </a:bodyPr>
        <a:lstStyle/>
        <a:p>
          <a:pPr marL="0" lvl="0" indent="0" algn="ctr" defTabSz="1377950">
            <a:lnSpc>
              <a:spcPct val="90000"/>
            </a:lnSpc>
            <a:spcBef>
              <a:spcPct val="0"/>
            </a:spcBef>
            <a:spcAft>
              <a:spcPct val="35000"/>
            </a:spcAft>
            <a:buNone/>
          </a:pPr>
          <a:r>
            <a:rPr lang="en-US" altLang="en-US" sz="3100" kern="1200" dirty="0"/>
            <a:t>1.“</a:t>
          </a:r>
          <a:r>
            <a:rPr lang="zh-CN" altLang="en-US" sz="3100" kern="1200" dirty="0"/>
            <a:t>理性人” 假设</a:t>
          </a:r>
        </a:p>
      </dsp:txBody>
      <dsp:txXfrm>
        <a:off x="4516" y="0"/>
        <a:ext cx="2980979" cy="1565452"/>
      </dsp:txXfrm>
    </dsp:sp>
    <dsp:sp modelId="{05BFC427-B1F7-436C-A080-3BFA3DBA326D}">
      <dsp:nvSpPr>
        <dsp:cNvPr id="0" name=""/>
        <dsp:cNvSpPr/>
      </dsp:nvSpPr>
      <dsp:spPr>
        <a:xfrm>
          <a:off x="1299324" y="1761134"/>
          <a:ext cx="391363" cy="3913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A1C5A5-30E6-4DB6-B9B7-5C7979D8CFB5}">
      <dsp:nvSpPr>
        <dsp:cNvPr id="0" name=""/>
        <dsp:cNvSpPr/>
      </dsp:nvSpPr>
      <dsp:spPr>
        <a:xfrm>
          <a:off x="3134545" y="2348179"/>
          <a:ext cx="2980979" cy="1565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t" anchorCtr="0">
          <a:noAutofit/>
        </a:bodyPr>
        <a:lstStyle/>
        <a:p>
          <a:pPr marL="0" lvl="0" indent="0" algn="ctr" defTabSz="1377950">
            <a:lnSpc>
              <a:spcPct val="90000"/>
            </a:lnSpc>
            <a:spcBef>
              <a:spcPct val="0"/>
            </a:spcBef>
            <a:spcAft>
              <a:spcPct val="35000"/>
            </a:spcAft>
            <a:buNone/>
          </a:pPr>
          <a:r>
            <a:rPr lang="en-US" altLang="en-US" sz="3100" kern="1200" dirty="0"/>
            <a:t>2.</a:t>
          </a:r>
          <a:r>
            <a:rPr lang="zh-CN" altLang="en-US" sz="3100" kern="1200" dirty="0"/>
            <a:t>市场是出清的</a:t>
          </a:r>
        </a:p>
      </dsp:txBody>
      <dsp:txXfrm>
        <a:off x="3134545" y="2348179"/>
        <a:ext cx="2980979" cy="1565452"/>
      </dsp:txXfrm>
    </dsp:sp>
    <dsp:sp modelId="{ADE6C10C-D89E-4CDA-B736-7ECBCEF29BA4}">
      <dsp:nvSpPr>
        <dsp:cNvPr id="0" name=""/>
        <dsp:cNvSpPr/>
      </dsp:nvSpPr>
      <dsp:spPr>
        <a:xfrm>
          <a:off x="4429353" y="1761134"/>
          <a:ext cx="391363" cy="3913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5A4C5B-4D3B-422C-8243-4E04DCE5D99E}">
      <dsp:nvSpPr>
        <dsp:cNvPr id="0" name=""/>
        <dsp:cNvSpPr/>
      </dsp:nvSpPr>
      <dsp:spPr>
        <a:xfrm>
          <a:off x="6264574" y="0"/>
          <a:ext cx="2980979" cy="1565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b" anchorCtr="0">
          <a:noAutofit/>
        </a:bodyPr>
        <a:lstStyle/>
        <a:p>
          <a:pPr marL="0" lvl="0" indent="0" algn="ctr" defTabSz="1377950">
            <a:lnSpc>
              <a:spcPct val="90000"/>
            </a:lnSpc>
            <a:spcBef>
              <a:spcPct val="0"/>
            </a:spcBef>
            <a:spcAft>
              <a:spcPct val="35000"/>
            </a:spcAft>
            <a:buNone/>
          </a:pPr>
          <a:r>
            <a:rPr lang="en-US" altLang="en-US" sz="3100" kern="1200" dirty="0"/>
            <a:t>3.</a:t>
          </a:r>
          <a:r>
            <a:rPr lang="zh-CN" altLang="en-US" sz="3100" kern="1200" dirty="0"/>
            <a:t>信息是完全的</a:t>
          </a:r>
        </a:p>
      </dsp:txBody>
      <dsp:txXfrm>
        <a:off x="6264574" y="0"/>
        <a:ext cx="2980979" cy="1565452"/>
      </dsp:txXfrm>
    </dsp:sp>
    <dsp:sp modelId="{7DAC9ADB-6DBE-4462-91E0-E113D6A2101B}">
      <dsp:nvSpPr>
        <dsp:cNvPr id="0" name=""/>
        <dsp:cNvSpPr/>
      </dsp:nvSpPr>
      <dsp:spPr>
        <a:xfrm>
          <a:off x="7559382" y="1761134"/>
          <a:ext cx="391363" cy="3913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20A8E-5250-4C5D-B930-62AA63D1BA51}">
      <dsp:nvSpPr>
        <dsp:cNvPr id="0" name=""/>
        <dsp:cNvSpPr/>
      </dsp:nvSpPr>
      <dsp:spPr>
        <a:xfrm>
          <a:off x="0" y="386243"/>
          <a:ext cx="9928058" cy="554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E802CF-ABD5-4920-B99C-2C7A10DB0CA8}">
      <dsp:nvSpPr>
        <dsp:cNvPr id="0" name=""/>
        <dsp:cNvSpPr/>
      </dsp:nvSpPr>
      <dsp:spPr>
        <a:xfrm>
          <a:off x="496402" y="61523"/>
          <a:ext cx="6949640" cy="6494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977900">
            <a:lnSpc>
              <a:spcPct val="90000"/>
            </a:lnSpc>
            <a:spcBef>
              <a:spcPct val="0"/>
            </a:spcBef>
            <a:spcAft>
              <a:spcPct val="35000"/>
            </a:spcAft>
            <a:buNone/>
          </a:pPr>
          <a:r>
            <a:rPr lang="en-US" altLang="en-US" sz="2200" kern="1200" dirty="0"/>
            <a:t>1.</a:t>
          </a:r>
          <a:r>
            <a:rPr lang="zh-CN" altLang="en-US" sz="2200" kern="1200" dirty="0"/>
            <a:t>宏观经济学研究的对象是整个国民经济</a:t>
          </a:r>
        </a:p>
      </dsp:txBody>
      <dsp:txXfrm>
        <a:off x="528105" y="93226"/>
        <a:ext cx="6886234" cy="586034"/>
      </dsp:txXfrm>
    </dsp:sp>
    <dsp:sp modelId="{CC097F8D-46BB-4333-B9EB-7193084CBD2C}">
      <dsp:nvSpPr>
        <dsp:cNvPr id="0" name=""/>
        <dsp:cNvSpPr/>
      </dsp:nvSpPr>
      <dsp:spPr>
        <a:xfrm>
          <a:off x="0" y="1384163"/>
          <a:ext cx="9928058" cy="5544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3009B1-1867-4464-ACE6-75BE1474D0A8}">
      <dsp:nvSpPr>
        <dsp:cNvPr id="0" name=""/>
        <dsp:cNvSpPr/>
      </dsp:nvSpPr>
      <dsp:spPr>
        <a:xfrm>
          <a:off x="496402" y="1059443"/>
          <a:ext cx="6949640" cy="6494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977900">
            <a:lnSpc>
              <a:spcPct val="90000"/>
            </a:lnSpc>
            <a:spcBef>
              <a:spcPct val="0"/>
            </a:spcBef>
            <a:spcAft>
              <a:spcPct val="35000"/>
            </a:spcAft>
            <a:buNone/>
          </a:pPr>
          <a:r>
            <a:rPr lang="en-US" altLang="en-US" sz="2200" kern="1200" dirty="0"/>
            <a:t>2.</a:t>
          </a:r>
          <a:r>
            <a:rPr lang="zh-CN" altLang="en-US" sz="2200" kern="1200" dirty="0"/>
            <a:t>宏观经济学解决的问题是资源利用问题</a:t>
          </a:r>
        </a:p>
      </dsp:txBody>
      <dsp:txXfrm>
        <a:off x="528105" y="1091146"/>
        <a:ext cx="6886234" cy="586034"/>
      </dsp:txXfrm>
    </dsp:sp>
    <dsp:sp modelId="{BA68C257-BCB7-46F5-AD54-88024C45FA11}">
      <dsp:nvSpPr>
        <dsp:cNvPr id="0" name=""/>
        <dsp:cNvSpPr/>
      </dsp:nvSpPr>
      <dsp:spPr>
        <a:xfrm>
          <a:off x="0" y="2382084"/>
          <a:ext cx="9928058" cy="5544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B3E0544-0DD4-47CF-8996-1BA72076536F}">
      <dsp:nvSpPr>
        <dsp:cNvPr id="0" name=""/>
        <dsp:cNvSpPr/>
      </dsp:nvSpPr>
      <dsp:spPr>
        <a:xfrm>
          <a:off x="496402" y="2057363"/>
          <a:ext cx="6949640" cy="6494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977900">
            <a:lnSpc>
              <a:spcPct val="90000"/>
            </a:lnSpc>
            <a:spcBef>
              <a:spcPct val="0"/>
            </a:spcBef>
            <a:spcAft>
              <a:spcPct val="35000"/>
            </a:spcAft>
            <a:buNone/>
          </a:pPr>
          <a:r>
            <a:rPr lang="en-US" altLang="en-US" sz="2200" kern="1200" dirty="0"/>
            <a:t>3.</a:t>
          </a:r>
          <a:r>
            <a:rPr lang="zh-CN" altLang="en-US" sz="2200" kern="1200" dirty="0"/>
            <a:t>宏观经济学的中心理论是国民收入决定理论</a:t>
          </a:r>
        </a:p>
      </dsp:txBody>
      <dsp:txXfrm>
        <a:off x="528105" y="2089066"/>
        <a:ext cx="6886234" cy="586034"/>
      </dsp:txXfrm>
    </dsp:sp>
    <dsp:sp modelId="{E757707B-3472-424B-A9B8-FF8CB4AD037A}">
      <dsp:nvSpPr>
        <dsp:cNvPr id="0" name=""/>
        <dsp:cNvSpPr/>
      </dsp:nvSpPr>
      <dsp:spPr>
        <a:xfrm>
          <a:off x="0" y="3380004"/>
          <a:ext cx="9928058" cy="554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389F74-BE58-42CA-B6C4-780DC7C3423A}">
      <dsp:nvSpPr>
        <dsp:cNvPr id="0" name=""/>
        <dsp:cNvSpPr/>
      </dsp:nvSpPr>
      <dsp:spPr>
        <a:xfrm>
          <a:off x="496402" y="3055284"/>
          <a:ext cx="6949640" cy="6494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977900">
            <a:lnSpc>
              <a:spcPct val="90000"/>
            </a:lnSpc>
            <a:spcBef>
              <a:spcPct val="0"/>
            </a:spcBef>
            <a:spcAft>
              <a:spcPct val="35000"/>
            </a:spcAft>
            <a:buNone/>
          </a:pPr>
          <a:r>
            <a:rPr lang="en-US" altLang="en-US" sz="2200" kern="1200" dirty="0"/>
            <a:t>4.</a:t>
          </a:r>
          <a:r>
            <a:rPr lang="zh-CN" altLang="en-US" sz="2200" kern="1200" dirty="0"/>
            <a:t>宏观经济学的研究方法是总量分析</a:t>
          </a:r>
        </a:p>
      </dsp:txBody>
      <dsp:txXfrm>
        <a:off x="528105" y="3086987"/>
        <a:ext cx="6886234" cy="586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73DA24-2918-4671-B69C-EBD2207155C7}">
      <dsp:nvSpPr>
        <dsp:cNvPr id="0" name=""/>
        <dsp:cNvSpPr/>
      </dsp:nvSpPr>
      <dsp:spPr>
        <a:xfrm>
          <a:off x="-2844420" y="-441056"/>
          <a:ext cx="3415001" cy="3415001"/>
        </a:xfrm>
        <a:prstGeom prst="blockArc">
          <a:avLst>
            <a:gd name="adj1" fmla="val 18900000"/>
            <a:gd name="adj2" fmla="val 2700000"/>
            <a:gd name="adj3" fmla="val 633"/>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BC2E57D-9949-4259-A736-77ADC4A575C1}">
      <dsp:nvSpPr>
        <dsp:cNvPr id="0" name=""/>
        <dsp:cNvSpPr/>
      </dsp:nvSpPr>
      <dsp:spPr>
        <a:xfrm>
          <a:off x="465608" y="361848"/>
          <a:ext cx="7692718" cy="723595"/>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4354" tIns="71120" rIns="71120" bIns="71120" numCol="1" spcCol="1270" anchor="ctr" anchorCtr="0">
          <a:noAutofit/>
        </a:bodyPr>
        <a:lstStyle/>
        <a:p>
          <a:pPr marL="0" lvl="0" indent="0" algn="l" defTabSz="1244600">
            <a:lnSpc>
              <a:spcPct val="90000"/>
            </a:lnSpc>
            <a:spcBef>
              <a:spcPct val="0"/>
            </a:spcBef>
            <a:spcAft>
              <a:spcPct val="35000"/>
            </a:spcAft>
            <a:buNone/>
          </a:pPr>
          <a:r>
            <a:rPr lang="en-US" altLang="en-US" sz="2800" kern="1200" dirty="0"/>
            <a:t>1.</a:t>
          </a:r>
          <a:r>
            <a:rPr lang="zh-CN" altLang="en-US" sz="2800" kern="1200" dirty="0"/>
            <a:t>市场机制是不完善的</a:t>
          </a:r>
        </a:p>
      </dsp:txBody>
      <dsp:txXfrm>
        <a:off x="465608" y="361848"/>
        <a:ext cx="7692718" cy="723595"/>
      </dsp:txXfrm>
    </dsp:sp>
    <dsp:sp modelId="{4DFFD320-A8A0-4D86-86DF-B5D163A46C40}">
      <dsp:nvSpPr>
        <dsp:cNvPr id="0" name=""/>
        <dsp:cNvSpPr/>
      </dsp:nvSpPr>
      <dsp:spPr>
        <a:xfrm>
          <a:off x="13360" y="271398"/>
          <a:ext cx="904494" cy="90449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830F71-2CE4-4BA8-9A97-50EE25827098}">
      <dsp:nvSpPr>
        <dsp:cNvPr id="0" name=""/>
        <dsp:cNvSpPr/>
      </dsp:nvSpPr>
      <dsp:spPr>
        <a:xfrm>
          <a:off x="465608" y="1447444"/>
          <a:ext cx="7692718" cy="723595"/>
        </a:xfrm>
        <a:prstGeom prst="rect">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4354" tIns="71120" rIns="71120" bIns="71120" numCol="1" spcCol="1270" anchor="ctr" anchorCtr="0">
          <a:noAutofit/>
        </a:bodyPr>
        <a:lstStyle/>
        <a:p>
          <a:pPr marL="0" lvl="0" indent="0" algn="l" defTabSz="1244600">
            <a:lnSpc>
              <a:spcPct val="90000"/>
            </a:lnSpc>
            <a:spcBef>
              <a:spcPct val="0"/>
            </a:spcBef>
            <a:spcAft>
              <a:spcPct val="35000"/>
            </a:spcAft>
            <a:buNone/>
          </a:pPr>
          <a:r>
            <a:rPr lang="en-US" altLang="en-US" sz="2800" kern="1200"/>
            <a:t>2.</a:t>
          </a:r>
          <a:r>
            <a:rPr lang="zh-CN" altLang="en-US" sz="2800" kern="1200"/>
            <a:t>政府有能力调节经济</a:t>
          </a:r>
          <a:endParaRPr lang="zh-CN" altLang="en-US" sz="2800" kern="1200" dirty="0"/>
        </a:p>
      </dsp:txBody>
      <dsp:txXfrm>
        <a:off x="465608" y="1447444"/>
        <a:ext cx="7692718" cy="723595"/>
      </dsp:txXfrm>
    </dsp:sp>
    <dsp:sp modelId="{5FA2F49D-9F7C-4B4C-9DEF-309B84903C23}">
      <dsp:nvSpPr>
        <dsp:cNvPr id="0" name=""/>
        <dsp:cNvSpPr/>
      </dsp:nvSpPr>
      <dsp:spPr>
        <a:xfrm>
          <a:off x="13360" y="1356994"/>
          <a:ext cx="904494" cy="904494"/>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20A8E-5250-4C5D-B930-62AA63D1BA51}">
      <dsp:nvSpPr>
        <dsp:cNvPr id="0" name=""/>
        <dsp:cNvSpPr/>
      </dsp:nvSpPr>
      <dsp:spPr>
        <a:xfrm>
          <a:off x="0" y="457884"/>
          <a:ext cx="9928058" cy="781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0528" tIns="333248" rIns="770528"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t>静态分析就是分析经济现象的均衡状态以及有关的经济变量达到均衡状态所</a:t>
          </a:r>
          <a:r>
            <a:rPr lang="zh-CN" altLang="en-US" sz="1600" kern="1200"/>
            <a:t>需要具备的条件。 </a:t>
          </a:r>
          <a:endParaRPr lang="zh-CN" altLang="en-US" sz="1600" kern="1200" dirty="0"/>
        </a:p>
      </dsp:txBody>
      <dsp:txXfrm>
        <a:off x="0" y="457884"/>
        <a:ext cx="9928058" cy="781200"/>
      </dsp:txXfrm>
    </dsp:sp>
    <dsp:sp modelId="{CCE802CF-ABD5-4920-B99C-2C7A10DB0CA8}">
      <dsp:nvSpPr>
        <dsp:cNvPr id="0" name=""/>
        <dsp:cNvSpPr/>
      </dsp:nvSpPr>
      <dsp:spPr>
        <a:xfrm>
          <a:off x="496402" y="221723"/>
          <a:ext cx="6949640" cy="472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a:t>
          </a:r>
          <a:r>
            <a:rPr lang="zh-CN" altLang="en-US" sz="1600" kern="1200" dirty="0"/>
            <a:t>一</a:t>
          </a:r>
          <a:r>
            <a:rPr lang="en-US" altLang="en-US" sz="1600" kern="1200" dirty="0"/>
            <a:t>) </a:t>
          </a:r>
          <a:r>
            <a:rPr lang="zh-CN" altLang="en-US" sz="1600" kern="1200" dirty="0"/>
            <a:t>静态分析</a:t>
          </a:r>
        </a:p>
      </dsp:txBody>
      <dsp:txXfrm>
        <a:off x="519459" y="244780"/>
        <a:ext cx="6903526" cy="426206"/>
      </dsp:txXfrm>
    </dsp:sp>
    <dsp:sp modelId="{CC097F8D-46BB-4333-B9EB-7193084CBD2C}">
      <dsp:nvSpPr>
        <dsp:cNvPr id="0" name=""/>
        <dsp:cNvSpPr/>
      </dsp:nvSpPr>
      <dsp:spPr>
        <a:xfrm>
          <a:off x="0" y="1561644"/>
          <a:ext cx="9928058" cy="11088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0528" tIns="333248" rIns="770528"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t>比较静态分析就是分析在已知条件发生变化后</a:t>
          </a:r>
          <a:r>
            <a:rPr lang="en-US" altLang="en-US" sz="1600" kern="1200" dirty="0"/>
            <a:t>, </a:t>
          </a:r>
          <a:r>
            <a:rPr lang="zh-CN" altLang="en-US" sz="1600" kern="1200" dirty="0"/>
            <a:t>经济现象均衡状态的相应变化</a:t>
          </a:r>
          <a:r>
            <a:rPr lang="zh-CN" altLang="en-US" sz="1600" kern="1200"/>
            <a:t>以及有关的经济变量在达到新的均衡状态时的相应变化。 </a:t>
          </a:r>
          <a:endParaRPr lang="zh-CN" altLang="en-US" sz="1600" kern="1200" dirty="0"/>
        </a:p>
      </dsp:txBody>
      <dsp:txXfrm>
        <a:off x="0" y="1561644"/>
        <a:ext cx="9928058" cy="1108800"/>
      </dsp:txXfrm>
    </dsp:sp>
    <dsp:sp modelId="{F53009B1-1867-4464-ACE6-75BE1474D0A8}">
      <dsp:nvSpPr>
        <dsp:cNvPr id="0" name=""/>
        <dsp:cNvSpPr/>
      </dsp:nvSpPr>
      <dsp:spPr>
        <a:xfrm>
          <a:off x="496402" y="1325483"/>
          <a:ext cx="6949640" cy="4723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a:t>
          </a:r>
          <a:r>
            <a:rPr lang="zh-CN" altLang="en-US" sz="1600" kern="1200" dirty="0"/>
            <a:t>二</a:t>
          </a:r>
          <a:r>
            <a:rPr lang="en-US" altLang="en-US" sz="1600" kern="1200" dirty="0"/>
            <a:t>) </a:t>
          </a:r>
          <a:r>
            <a:rPr lang="zh-CN" altLang="en-US" sz="1600" kern="1200" dirty="0"/>
            <a:t>比较静态分析</a:t>
          </a:r>
        </a:p>
      </dsp:txBody>
      <dsp:txXfrm>
        <a:off x="519459" y="1348540"/>
        <a:ext cx="6903526" cy="426206"/>
      </dsp:txXfrm>
    </dsp:sp>
    <dsp:sp modelId="{BA68C257-BCB7-46F5-AD54-88024C45FA11}">
      <dsp:nvSpPr>
        <dsp:cNvPr id="0" name=""/>
        <dsp:cNvSpPr/>
      </dsp:nvSpPr>
      <dsp:spPr>
        <a:xfrm>
          <a:off x="0" y="2993004"/>
          <a:ext cx="9928058" cy="7812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0528" tIns="333248" rIns="770528"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t>动态分析就是对经济变动的实际过程进行分析。 </a:t>
          </a:r>
        </a:p>
      </dsp:txBody>
      <dsp:txXfrm>
        <a:off x="0" y="2993004"/>
        <a:ext cx="9928058" cy="781200"/>
      </dsp:txXfrm>
    </dsp:sp>
    <dsp:sp modelId="{FB3E0544-0DD4-47CF-8996-1BA72076536F}">
      <dsp:nvSpPr>
        <dsp:cNvPr id="0" name=""/>
        <dsp:cNvSpPr/>
      </dsp:nvSpPr>
      <dsp:spPr>
        <a:xfrm>
          <a:off x="496402" y="2756844"/>
          <a:ext cx="6949640" cy="4723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2680" tIns="0" rIns="262680" bIns="0" numCol="1" spcCol="1270" anchor="ctr" anchorCtr="0">
          <a:noAutofit/>
        </a:bodyPr>
        <a:lstStyle/>
        <a:p>
          <a:pPr marL="0" lvl="0" indent="0" algn="l" defTabSz="711200">
            <a:lnSpc>
              <a:spcPct val="90000"/>
            </a:lnSpc>
            <a:spcBef>
              <a:spcPct val="0"/>
            </a:spcBef>
            <a:spcAft>
              <a:spcPct val="35000"/>
            </a:spcAft>
            <a:buNone/>
          </a:pPr>
          <a:r>
            <a:rPr lang="en-US" altLang="en-US" sz="1600" kern="1200" dirty="0"/>
            <a:t>(</a:t>
          </a:r>
          <a:r>
            <a:rPr lang="zh-CN" altLang="en-US" sz="1600" kern="1200" dirty="0"/>
            <a:t>三</a:t>
          </a:r>
          <a:r>
            <a:rPr lang="en-US" altLang="en-US" sz="1600" kern="1200" dirty="0"/>
            <a:t>) </a:t>
          </a:r>
          <a:r>
            <a:rPr lang="zh-CN" altLang="en-US" sz="1600" kern="1200" dirty="0"/>
            <a:t>动态分析</a:t>
          </a:r>
        </a:p>
      </dsp:txBody>
      <dsp:txXfrm>
        <a:off x="519459" y="2779901"/>
        <a:ext cx="6903526" cy="42620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5"/>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7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tags" Target="../tags/tag57.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slideLayout" Target="../slideLayouts/slideLayout4.xml"/><Relationship Id="rId4" Type="http://schemas.openxmlformats.org/officeDocument/2006/relationships/tags" Target="../tags/tag53.xml"/><Relationship Id="rId9" Type="http://schemas.openxmlformats.org/officeDocument/2006/relationships/tags" Target="../tags/tag5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tags" Target="../tags/tag5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tags" Target="../tags/tag6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4.xml"/><Relationship Id="rId1" Type="http://schemas.openxmlformats.org/officeDocument/2006/relationships/tags" Target="../tags/tag6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tags" Target="../tags/tag74.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tags" Target="../tags/tag73.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tags" Target="../tags/tag72.xml"/><Relationship Id="rId5" Type="http://schemas.openxmlformats.org/officeDocument/2006/relationships/tags" Target="../tags/tag66.xml"/><Relationship Id="rId15" Type="http://schemas.openxmlformats.org/officeDocument/2006/relationships/slideLayout" Target="../slideLayouts/slideLayout4.xml"/><Relationship Id="rId10" Type="http://schemas.openxmlformats.org/officeDocument/2006/relationships/tags" Target="../tags/tag71.xml"/><Relationship Id="rId4" Type="http://schemas.openxmlformats.org/officeDocument/2006/relationships/tags" Target="../tags/tag65.xml"/><Relationship Id="rId9" Type="http://schemas.openxmlformats.org/officeDocument/2006/relationships/tags" Target="../tags/tag70.xml"/><Relationship Id="rId14" Type="http://schemas.openxmlformats.org/officeDocument/2006/relationships/tags" Target="../tags/tag75.xml"/></Relationships>
</file>

<file path=ppt/slides/_rels/slide15.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slideLayout" Target="../slideLayouts/slideLayout4.xml"/><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92.xml"/><Relationship Id="rId7" Type="http://schemas.openxmlformats.org/officeDocument/2006/relationships/tags" Target="../tags/tag96.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slideLayout" Target="../slideLayouts/slideLayout4.xml"/><Relationship Id="rId1" Type="http://schemas.openxmlformats.org/officeDocument/2006/relationships/tags" Target="../tags/tag9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4.xml"/><Relationship Id="rId5" Type="http://schemas.openxmlformats.org/officeDocument/2006/relationships/tags" Target="../tags/tag23.xml"/><Relationship Id="rId4" Type="http://schemas.openxmlformats.org/officeDocument/2006/relationships/tags" Target="../tags/tag22.xml"/></Relationships>
</file>

<file path=ppt/slides/_rels/slide7.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diagramLayout" Target="../diagrams/layout1.xml"/><Relationship Id="rId26" Type="http://schemas.microsoft.com/office/2007/relationships/diagramDrawing" Target="../diagrams/drawing2.xml"/><Relationship Id="rId3" Type="http://schemas.openxmlformats.org/officeDocument/2006/relationships/tags" Target="../tags/tag26.xml"/><Relationship Id="rId21" Type="http://schemas.microsoft.com/office/2007/relationships/diagramDrawing" Target="../diagrams/drawing1.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diagramData" Target="../diagrams/data1.xml"/><Relationship Id="rId25" Type="http://schemas.openxmlformats.org/officeDocument/2006/relationships/diagramColors" Target="../diagrams/colors2.xml"/><Relationship Id="rId2" Type="http://schemas.openxmlformats.org/officeDocument/2006/relationships/tags" Target="../tags/tag25.xml"/><Relationship Id="rId16" Type="http://schemas.openxmlformats.org/officeDocument/2006/relationships/slideLayout" Target="../slideLayouts/slideLayout4.xml"/><Relationship Id="rId20" Type="http://schemas.openxmlformats.org/officeDocument/2006/relationships/diagramColors" Target="../diagrams/colors1.xml"/><Relationship Id="rId29" Type="http://schemas.openxmlformats.org/officeDocument/2006/relationships/diagramQuickStyle" Target="../diagrams/quickStyle3.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diagramQuickStyle" Target="../diagrams/quickStyle2.xml"/><Relationship Id="rId5" Type="http://schemas.openxmlformats.org/officeDocument/2006/relationships/tags" Target="../tags/tag28.xml"/><Relationship Id="rId15" Type="http://schemas.openxmlformats.org/officeDocument/2006/relationships/tags" Target="../tags/tag38.xml"/><Relationship Id="rId23" Type="http://schemas.openxmlformats.org/officeDocument/2006/relationships/diagramLayout" Target="../diagrams/layout2.xml"/><Relationship Id="rId28" Type="http://schemas.openxmlformats.org/officeDocument/2006/relationships/diagramLayout" Target="../diagrams/layout3.xml"/><Relationship Id="rId10" Type="http://schemas.openxmlformats.org/officeDocument/2006/relationships/tags" Target="../tags/tag33.xml"/><Relationship Id="rId19" Type="http://schemas.openxmlformats.org/officeDocument/2006/relationships/diagramQuickStyle" Target="../diagrams/quickStyle1.xml"/><Relationship Id="rId31" Type="http://schemas.microsoft.com/office/2007/relationships/diagramDrawing" Target="../diagrams/drawing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 Id="rId22" Type="http://schemas.openxmlformats.org/officeDocument/2006/relationships/diagramData" Target="../diagrams/data2.xml"/><Relationship Id="rId27" Type="http://schemas.openxmlformats.org/officeDocument/2006/relationships/diagramData" Target="../diagrams/data3.xml"/><Relationship Id="rId30" Type="http://schemas.openxmlformats.org/officeDocument/2006/relationships/diagramColors" Target="../diagrams/colors3.xml"/></Relationships>
</file>

<file path=ppt/slides/_rels/slide8.xml.rels><?xml version="1.0" encoding="UTF-8" standalone="yes"?>
<Relationships xmlns="http://schemas.openxmlformats.org/package/2006/relationships"><Relationship Id="rId8" Type="http://schemas.openxmlformats.org/officeDocument/2006/relationships/tags" Target="../tags/tag46.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1717675" y="1952625"/>
            <a:ext cx="883666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dirty="0">
                <a:solidFill>
                  <a:srgbClr val="000000"/>
                </a:solidFill>
                <a:cs typeface="+mn-ea"/>
                <a:sym typeface="+mn-lt"/>
              </a:rPr>
              <a:t>第一章</a:t>
            </a:r>
            <a:endParaRPr lang="en-US" altLang="zh-CN" sz="2800" dirty="0">
              <a:solidFill>
                <a:srgbClr val="000000"/>
              </a:solidFill>
              <a:cs typeface="+mn-ea"/>
              <a:sym typeface="+mn-lt"/>
            </a:endParaRPr>
          </a:p>
        </p:txBody>
      </p:sp>
      <p:sp>
        <p:nvSpPr>
          <p:cNvPr id="26" name="文本框 25"/>
          <p:cNvSpPr txBox="1"/>
          <p:nvPr/>
        </p:nvSpPr>
        <p:spPr>
          <a:xfrm>
            <a:off x="1717830"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经济学概述</a:t>
            </a: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18636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36373" y="2559200"/>
            <a:ext cx="10258052" cy="3709876"/>
            <a:chOff x="490069" y="1772816"/>
            <a:chExt cx="9235644" cy="3709876"/>
          </a:xfrm>
        </p:grpSpPr>
        <p:grpSp>
          <p:nvGrpSpPr>
            <p:cNvPr id="7" name="îŝļíďé"/>
            <p:cNvGrpSpPr/>
            <p:nvPr/>
          </p:nvGrpSpPr>
          <p:grpSpPr>
            <a:xfrm>
              <a:off x="490069" y="1772816"/>
              <a:ext cx="8612739" cy="3709876"/>
              <a:chOff x="2783935" y="2343150"/>
              <a:chExt cx="8612739" cy="3709876"/>
            </a:xfrm>
          </p:grpSpPr>
          <p:cxnSp>
            <p:nvCxnSpPr>
              <p:cNvPr id="11" name="直接连接符 10"/>
              <p:cNvCxnSpPr/>
              <p:nvPr>
                <p:custDataLst>
                  <p:tags r:id="rId2"/>
                </p:custDataLst>
              </p:nvPr>
            </p:nvCxnSpPr>
            <p:spPr>
              <a:xfrm>
                <a:off x="8319393" y="3428999"/>
                <a:ext cx="360041" cy="792088"/>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
                </p:custDataLst>
              </p:nvPr>
            </p:nvCxnSpPr>
            <p:spPr>
              <a:xfrm>
                <a:off x="5511082" y="2636912"/>
                <a:ext cx="360040" cy="792087"/>
              </a:xfrm>
              <a:prstGeom prst="line">
                <a:avLst/>
              </a:prstGeom>
              <a:ln w="152400" cap="rnd">
                <a:solidFill>
                  <a:schemeClr val="accent6">
                    <a:alpha val="20000"/>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3062810" y="2636912"/>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5871122" y="3429000"/>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6"/>
                </p:custDataLst>
              </p:nvPr>
            </p:nvCxnSpPr>
            <p:spPr>
              <a:xfrm>
                <a:off x="8679434" y="4221088"/>
                <a:ext cx="2448272" cy="0"/>
              </a:xfrm>
              <a:prstGeom prst="line">
                <a:avLst/>
              </a:prstGeom>
              <a:ln w="152400" cap="rnd">
                <a:solidFill>
                  <a:schemeClr val="accent6">
                    <a:alpha val="20000"/>
                    <a:lumMod val="60000"/>
                    <a:lumOff val="40000"/>
                  </a:schemeClr>
                </a:solidFill>
                <a:round/>
                <a:tailEnd type="arrow" w="sm" len="sm"/>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95140" y="3590451"/>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503452" y="4302697"/>
                <a:ext cx="0" cy="1750329"/>
              </a:xfrm>
              <a:prstGeom prst="line">
                <a:avLst/>
              </a:prstGeom>
              <a:ln>
                <a:solidFill>
                  <a:srgbClr val="002FA7">
                    <a:alpha val="10000"/>
                  </a:srgbClr>
                </a:solidFill>
              </a:ln>
            </p:spPr>
            <p:style>
              <a:lnRef idx="1">
                <a:schemeClr val="accent1"/>
              </a:lnRef>
              <a:fillRef idx="0">
                <a:schemeClr val="accent1"/>
              </a:fillRef>
              <a:effectRef idx="0">
                <a:schemeClr val="accent1"/>
              </a:effectRef>
              <a:fontRef idx="minor">
                <a:schemeClr val="tx1"/>
              </a:fontRef>
            </p:style>
          </p:cxnSp>
          <p:sp>
            <p:nvSpPr>
              <p:cNvPr id="35" name="ïṣlïḓê"/>
              <p:cNvSpPr txBox="1"/>
              <p:nvPr/>
            </p:nvSpPr>
            <p:spPr bwMode="auto">
              <a:xfrm>
                <a:off x="2783935" y="2783700"/>
                <a:ext cx="2727146" cy="9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1.</a:t>
                </a:r>
                <a:r>
                  <a:rPr lang="zh-CN" altLang="en-US" sz="2400" b="1" cap="all" dirty="0">
                    <a:solidFill>
                      <a:srgbClr val="000000"/>
                    </a:solidFill>
                    <a:cs typeface="+mn-ea"/>
                    <a:sym typeface="+mn-lt"/>
                  </a:rPr>
                  <a:t>微观经济学的研究对象</a:t>
                </a:r>
                <a:endParaRPr lang="en-US" altLang="zh-CN" sz="2400" b="1" cap="all" dirty="0">
                  <a:solidFill>
                    <a:srgbClr val="000000"/>
                  </a:solidFill>
                  <a:cs typeface="+mn-ea"/>
                  <a:sym typeface="+mn-lt"/>
                </a:endParaRPr>
              </a:p>
              <a:p>
                <a:pPr lvl="0" defTabSz="914400">
                  <a:defRPr/>
                </a:pPr>
                <a:r>
                  <a:rPr lang="zh-CN" altLang="en-US" sz="2400" b="1" cap="all" dirty="0">
                    <a:solidFill>
                      <a:srgbClr val="000000"/>
                    </a:solidFill>
                    <a:cs typeface="+mn-ea"/>
                    <a:sym typeface="+mn-lt"/>
                  </a:rPr>
                  <a:t>是单个经济单位</a:t>
                </a:r>
              </a:p>
            </p:txBody>
          </p:sp>
          <p:sp>
            <p:nvSpPr>
              <p:cNvPr id="33" name="îṥ1íḋé"/>
              <p:cNvSpPr txBox="1"/>
              <p:nvPr/>
            </p:nvSpPr>
            <p:spPr bwMode="auto">
              <a:xfrm>
                <a:off x="5392108" y="3851622"/>
                <a:ext cx="2646155" cy="106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2.</a:t>
                </a:r>
                <a:r>
                  <a:rPr lang="zh-CN" altLang="en-US" sz="2400" b="1" cap="all" dirty="0">
                    <a:solidFill>
                      <a:srgbClr val="000000"/>
                    </a:solidFill>
                    <a:cs typeface="+mn-ea"/>
                    <a:sym typeface="+mn-lt"/>
                  </a:rPr>
                  <a:t>微观经济学解决的问题</a:t>
                </a:r>
                <a:endParaRPr lang="en-US" altLang="zh-CN" sz="2400" b="1" cap="all" dirty="0">
                  <a:solidFill>
                    <a:srgbClr val="000000"/>
                  </a:solidFill>
                  <a:cs typeface="+mn-ea"/>
                  <a:sym typeface="+mn-lt"/>
                </a:endParaRPr>
              </a:p>
              <a:p>
                <a:pPr lvl="0" defTabSz="914400">
                  <a:defRPr/>
                </a:pPr>
                <a:r>
                  <a:rPr lang="zh-CN" altLang="en-US" sz="2400" b="1" cap="all" dirty="0">
                    <a:solidFill>
                      <a:srgbClr val="000000"/>
                    </a:solidFill>
                    <a:cs typeface="+mn-ea"/>
                    <a:sym typeface="+mn-lt"/>
                  </a:rPr>
                  <a:t>是资源配置问题</a:t>
                </a:r>
              </a:p>
            </p:txBody>
          </p:sp>
          <p:sp>
            <p:nvSpPr>
              <p:cNvPr id="31" name="íŝľidé"/>
              <p:cNvSpPr txBox="1"/>
              <p:nvPr/>
            </p:nvSpPr>
            <p:spPr bwMode="auto">
              <a:xfrm>
                <a:off x="8822095" y="5052364"/>
                <a:ext cx="2574579"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3.</a:t>
                </a:r>
                <a:r>
                  <a:rPr lang="zh-CN" altLang="en-US" sz="2400" b="1" cap="all" dirty="0">
                    <a:solidFill>
                      <a:srgbClr val="000000"/>
                    </a:solidFill>
                    <a:cs typeface="+mn-ea"/>
                    <a:sym typeface="+mn-lt"/>
                  </a:rPr>
                  <a:t>微观经济学的中心理论</a:t>
                </a:r>
                <a:endParaRPr lang="en-US" altLang="zh-CN" sz="2400" b="1" cap="all" dirty="0">
                  <a:solidFill>
                    <a:srgbClr val="000000"/>
                  </a:solidFill>
                  <a:cs typeface="+mn-ea"/>
                  <a:sym typeface="+mn-lt"/>
                </a:endParaRPr>
              </a:p>
              <a:p>
                <a:pPr lvl="0" defTabSz="914400">
                  <a:defRPr/>
                </a:pPr>
                <a:r>
                  <a:rPr lang="zh-CN" altLang="en-US" sz="2400" b="1" cap="all" dirty="0">
                    <a:solidFill>
                      <a:srgbClr val="000000"/>
                    </a:solidFill>
                    <a:cs typeface="+mn-ea"/>
                    <a:sym typeface="+mn-lt"/>
                  </a:rPr>
                  <a:t>是价格理论</a:t>
                </a:r>
              </a:p>
            </p:txBody>
          </p:sp>
          <p:sp>
            <p:nvSpPr>
              <p:cNvPr id="28" name="îṡḻíḍe"/>
              <p:cNvSpPr/>
              <p:nvPr>
                <p:custDataLst>
                  <p:tags r:id="rId7"/>
                </p:custDataLst>
              </p:nvPr>
            </p:nvSpPr>
            <p:spPr>
              <a:xfrm>
                <a:off x="3958907" y="2343150"/>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6" name="ïṡļîḋê"/>
              <p:cNvSpPr/>
              <p:nvPr>
                <p:custDataLst>
                  <p:tags r:id="rId8"/>
                </p:custDataLst>
              </p:nvPr>
            </p:nvSpPr>
            <p:spPr>
              <a:xfrm>
                <a:off x="6801497" y="3135237"/>
                <a:ext cx="587520" cy="587524"/>
              </a:xfrm>
              <a:prstGeom prst="ellipse">
                <a:avLst/>
              </a:prstGeom>
              <a:solidFill>
                <a:srgbClr val="ED7D31"/>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sp>
            <p:nvSpPr>
              <p:cNvPr id="24" name="íṧlïḍe"/>
              <p:cNvSpPr/>
              <p:nvPr>
                <p:custDataLst>
                  <p:tags r:id="rId9"/>
                </p:custDataLst>
              </p:nvPr>
            </p:nvSpPr>
            <p:spPr>
              <a:xfrm>
                <a:off x="9609810" y="3927325"/>
                <a:ext cx="587520" cy="587524"/>
              </a:xfrm>
              <a:prstGeom prst="ellipse">
                <a:avLst/>
              </a:prstGeom>
              <a:solidFill>
                <a:schemeClr val="accent6">
                  <a:lumMod val="60000"/>
                  <a:lumOff val="40000"/>
                </a:schemeClr>
              </a:solidFill>
              <a:ln w="3810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lt1"/>
                  </a:solidFill>
                  <a:cs typeface="+mn-ea"/>
                  <a:sym typeface="+mn-lt"/>
                </a:endParaRPr>
              </a:p>
            </p:txBody>
          </p:sp>
        </p:grpSp>
        <p:sp>
          <p:nvSpPr>
            <p:cNvPr id="10" name="ïSļïḋe"/>
            <p:cNvSpPr txBox="1"/>
            <p:nvPr/>
          </p:nvSpPr>
          <p:spPr bwMode="auto">
            <a:xfrm>
              <a:off x="7617650" y="2303241"/>
              <a:ext cx="2108063" cy="134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400" b="1" cap="all" dirty="0">
                  <a:solidFill>
                    <a:srgbClr val="000000"/>
                  </a:solidFill>
                  <a:cs typeface="+mn-ea"/>
                  <a:sym typeface="+mn-lt"/>
                </a:rPr>
                <a:t>4.</a:t>
              </a:r>
              <a:r>
                <a:rPr lang="zh-CN" altLang="en-US" sz="2400" b="1" cap="all" dirty="0">
                  <a:solidFill>
                    <a:srgbClr val="000000"/>
                  </a:solidFill>
                  <a:cs typeface="+mn-ea"/>
                  <a:sym typeface="+mn-lt"/>
                </a:rPr>
                <a:t>微观经济学的研究方法</a:t>
              </a:r>
              <a:endParaRPr lang="en-US" altLang="zh-CN" sz="2400" b="1" cap="all" dirty="0">
                <a:solidFill>
                  <a:srgbClr val="000000"/>
                </a:solidFill>
                <a:cs typeface="+mn-ea"/>
                <a:sym typeface="+mn-lt"/>
              </a:endParaRPr>
            </a:p>
            <a:p>
              <a:pPr lvl="0" defTabSz="914400">
                <a:defRPr/>
              </a:pPr>
              <a:r>
                <a:rPr lang="zh-CN" altLang="en-US" sz="2400" b="1" cap="all" dirty="0">
                  <a:solidFill>
                    <a:srgbClr val="000000"/>
                  </a:solidFill>
                  <a:cs typeface="+mn-ea"/>
                  <a:sym typeface="+mn-lt"/>
                </a:rPr>
                <a:t>是个量分析</a:t>
              </a:r>
            </a:p>
          </p:txBody>
        </p:sp>
      </p:gr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微观经济学</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微观经济学的含义</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500"/>
                            </p:stCondLst>
                            <p:childTnLst>
                              <p:par>
                                <p:cTn id="17" presetID="9"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微观经济学</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微观经济学的基本假设</a:t>
            </a:r>
          </a:p>
        </p:txBody>
      </p:sp>
      <p:graphicFrame>
        <p:nvGraphicFramePr>
          <p:cNvPr id="5" name="图示 4">
            <a:extLst>
              <a:ext uri="{FF2B5EF4-FFF2-40B4-BE49-F238E27FC236}">
                <a16:creationId xmlns:a16="http://schemas.microsoft.com/office/drawing/2014/main" id="{2F776761-87EA-3F77-5820-FDD3BCBEBC04}"/>
              </a:ext>
            </a:extLst>
          </p:cNvPr>
          <p:cNvGraphicFramePr/>
          <p:nvPr>
            <p:extLst>
              <p:ext uri="{D42A27DB-BD31-4B8C-83A1-F6EECF244321}">
                <p14:modId xmlns:p14="http://schemas.microsoft.com/office/powerpoint/2010/main" val="3500633005"/>
              </p:ext>
            </p:extLst>
          </p:nvPr>
        </p:nvGraphicFramePr>
        <p:xfrm>
          <a:off x="1216152" y="2295144"/>
          <a:ext cx="10277856" cy="3913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3469122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宏观经济学</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宏观经济学的含义</a:t>
            </a:r>
          </a:p>
        </p:txBody>
      </p:sp>
      <p:graphicFrame>
        <p:nvGraphicFramePr>
          <p:cNvPr id="5" name="图示 4">
            <a:extLst>
              <a:ext uri="{FF2B5EF4-FFF2-40B4-BE49-F238E27FC236}">
                <a16:creationId xmlns:a16="http://schemas.microsoft.com/office/drawing/2014/main" id="{E2EE790B-7AE2-4175-A3F2-8AE86637DDE6}"/>
              </a:ext>
            </a:extLst>
          </p:cNvPr>
          <p:cNvGraphicFramePr/>
          <p:nvPr>
            <p:extLst>
              <p:ext uri="{D42A27DB-BD31-4B8C-83A1-F6EECF244321}">
                <p14:modId xmlns:p14="http://schemas.microsoft.com/office/powerpoint/2010/main" val="175214890"/>
              </p:ext>
            </p:extLst>
          </p:nvPr>
        </p:nvGraphicFramePr>
        <p:xfrm>
          <a:off x="1219200" y="2157984"/>
          <a:ext cx="9928058" cy="3995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219323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194769"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宏观经济学</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a:extLst>
              <a:ext uri="{FF2B5EF4-FFF2-40B4-BE49-F238E27FC236}">
                <a16:creationId xmlns:a16="http://schemas.microsoft.com/office/drawing/2014/main" id="{1B948C6F-3A9D-D40D-0039-113F7D4DA1C8}"/>
              </a:ext>
            </a:extLst>
          </p:cNvPr>
          <p:cNvSpPr/>
          <p:nvPr/>
        </p:nvSpPr>
        <p:spPr>
          <a:xfrm>
            <a:off x="1456180" y="1507831"/>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宏观经济学的基本假设</a:t>
            </a:r>
          </a:p>
        </p:txBody>
      </p:sp>
      <p:graphicFrame>
        <p:nvGraphicFramePr>
          <p:cNvPr id="5" name="图示 4">
            <a:extLst>
              <a:ext uri="{FF2B5EF4-FFF2-40B4-BE49-F238E27FC236}">
                <a16:creationId xmlns:a16="http://schemas.microsoft.com/office/drawing/2014/main" id="{E2EE790B-7AE2-4175-A3F2-8AE86637DDE6}"/>
              </a:ext>
            </a:extLst>
          </p:cNvPr>
          <p:cNvGraphicFramePr/>
          <p:nvPr>
            <p:extLst>
              <p:ext uri="{D42A27DB-BD31-4B8C-83A1-F6EECF244321}">
                <p14:modId xmlns:p14="http://schemas.microsoft.com/office/powerpoint/2010/main" val="3794434254"/>
              </p:ext>
            </p:extLst>
          </p:nvPr>
        </p:nvGraphicFramePr>
        <p:xfrm>
          <a:off x="2170176" y="2459736"/>
          <a:ext cx="8171688" cy="2532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3137947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1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1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1"/>
            </p:custDataLst>
          </p:nvPr>
        </p:nvSpPr>
        <p:spPr>
          <a:xfrm>
            <a:off x="4172763" y="24337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2"/>
            </p:custDataLst>
          </p:nvPr>
        </p:nvSpPr>
        <p:spPr>
          <a:xfrm>
            <a:off x="4172763" y="33741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3"/>
            </p:custDataLst>
          </p:nvPr>
        </p:nvSpPr>
        <p:spPr>
          <a:xfrm>
            <a:off x="4172763" y="43145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4"/>
            </p:custDataLst>
          </p:nvPr>
        </p:nvSpPr>
        <p:spPr>
          <a:xfrm>
            <a:off x="4172763" y="52549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4880288" y="2285613"/>
            <a:ext cx="4194624" cy="587340"/>
          </a:xfrm>
          <a:prstGeom prst="rect">
            <a:avLst/>
          </a:prstGeom>
          <a:noFill/>
        </p:spPr>
        <p:txBody>
          <a:bodyPr wrap="square" rtlCol="0">
            <a:spAutoFit/>
          </a:bodyPr>
          <a:lstStyle/>
          <a:p>
            <a:pPr lvl="0">
              <a:lnSpc>
                <a:spcPct val="150000"/>
              </a:lnSpc>
            </a:pPr>
            <a:r>
              <a:rPr lang="zh-CN" altLang="en-US" sz="2400" dirty="0">
                <a:solidFill>
                  <a:srgbClr val="000000"/>
                </a:solidFill>
                <a:cs typeface="+mn-ea"/>
                <a:sym typeface="+mn-lt"/>
              </a:rPr>
              <a:t>研究对象不同</a:t>
            </a:r>
          </a:p>
        </p:txBody>
      </p:sp>
      <p:sp>
        <p:nvSpPr>
          <p:cNvPr id="15" name="文本框 14"/>
          <p:cNvSpPr txBox="1"/>
          <p:nvPr/>
        </p:nvSpPr>
        <p:spPr>
          <a:xfrm>
            <a:off x="4833526" y="3220481"/>
            <a:ext cx="4194624" cy="587340"/>
          </a:xfrm>
          <a:prstGeom prst="rect">
            <a:avLst/>
          </a:prstGeom>
          <a:noFill/>
        </p:spPr>
        <p:txBody>
          <a:bodyPr wrap="square" rtlCol="0">
            <a:spAutoFit/>
          </a:bodyPr>
          <a:lstStyle/>
          <a:p>
            <a:pPr>
              <a:lnSpc>
                <a:spcPct val="150000"/>
              </a:lnSpc>
            </a:pPr>
            <a:r>
              <a:rPr lang="zh-CN" altLang="en-US" sz="2400" dirty="0">
                <a:solidFill>
                  <a:srgbClr val="000000"/>
                </a:solidFill>
                <a:cs typeface="+mn-ea"/>
                <a:sym typeface="+mn-lt"/>
              </a:rPr>
              <a:t>研究方法不同</a:t>
            </a:r>
          </a:p>
        </p:txBody>
      </p:sp>
      <p:sp>
        <p:nvSpPr>
          <p:cNvPr id="16" name="文本框 15"/>
          <p:cNvSpPr txBox="1"/>
          <p:nvPr/>
        </p:nvSpPr>
        <p:spPr>
          <a:xfrm>
            <a:off x="4833526" y="4214691"/>
            <a:ext cx="4194624" cy="587340"/>
          </a:xfrm>
          <a:prstGeom prst="rect">
            <a:avLst/>
          </a:prstGeom>
          <a:noFill/>
        </p:spPr>
        <p:txBody>
          <a:bodyPr wrap="square" rtlCol="0">
            <a:spAutoFit/>
          </a:bodyPr>
          <a:lstStyle/>
          <a:p>
            <a:pPr lvl="0">
              <a:lnSpc>
                <a:spcPct val="150000"/>
              </a:lnSpc>
            </a:pPr>
            <a:r>
              <a:rPr lang="zh-CN" altLang="en-US" sz="2400" dirty="0">
                <a:solidFill>
                  <a:srgbClr val="000000"/>
                </a:solidFill>
                <a:cs typeface="+mn-ea"/>
                <a:sym typeface="+mn-lt"/>
              </a:rPr>
              <a:t>中心理论不同</a:t>
            </a:r>
          </a:p>
        </p:txBody>
      </p:sp>
      <p:sp>
        <p:nvSpPr>
          <p:cNvPr id="17" name="文本框 16"/>
          <p:cNvSpPr txBox="1"/>
          <p:nvPr/>
        </p:nvSpPr>
        <p:spPr>
          <a:xfrm>
            <a:off x="4817774" y="5195758"/>
            <a:ext cx="4194624" cy="587340"/>
          </a:xfrm>
          <a:prstGeom prst="rect">
            <a:avLst/>
          </a:prstGeom>
          <a:noFill/>
        </p:spPr>
        <p:txBody>
          <a:bodyPr wrap="square" rtlCol="0">
            <a:spAutoFit/>
          </a:bodyPr>
          <a:lstStyle/>
          <a:p>
            <a:pPr>
              <a:lnSpc>
                <a:spcPct val="150000"/>
              </a:lnSpc>
            </a:pPr>
            <a:r>
              <a:rPr lang="zh-CN" altLang="en-US" sz="2400" dirty="0">
                <a:solidFill>
                  <a:srgbClr val="000000"/>
                </a:solidFill>
                <a:cs typeface="+mn-ea"/>
                <a:sym typeface="+mn-lt"/>
              </a:rPr>
              <a:t>解决的问题不同</a:t>
            </a:r>
          </a:p>
        </p:txBody>
      </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5"/>
            </p:custDataLst>
          </p:nvPr>
        </p:nvSpPr>
        <p:spPr>
          <a:xfrm>
            <a:off x="4007877" y="2454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p>
        </p:txBody>
      </p:sp>
      <p:grpSp>
        <p:nvGrpSpPr>
          <p:cNvPr id="26" name="组合 25"/>
          <p:cNvGrpSpPr/>
          <p:nvPr/>
        </p:nvGrpSpPr>
        <p:grpSpPr>
          <a:xfrm>
            <a:off x="3999992" y="3388360"/>
            <a:ext cx="832182" cy="1370364"/>
            <a:chOff x="7796" y="4976"/>
            <a:chExt cx="1311" cy="2158"/>
          </a:xfrm>
        </p:grpSpPr>
        <p:sp>
          <p:nvSpPr>
            <p:cNvPr id="27" name="TextBox 8"/>
            <p:cNvSpPr txBox="1"/>
            <p:nvPr>
              <p:custDataLst>
                <p:tags r:id="rId10"/>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p>
          </p:txBody>
        </p:sp>
        <p:sp>
          <p:nvSpPr>
            <p:cNvPr id="30" name="TextBox 8"/>
            <p:cNvSpPr txBox="1"/>
            <p:nvPr>
              <p:custDataLst>
                <p:tags r:id="rId11"/>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p>
          </p:txBody>
        </p:sp>
      </p:grpSp>
      <p:sp>
        <p:nvSpPr>
          <p:cNvPr id="31" name="TextBox 8"/>
          <p:cNvSpPr txBox="1"/>
          <p:nvPr>
            <p:custDataLst>
              <p:tags r:id="rId6"/>
            </p:custDataLst>
          </p:nvPr>
        </p:nvSpPr>
        <p:spPr>
          <a:xfrm>
            <a:off x="4010579" y="528471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p>
        </p:txBody>
      </p:sp>
      <p:sp>
        <p:nvSpPr>
          <p:cNvPr id="33"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微观经济学与宏观经济学的关系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8"/>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9"/>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微观经济学与宏观经济学的区别</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par>
                          <p:cTn id="55" fill="hold">
                            <p:stCondLst>
                              <p:cond delay="500"/>
                            </p:stCondLst>
                            <p:childTnLst>
                              <p:par>
                                <p:cTn id="56" presetID="9"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dissolv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1" grpId="0" bldLvl="0" animBg="1"/>
      <p:bldP spid="24"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1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1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1"/>
            </p:custDataLst>
          </p:nvPr>
        </p:nvSpPr>
        <p:spPr>
          <a:xfrm>
            <a:off x="4172763" y="243373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2"/>
            </p:custDataLst>
          </p:nvPr>
        </p:nvSpPr>
        <p:spPr>
          <a:xfrm>
            <a:off x="4172763" y="33741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3"/>
            </p:custDataLst>
          </p:nvPr>
        </p:nvSpPr>
        <p:spPr>
          <a:xfrm>
            <a:off x="4172763" y="43145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4"/>
            </p:custDataLst>
          </p:nvPr>
        </p:nvSpPr>
        <p:spPr>
          <a:xfrm>
            <a:off x="4172763" y="52549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4880288" y="2285613"/>
            <a:ext cx="6714304" cy="966547"/>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微观经济学是宏观经济学的基础， 宏观经济学是微观经济学的自然扩展</a:t>
            </a:r>
          </a:p>
        </p:txBody>
      </p:sp>
      <p:sp>
        <p:nvSpPr>
          <p:cNvPr id="15" name="文本框 14"/>
          <p:cNvSpPr txBox="1"/>
          <p:nvPr/>
        </p:nvSpPr>
        <p:spPr>
          <a:xfrm>
            <a:off x="4880288" y="3353400"/>
            <a:ext cx="6916514" cy="504882"/>
          </a:xfrm>
          <a:prstGeom prst="rect">
            <a:avLst/>
          </a:prstGeom>
          <a:noFill/>
        </p:spPr>
        <p:txBody>
          <a:bodyPr wrap="square" rtlCol="0">
            <a:spAutoFit/>
          </a:bodyPr>
          <a:lstStyle/>
          <a:p>
            <a:pPr>
              <a:lnSpc>
                <a:spcPct val="150000"/>
              </a:lnSpc>
            </a:pPr>
            <a:r>
              <a:rPr lang="zh-CN" altLang="en-US" sz="2000" dirty="0">
                <a:solidFill>
                  <a:srgbClr val="000000"/>
                </a:solidFill>
                <a:cs typeface="+mn-ea"/>
                <a:sym typeface="+mn-lt"/>
              </a:rPr>
              <a:t>微观经济学与宏观经济学都关注资源的配置和利用</a:t>
            </a:r>
          </a:p>
        </p:txBody>
      </p:sp>
      <p:sp>
        <p:nvSpPr>
          <p:cNvPr id="16" name="文本框 15"/>
          <p:cNvSpPr txBox="1"/>
          <p:nvPr/>
        </p:nvSpPr>
        <p:spPr>
          <a:xfrm>
            <a:off x="4833526" y="4225228"/>
            <a:ext cx="6963276" cy="504882"/>
          </a:xfrm>
          <a:prstGeom prst="rect">
            <a:avLst/>
          </a:prstGeom>
          <a:noFill/>
        </p:spPr>
        <p:txBody>
          <a:bodyPr wrap="square" rtlCol="0">
            <a:spAutoFit/>
          </a:bodyPr>
          <a:lstStyle/>
          <a:p>
            <a:pPr lvl="0">
              <a:lnSpc>
                <a:spcPct val="150000"/>
              </a:lnSpc>
            </a:pPr>
            <a:r>
              <a:rPr lang="zh-CN" altLang="en-US" sz="2000" dirty="0">
                <a:solidFill>
                  <a:srgbClr val="000000"/>
                </a:solidFill>
                <a:cs typeface="+mn-ea"/>
                <a:sym typeface="+mn-lt"/>
              </a:rPr>
              <a:t>微观经济学与宏观经济学都采用供求均衡分析方法</a:t>
            </a:r>
          </a:p>
        </p:txBody>
      </p:sp>
      <p:sp>
        <p:nvSpPr>
          <p:cNvPr id="17" name="文本框 16"/>
          <p:cNvSpPr txBox="1"/>
          <p:nvPr/>
        </p:nvSpPr>
        <p:spPr>
          <a:xfrm>
            <a:off x="4817774" y="5195758"/>
            <a:ext cx="6776818" cy="504882"/>
          </a:xfrm>
          <a:prstGeom prst="rect">
            <a:avLst/>
          </a:prstGeom>
          <a:noFill/>
        </p:spPr>
        <p:txBody>
          <a:bodyPr wrap="square" rtlCol="0">
            <a:spAutoFit/>
          </a:bodyPr>
          <a:lstStyle/>
          <a:p>
            <a:pPr>
              <a:lnSpc>
                <a:spcPct val="150000"/>
              </a:lnSpc>
            </a:pPr>
            <a:r>
              <a:rPr lang="zh-CN" altLang="en-US" sz="2000" dirty="0">
                <a:solidFill>
                  <a:srgbClr val="000000"/>
                </a:solidFill>
                <a:cs typeface="+mn-ea"/>
                <a:sym typeface="+mn-lt"/>
              </a:rPr>
              <a:t>微观经济学与宏观经济学之间存在互补关系</a:t>
            </a:r>
          </a:p>
        </p:txBody>
      </p:sp>
      <p:grpSp>
        <p:nvGrpSpPr>
          <p:cNvPr id="18" name="组合 17"/>
          <p:cNvGrpSpPr/>
          <p:nvPr/>
        </p:nvGrpSpPr>
        <p:grpSpPr>
          <a:xfrm>
            <a:off x="3547872" y="2059458"/>
            <a:ext cx="552704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5"/>
            </p:custDataLst>
          </p:nvPr>
        </p:nvSpPr>
        <p:spPr>
          <a:xfrm>
            <a:off x="4007877" y="2454236"/>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p>
        </p:txBody>
      </p:sp>
      <p:grpSp>
        <p:nvGrpSpPr>
          <p:cNvPr id="26" name="组合 25"/>
          <p:cNvGrpSpPr/>
          <p:nvPr/>
        </p:nvGrpSpPr>
        <p:grpSpPr>
          <a:xfrm>
            <a:off x="3999992" y="3388360"/>
            <a:ext cx="832182" cy="1370364"/>
            <a:chOff x="7796" y="4976"/>
            <a:chExt cx="1311" cy="2158"/>
          </a:xfrm>
        </p:grpSpPr>
        <p:sp>
          <p:nvSpPr>
            <p:cNvPr id="27" name="TextBox 8"/>
            <p:cNvSpPr txBox="1"/>
            <p:nvPr>
              <p:custDataLst>
                <p:tags r:id="rId10"/>
              </p:custDataLst>
            </p:nvPr>
          </p:nvSpPr>
          <p:spPr>
            <a:xfrm>
              <a:off x="7796"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p>
          </p:txBody>
        </p:sp>
        <p:sp>
          <p:nvSpPr>
            <p:cNvPr id="30" name="TextBox 8"/>
            <p:cNvSpPr txBox="1"/>
            <p:nvPr>
              <p:custDataLst>
                <p:tags r:id="rId11"/>
              </p:custDataLst>
            </p:nvPr>
          </p:nvSpPr>
          <p:spPr>
            <a:xfrm>
              <a:off x="7815" y="6463"/>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p>
          </p:txBody>
        </p:sp>
      </p:grpSp>
      <p:sp>
        <p:nvSpPr>
          <p:cNvPr id="31" name="TextBox 8"/>
          <p:cNvSpPr txBox="1"/>
          <p:nvPr>
            <p:custDataLst>
              <p:tags r:id="rId6"/>
            </p:custDataLst>
          </p:nvPr>
        </p:nvSpPr>
        <p:spPr>
          <a:xfrm>
            <a:off x="4010579" y="528471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p>
        </p:txBody>
      </p:sp>
      <p:sp>
        <p:nvSpPr>
          <p:cNvPr id="33"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2" y="382694"/>
            <a:ext cx="6480770"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微观经济学与宏观经济学的关系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圆角 20"/>
          <p:cNvSpPr/>
          <p:nvPr>
            <p:custDataLst>
              <p:tags r:id="rId8"/>
            </p:custDataLst>
          </p:nvPr>
        </p:nvSpPr>
        <p:spPr>
          <a:xfrm>
            <a:off x="1313784" y="2068705"/>
            <a:ext cx="623334" cy="589280"/>
          </a:xfrm>
          <a:prstGeom prst="roundRect">
            <a:avLst/>
          </a:prstGeom>
          <a:solidFill>
            <a:srgbClr val="ED7D3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矩形: 圆角 23"/>
          <p:cNvSpPr/>
          <p:nvPr>
            <p:custDataLst>
              <p:tags r:id="rId9"/>
            </p:custDataLst>
          </p:nvPr>
        </p:nvSpPr>
        <p:spPr>
          <a:xfrm>
            <a:off x="2238304" y="4846642"/>
            <a:ext cx="1096208" cy="1036320"/>
          </a:xfrm>
          <a:prstGeom prst="roundRect">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 name="矩形 1">
            <a:extLst>
              <a:ext uri="{FF2B5EF4-FFF2-40B4-BE49-F238E27FC236}">
                <a16:creationId xmlns:a16="http://schemas.microsoft.com/office/drawing/2014/main" id="{25DBC140-7E79-6BA9-962F-5A53BA1D5A31}"/>
              </a:ext>
            </a:extLst>
          </p:cNvPr>
          <p:cNvSpPr/>
          <p:nvPr/>
        </p:nvSpPr>
        <p:spPr>
          <a:xfrm>
            <a:off x="1757932" y="1204067"/>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微观经济学与宏观经济学的联系</a:t>
            </a:r>
          </a:p>
        </p:txBody>
      </p:sp>
    </p:spTree>
    <p:extLst>
      <p:ext uri="{BB962C8B-B14F-4D97-AF65-F5344CB8AC3E}">
        <p14:creationId xmlns:p14="http://schemas.microsoft.com/office/powerpoint/2010/main" val="297033063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down)">
                                      <p:cBhvr>
                                        <p:cTn id="54" dur="500"/>
                                        <p:tgtEl>
                                          <p:spTgt spid="34"/>
                                        </p:tgtEl>
                                      </p:cBhvr>
                                    </p:animEffect>
                                  </p:childTnLst>
                                </p:cTn>
                              </p:par>
                            </p:childTnLst>
                          </p:cTn>
                        </p:par>
                        <p:par>
                          <p:cTn id="55" fill="hold">
                            <p:stCondLst>
                              <p:cond delay="500"/>
                            </p:stCondLst>
                            <p:childTnLst>
                              <p:par>
                                <p:cTn id="56" presetID="9"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dissolv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1" grpId="0" bldLvl="0" animBg="1"/>
      <p:bldP spid="24"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5936882" cy="1200329"/>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THREE</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经济学的研究方法</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第三节</a:t>
            </a:r>
          </a:p>
        </p:txBody>
      </p:sp>
    </p:spTree>
    <p:extLst>
      <p:ext uri="{BB962C8B-B14F-4D97-AF65-F5344CB8AC3E}">
        <p14:creationId xmlns:p14="http://schemas.microsoft.com/office/powerpoint/2010/main" val="2939242077"/>
      </p:ext>
    </p:extLst>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iŝ1idê"/>
          <p:cNvGrpSpPr/>
          <p:nvPr/>
        </p:nvGrpSpPr>
        <p:grpSpPr>
          <a:xfrm>
            <a:off x="6664325" y="1830070"/>
            <a:ext cx="889635" cy="3813810"/>
            <a:chOff x="6334041" y="1776327"/>
            <a:chExt cx="889806" cy="3813807"/>
          </a:xfrm>
        </p:grpSpPr>
        <p:sp>
          <p:nvSpPr>
            <p:cNvPr id="20" name="i$ļiḑe"/>
            <p:cNvSpPr/>
            <p:nvPr>
              <p:custDataLst>
                <p:tags r:id="rId3"/>
              </p:custDataLst>
            </p:nvPr>
          </p:nvSpPr>
          <p:spPr>
            <a:xfrm>
              <a:off x="6334041" y="3236127"/>
              <a:ext cx="889806" cy="889802"/>
            </a:xfrm>
            <a:prstGeom prst="roundRect">
              <a:avLst>
                <a:gd name="adj" fmla="val 15000"/>
              </a:avLst>
            </a:prstGeom>
            <a:solidFill>
              <a:schemeClr val="accent6">
                <a:lumMod val="60000"/>
                <a:lumOff val="40000"/>
              </a:schemeClr>
            </a:solidFill>
            <a:ln w="12700" cap="flat">
              <a:noFill/>
              <a:miter lim="400000"/>
            </a:ln>
            <a:effectLst/>
          </p:spPr>
          <p:txBody>
            <a:bodyPr wrap="square" lIns="91440" tIns="45720" rIns="91440" bIns="45720" numCol="1" anchor="ctr">
              <a:normAutofit/>
            </a:bodyPr>
            <a:lstStyle/>
            <a:p>
              <a:pPr lvl="0">
                <a:defRPr sz="3200"/>
              </a:pPr>
              <a:endParaRPr sz="1600">
                <a:solidFill>
                  <a:schemeClr val="dk1"/>
                </a:solidFill>
                <a:cs typeface="+mn-ea"/>
                <a:sym typeface="+mn-lt"/>
              </a:endParaRPr>
            </a:p>
          </p:txBody>
        </p:sp>
        <p:sp>
          <p:nvSpPr>
            <p:cNvPr id="22" name="ïṥliḍé"/>
            <p:cNvSpPr/>
            <p:nvPr>
              <p:custDataLst>
                <p:tags r:id="rId4"/>
              </p:custDataLst>
            </p:nvPr>
          </p:nvSpPr>
          <p:spPr>
            <a:xfrm>
              <a:off x="6490019" y="1776327"/>
              <a:ext cx="577851" cy="577851"/>
            </a:xfrm>
            <a:prstGeom prst="roundRect">
              <a:avLst>
                <a:gd name="adj" fmla="val 15000"/>
              </a:avLst>
            </a:prstGeom>
            <a:solidFill>
              <a:srgbClr val="ED7D31"/>
            </a:solidFill>
            <a:ln w="12700" cap="flat">
              <a:noFill/>
              <a:miter lim="400000"/>
            </a:ln>
            <a:effectLst/>
          </p:spPr>
          <p:txBody>
            <a:bodyPr wrap="square" lIns="91440" tIns="45720" rIns="91440" bIns="45720" numCol="1" anchor="ctr">
              <a:normAutofit/>
            </a:bodyPr>
            <a:lstStyle/>
            <a:p>
              <a:pPr lvl="0">
                <a:defRPr sz="3200"/>
              </a:pPr>
              <a:endParaRPr sz="1600">
                <a:solidFill>
                  <a:schemeClr val="dk1"/>
                </a:solidFill>
                <a:cs typeface="+mn-ea"/>
                <a:sym typeface="+mn-lt"/>
              </a:endParaRPr>
            </a:p>
          </p:txBody>
        </p:sp>
        <p:sp>
          <p:nvSpPr>
            <p:cNvPr id="24" name="ïŝḻïḑê"/>
            <p:cNvSpPr/>
            <p:nvPr>
              <p:custDataLst>
                <p:tags r:id="rId5"/>
              </p:custDataLst>
            </p:nvPr>
          </p:nvSpPr>
          <p:spPr>
            <a:xfrm>
              <a:off x="6490019" y="5012283"/>
              <a:ext cx="577851" cy="577851"/>
            </a:xfrm>
            <a:prstGeom prst="roundRect">
              <a:avLst>
                <a:gd name="adj" fmla="val 15000"/>
              </a:avLst>
            </a:prstGeom>
            <a:solidFill>
              <a:srgbClr val="ED7D31"/>
            </a:solidFill>
            <a:ln w="12700" cap="flat">
              <a:noFill/>
              <a:miter lim="400000"/>
            </a:ln>
            <a:effectLst/>
          </p:spPr>
          <p:txBody>
            <a:bodyPr wrap="square" lIns="91440" tIns="45720" rIns="91440" bIns="45720" numCol="1" anchor="ctr">
              <a:normAutofit/>
            </a:bodyPr>
            <a:lstStyle/>
            <a:p>
              <a:endParaRPr sz="1600">
                <a:solidFill>
                  <a:schemeClr val="dk1"/>
                </a:solidFill>
                <a:cs typeface="+mn-ea"/>
                <a:sym typeface="+mn-lt"/>
              </a:endParaRPr>
            </a:p>
          </p:txBody>
        </p:sp>
        <p:cxnSp>
          <p:nvCxnSpPr>
            <p:cNvPr id="26" name="直接连接符 25"/>
            <p:cNvCxnSpPr/>
            <p:nvPr>
              <p:custDataLst>
                <p:tags r:id="rId6"/>
              </p:custDataLst>
            </p:nvPr>
          </p:nvCxnSpPr>
          <p:spPr>
            <a:xfrm>
              <a:off x="6788297" y="2549769"/>
              <a:ext cx="0" cy="398209"/>
            </a:xfrm>
            <a:prstGeom prst="line">
              <a:avLst/>
            </a:prstGeom>
            <a:ln w="3175" cap="rnd">
              <a:solidFill>
                <a:schemeClr val="accent6">
                  <a:lumMod val="60000"/>
                  <a:lumOff val="40000"/>
                </a:schemeClr>
              </a:solidFill>
              <a:round/>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7"/>
              </p:custDataLst>
            </p:nvPr>
          </p:nvCxnSpPr>
          <p:spPr>
            <a:xfrm>
              <a:off x="6788297" y="4418483"/>
              <a:ext cx="0" cy="398209"/>
            </a:xfrm>
            <a:prstGeom prst="line">
              <a:avLst/>
            </a:prstGeom>
            <a:ln w="3175" cap="rnd">
              <a:solidFill>
                <a:schemeClr val="accent6">
                  <a:lumMod val="60000"/>
                  <a:lumOff val="40000"/>
                </a:schemeClr>
              </a:solidFill>
              <a:round/>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9" name="iśḷïḓê"/>
          <p:cNvSpPr txBox="1"/>
          <p:nvPr/>
        </p:nvSpPr>
        <p:spPr>
          <a:xfrm>
            <a:off x="7536180" y="1989476"/>
            <a:ext cx="3811905" cy="471784"/>
          </a:xfrm>
          <a:prstGeom prst="rect">
            <a:avLst/>
          </a:prstGeom>
          <a:noFill/>
        </p:spPr>
        <p:txBody>
          <a:bodyPr wrap="square" rtlCol="0" anchor="ctr">
            <a:normAutofit/>
          </a:bodyPr>
          <a:lstStyle/>
          <a:p>
            <a:pPr lvl="0">
              <a:defRPr/>
            </a:pPr>
            <a:r>
              <a:rPr lang="en-US" altLang="zh-CN" sz="2000" b="1" cap="all" dirty="0">
                <a:solidFill>
                  <a:srgbClr val="000000"/>
                </a:solidFill>
                <a:cs typeface="+mn-ea"/>
                <a:sym typeface="+mn-lt"/>
              </a:rPr>
              <a:t>1.</a:t>
            </a:r>
            <a:r>
              <a:rPr lang="zh-CN" altLang="en-US" sz="2000" b="1" cap="all" dirty="0">
                <a:solidFill>
                  <a:srgbClr val="000000"/>
                </a:solidFill>
                <a:cs typeface="+mn-ea"/>
                <a:sym typeface="+mn-lt"/>
              </a:rPr>
              <a:t>是否有价值判断</a:t>
            </a:r>
          </a:p>
        </p:txBody>
      </p:sp>
      <p:sp>
        <p:nvSpPr>
          <p:cNvPr id="17" name="ïśḻïḍê"/>
          <p:cNvSpPr txBox="1"/>
          <p:nvPr/>
        </p:nvSpPr>
        <p:spPr>
          <a:xfrm>
            <a:off x="7708900" y="5119022"/>
            <a:ext cx="3811905" cy="471863"/>
          </a:xfrm>
          <a:prstGeom prst="rect">
            <a:avLst/>
          </a:prstGeom>
          <a:noFill/>
        </p:spPr>
        <p:txBody>
          <a:bodyPr wrap="square" rtlCol="0" anchor="ctr">
            <a:normAutofit/>
          </a:bodyPr>
          <a:lstStyle/>
          <a:p>
            <a:pPr lvl="0">
              <a:defRPr/>
            </a:pPr>
            <a:r>
              <a:rPr lang="en-US" altLang="zh-CN" sz="2000" b="1" cap="all" dirty="0">
                <a:solidFill>
                  <a:srgbClr val="000000"/>
                </a:solidFill>
                <a:cs typeface="+mn-ea"/>
                <a:sym typeface="+mn-lt"/>
              </a:rPr>
              <a:t>3.</a:t>
            </a:r>
            <a:r>
              <a:rPr lang="zh-CN" altLang="en-US" sz="2000" b="1" cap="all" dirty="0">
                <a:solidFill>
                  <a:srgbClr val="000000"/>
                </a:solidFill>
                <a:cs typeface="+mn-ea"/>
                <a:sym typeface="+mn-lt"/>
              </a:rPr>
              <a:t>内容是否具有客观性</a:t>
            </a:r>
          </a:p>
        </p:txBody>
      </p:sp>
      <p:sp>
        <p:nvSpPr>
          <p:cNvPr id="15" name="îšlíḓe"/>
          <p:cNvSpPr txBox="1"/>
          <p:nvPr/>
        </p:nvSpPr>
        <p:spPr bwMode="auto">
          <a:xfrm>
            <a:off x="7708900" y="3559252"/>
            <a:ext cx="3748924" cy="35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defTabSz="914400">
              <a:defRPr/>
            </a:pPr>
            <a:r>
              <a:rPr lang="en-US" altLang="zh-CN" sz="2000" b="1" cap="all" dirty="0">
                <a:solidFill>
                  <a:srgbClr val="000000"/>
                </a:solidFill>
                <a:cs typeface="+mn-ea"/>
                <a:sym typeface="+mn-lt"/>
              </a:rPr>
              <a:t>2.</a:t>
            </a:r>
            <a:r>
              <a:rPr lang="zh-CN" altLang="en-US" sz="2000" b="1" cap="all" dirty="0">
                <a:solidFill>
                  <a:srgbClr val="000000"/>
                </a:solidFill>
                <a:cs typeface="+mn-ea"/>
                <a:sym typeface="+mn-lt"/>
              </a:rPr>
              <a:t>二者要解决的问题不同</a:t>
            </a:r>
          </a:p>
        </p:txBody>
      </p:sp>
      <p:sp>
        <p:nvSpPr>
          <p:cNvPr id="11" name="ïṣļíḑe"/>
          <p:cNvSpPr txBox="1"/>
          <p:nvPr/>
        </p:nvSpPr>
        <p:spPr>
          <a:xfrm>
            <a:off x="673100" y="2020824"/>
            <a:ext cx="4635494" cy="440436"/>
          </a:xfrm>
          <a:prstGeom prst="rect">
            <a:avLst/>
          </a:prstGeom>
          <a:noFill/>
          <a:ln>
            <a:noFill/>
          </a:ln>
        </p:spPr>
        <p:txBody>
          <a:bodyPr wrap="square" lIns="90000" tIns="46800" rIns="90000" bIns="46800" anchor="b" anchorCtr="0">
            <a:normAutofit fontScale="95000"/>
          </a:bodyPr>
          <a:lstStyle/>
          <a:p>
            <a:pPr lvl="0">
              <a:defRPr/>
            </a:pPr>
            <a:r>
              <a:rPr lang="en-US" altLang="zh-CN" sz="2000" b="1" cap="all" dirty="0">
                <a:solidFill>
                  <a:srgbClr val="002FA7"/>
                </a:solidFill>
                <a:cs typeface="+mn-ea"/>
                <a:sym typeface="+mn-lt"/>
              </a:rPr>
              <a:t>(</a:t>
            </a:r>
            <a:r>
              <a:rPr lang="zh-CN" altLang="en-US" sz="2000" b="1" cap="all" dirty="0">
                <a:solidFill>
                  <a:srgbClr val="002FA7"/>
                </a:solidFill>
                <a:cs typeface="+mn-ea"/>
                <a:sym typeface="+mn-lt"/>
              </a:rPr>
              <a:t>一</a:t>
            </a:r>
            <a:r>
              <a:rPr lang="en-US" altLang="zh-CN" sz="2000" b="1" cap="all" dirty="0">
                <a:solidFill>
                  <a:srgbClr val="002FA7"/>
                </a:solidFill>
                <a:cs typeface="+mn-ea"/>
                <a:sym typeface="+mn-lt"/>
              </a:rPr>
              <a:t>) </a:t>
            </a:r>
            <a:r>
              <a:rPr lang="zh-CN" altLang="en-US" sz="2000" b="1" cap="all" dirty="0">
                <a:solidFill>
                  <a:srgbClr val="002FA7"/>
                </a:solidFill>
                <a:cs typeface="+mn-ea"/>
                <a:sym typeface="+mn-lt"/>
              </a:rPr>
              <a:t>规范分析</a:t>
            </a:r>
          </a:p>
        </p:txBody>
      </p:sp>
      <p:sp>
        <p:nvSpPr>
          <p:cNvPr id="12" name="işḻidê"/>
          <p:cNvSpPr txBox="1"/>
          <p:nvPr/>
        </p:nvSpPr>
        <p:spPr>
          <a:xfrm>
            <a:off x="673100" y="2461260"/>
            <a:ext cx="4635500" cy="1106690"/>
          </a:xfrm>
          <a:prstGeom prst="rect">
            <a:avLst/>
          </a:prstGeom>
          <a:noFill/>
          <a:ln>
            <a:noFill/>
          </a:ln>
        </p:spPr>
        <p:txBody>
          <a:bodyPr wrap="square" lIns="90000" tIns="46800" rIns="90000" bIns="46800" anchor="t" anchorCtr="0">
            <a:normAutofit/>
          </a:bodyPr>
          <a:lstStyle/>
          <a:p>
            <a:pPr>
              <a:lnSpc>
                <a:spcPct val="180000"/>
              </a:lnSpc>
            </a:pPr>
            <a:r>
              <a:rPr lang="zh-CN" altLang="en-US" sz="1400" dirty="0">
                <a:solidFill>
                  <a:srgbClr val="000000"/>
                </a:solidFill>
                <a:cs typeface="+mn-ea"/>
                <a:sym typeface="+mn-lt"/>
              </a:rPr>
              <a:t>          规范分析研究“应该是什么”的问题</a:t>
            </a:r>
            <a:r>
              <a:rPr lang="en-US" altLang="zh-CN" sz="1400" dirty="0">
                <a:solidFill>
                  <a:srgbClr val="000000"/>
                </a:solidFill>
                <a:cs typeface="+mn-ea"/>
                <a:sym typeface="+mn-lt"/>
              </a:rPr>
              <a:t>, </a:t>
            </a:r>
            <a:r>
              <a:rPr lang="zh-CN" altLang="en-US" sz="1400" dirty="0">
                <a:solidFill>
                  <a:srgbClr val="000000"/>
                </a:solidFill>
                <a:cs typeface="+mn-ea"/>
                <a:sym typeface="+mn-lt"/>
              </a:rPr>
              <a:t>在研究时以一定的价值判断为前提。 因此</a:t>
            </a:r>
            <a:r>
              <a:rPr lang="en-US" altLang="zh-CN" sz="1400" dirty="0">
                <a:solidFill>
                  <a:srgbClr val="000000"/>
                </a:solidFill>
                <a:cs typeface="+mn-ea"/>
                <a:sym typeface="+mn-lt"/>
              </a:rPr>
              <a:t>, </a:t>
            </a:r>
            <a:r>
              <a:rPr lang="zh-CN" altLang="en-US" sz="1400" dirty="0">
                <a:solidFill>
                  <a:srgbClr val="000000"/>
                </a:solidFill>
                <a:cs typeface="+mn-ea"/>
                <a:sym typeface="+mn-lt"/>
              </a:rPr>
              <a:t>规范分析是具有预设立场的。</a:t>
            </a:r>
          </a:p>
        </p:txBody>
      </p:sp>
      <p:cxnSp>
        <p:nvCxnSpPr>
          <p:cNvPr id="13" name="直接连接符 12"/>
          <p:cNvCxnSpPr/>
          <p:nvPr>
            <p:custDataLst>
              <p:tags r:id="rId1"/>
            </p:custDataLst>
          </p:nvPr>
        </p:nvCxnSpPr>
        <p:spPr>
          <a:xfrm>
            <a:off x="5740400" y="1177925"/>
            <a:ext cx="0" cy="5019675"/>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491714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规范分析和实证分析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ïṣļíḑe">
            <a:extLst>
              <a:ext uri="{FF2B5EF4-FFF2-40B4-BE49-F238E27FC236}">
                <a16:creationId xmlns:a16="http://schemas.microsoft.com/office/drawing/2014/main" id="{E9E388A4-5CF5-3AA8-A999-18B24C643012}"/>
              </a:ext>
            </a:extLst>
          </p:cNvPr>
          <p:cNvSpPr txBox="1"/>
          <p:nvPr/>
        </p:nvSpPr>
        <p:spPr>
          <a:xfrm>
            <a:off x="825500" y="3827526"/>
            <a:ext cx="4635500" cy="390525"/>
          </a:xfrm>
          <a:prstGeom prst="rect">
            <a:avLst/>
          </a:prstGeom>
          <a:noFill/>
          <a:ln>
            <a:noFill/>
          </a:ln>
        </p:spPr>
        <p:txBody>
          <a:bodyPr wrap="square" lIns="90000" tIns="46800" rIns="90000" bIns="46800" anchor="b" anchorCtr="0">
            <a:normAutofit fontScale="95000"/>
          </a:bodyPr>
          <a:lstStyle/>
          <a:p>
            <a:pPr lvl="0">
              <a:defRPr/>
            </a:pPr>
            <a:r>
              <a:rPr lang="en-US" altLang="zh-CN" sz="2000" b="1" cap="all" dirty="0">
                <a:solidFill>
                  <a:srgbClr val="002FA7"/>
                </a:solidFill>
                <a:cs typeface="+mn-ea"/>
                <a:sym typeface="+mn-lt"/>
              </a:rPr>
              <a:t>(</a:t>
            </a:r>
            <a:r>
              <a:rPr lang="zh-CN" altLang="en-US" sz="2000" b="1" cap="all" dirty="0">
                <a:solidFill>
                  <a:srgbClr val="002FA7"/>
                </a:solidFill>
                <a:cs typeface="+mn-ea"/>
                <a:sym typeface="+mn-lt"/>
              </a:rPr>
              <a:t>二</a:t>
            </a:r>
            <a:r>
              <a:rPr lang="en-US" altLang="zh-CN" sz="2000" b="1" cap="all" dirty="0">
                <a:solidFill>
                  <a:srgbClr val="002FA7"/>
                </a:solidFill>
                <a:cs typeface="+mn-ea"/>
                <a:sym typeface="+mn-lt"/>
              </a:rPr>
              <a:t>) </a:t>
            </a:r>
            <a:r>
              <a:rPr lang="zh-CN" altLang="en-US" sz="2000" b="1" cap="all" dirty="0">
                <a:solidFill>
                  <a:srgbClr val="002FA7"/>
                </a:solidFill>
                <a:cs typeface="+mn-ea"/>
                <a:sym typeface="+mn-lt"/>
              </a:rPr>
              <a:t>实证分析</a:t>
            </a:r>
          </a:p>
        </p:txBody>
      </p:sp>
      <p:sp>
        <p:nvSpPr>
          <p:cNvPr id="4" name="işḻidê">
            <a:extLst>
              <a:ext uri="{FF2B5EF4-FFF2-40B4-BE49-F238E27FC236}">
                <a16:creationId xmlns:a16="http://schemas.microsoft.com/office/drawing/2014/main" id="{FCD514B1-8F94-091C-48D1-319DF89B5BEB}"/>
              </a:ext>
            </a:extLst>
          </p:cNvPr>
          <p:cNvSpPr txBox="1"/>
          <p:nvPr/>
        </p:nvSpPr>
        <p:spPr>
          <a:xfrm>
            <a:off x="744220" y="4334043"/>
            <a:ext cx="4798060" cy="2536402"/>
          </a:xfrm>
          <a:prstGeom prst="rect">
            <a:avLst/>
          </a:prstGeom>
          <a:noFill/>
          <a:ln>
            <a:noFill/>
          </a:ln>
        </p:spPr>
        <p:txBody>
          <a:bodyPr wrap="square" lIns="90000" tIns="46800" rIns="90000" bIns="46800" anchor="t" anchorCtr="0">
            <a:normAutofit/>
          </a:bodyPr>
          <a:lstStyle/>
          <a:p>
            <a:pPr>
              <a:lnSpc>
                <a:spcPct val="180000"/>
              </a:lnSpc>
            </a:pPr>
            <a:r>
              <a:rPr lang="zh-CN" altLang="en-US" sz="1400" dirty="0">
                <a:solidFill>
                  <a:srgbClr val="000000"/>
                </a:solidFill>
                <a:cs typeface="+mn-ea"/>
                <a:sym typeface="+mn-lt"/>
              </a:rPr>
              <a:t>         实证分析研究“是什么”的问题</a:t>
            </a:r>
            <a:r>
              <a:rPr lang="en-US" altLang="zh-CN" sz="1400" dirty="0">
                <a:solidFill>
                  <a:srgbClr val="000000"/>
                </a:solidFill>
                <a:cs typeface="+mn-ea"/>
                <a:sym typeface="+mn-lt"/>
              </a:rPr>
              <a:t>, </a:t>
            </a:r>
            <a:r>
              <a:rPr lang="zh-CN" altLang="en-US" sz="1400" dirty="0">
                <a:solidFill>
                  <a:srgbClr val="000000"/>
                </a:solidFill>
                <a:cs typeface="+mn-ea"/>
                <a:sym typeface="+mn-lt"/>
              </a:rPr>
              <a:t>也就是对经济变量之间本来存在着的内在联系进行客观研究</a:t>
            </a:r>
            <a:r>
              <a:rPr lang="en-US" altLang="zh-CN" sz="1400" dirty="0">
                <a:solidFill>
                  <a:srgbClr val="000000"/>
                </a:solidFill>
                <a:cs typeface="+mn-ea"/>
                <a:sym typeface="+mn-lt"/>
              </a:rPr>
              <a:t>, </a:t>
            </a:r>
            <a:r>
              <a:rPr lang="zh-CN" altLang="en-US" sz="1400" dirty="0">
                <a:solidFill>
                  <a:srgbClr val="000000"/>
                </a:solidFill>
                <a:cs typeface="+mn-ea"/>
                <a:sym typeface="+mn-lt"/>
              </a:rPr>
              <a:t>研究时不预设价值判断的前提。 因此</a:t>
            </a:r>
            <a:r>
              <a:rPr lang="en-US" altLang="zh-CN" sz="1400" dirty="0">
                <a:solidFill>
                  <a:srgbClr val="000000"/>
                </a:solidFill>
                <a:cs typeface="+mn-ea"/>
                <a:sym typeface="+mn-lt"/>
              </a:rPr>
              <a:t>, </a:t>
            </a:r>
            <a:r>
              <a:rPr lang="zh-CN" altLang="en-US" sz="1400" dirty="0">
                <a:solidFill>
                  <a:srgbClr val="000000"/>
                </a:solidFill>
                <a:cs typeface="+mn-ea"/>
                <a:sym typeface="+mn-lt"/>
              </a:rPr>
              <a:t>它要研究的是已经发生的经济事件背后的</a:t>
            </a:r>
          </a:p>
          <a:p>
            <a:pPr>
              <a:lnSpc>
                <a:spcPct val="180000"/>
              </a:lnSpc>
            </a:pPr>
            <a:r>
              <a:rPr lang="zh-CN" altLang="en-US" sz="1400" dirty="0">
                <a:solidFill>
                  <a:srgbClr val="000000"/>
                </a:solidFill>
                <a:cs typeface="+mn-ea"/>
                <a:sym typeface="+mn-lt"/>
              </a:rPr>
              <a:t>原因是什么</a:t>
            </a:r>
            <a:r>
              <a:rPr lang="en-US" altLang="zh-CN" sz="1400" dirty="0">
                <a:solidFill>
                  <a:srgbClr val="000000"/>
                </a:solidFill>
                <a:cs typeface="+mn-ea"/>
                <a:sym typeface="+mn-lt"/>
              </a:rPr>
              <a:t>, </a:t>
            </a:r>
            <a:r>
              <a:rPr lang="zh-CN" altLang="en-US" sz="1400" dirty="0">
                <a:solidFill>
                  <a:srgbClr val="000000"/>
                </a:solidFill>
                <a:cs typeface="+mn-ea"/>
                <a:sym typeface="+mn-lt"/>
              </a:rPr>
              <a:t>或者研究一个经济事件或经济政策的后果是什么</a:t>
            </a:r>
            <a:r>
              <a:rPr lang="en-US" altLang="zh-CN" sz="1400" dirty="0">
                <a:solidFill>
                  <a:srgbClr val="000000"/>
                </a:solidFill>
                <a:cs typeface="+mn-ea"/>
                <a:sym typeface="+mn-lt"/>
              </a:rPr>
              <a:t>, </a:t>
            </a:r>
            <a:r>
              <a:rPr lang="zh-CN" altLang="en-US" sz="1400" dirty="0">
                <a:solidFill>
                  <a:srgbClr val="000000"/>
                </a:solidFill>
                <a:cs typeface="+mn-ea"/>
                <a:sym typeface="+mn-lt"/>
              </a:rPr>
              <a:t>并据此预测未来的经济变化。</a:t>
            </a:r>
          </a:p>
        </p:txBody>
      </p:sp>
      <p:sp>
        <p:nvSpPr>
          <p:cNvPr id="5" name="ïṣļíḑe">
            <a:extLst>
              <a:ext uri="{FF2B5EF4-FFF2-40B4-BE49-F238E27FC236}">
                <a16:creationId xmlns:a16="http://schemas.microsoft.com/office/drawing/2014/main" id="{8C22EFE3-71B0-AA25-D021-02429CA20179}"/>
              </a:ext>
            </a:extLst>
          </p:cNvPr>
          <p:cNvSpPr txBox="1"/>
          <p:nvPr/>
        </p:nvSpPr>
        <p:spPr>
          <a:xfrm>
            <a:off x="6586729" y="853694"/>
            <a:ext cx="5013959" cy="648462"/>
          </a:xfrm>
          <a:prstGeom prst="rect">
            <a:avLst/>
          </a:prstGeom>
          <a:noFill/>
          <a:ln>
            <a:noFill/>
          </a:ln>
        </p:spPr>
        <p:txBody>
          <a:bodyPr wrap="square" lIns="90000" tIns="46800" rIns="90000" bIns="46800" anchor="b" anchorCtr="0">
            <a:normAutofit fontScale="95000"/>
          </a:bodyPr>
          <a:lstStyle/>
          <a:p>
            <a:pPr lvl="0">
              <a:defRPr/>
            </a:pPr>
            <a:r>
              <a:rPr lang="en-US" altLang="zh-CN" sz="2000" b="1" cap="all" dirty="0">
                <a:solidFill>
                  <a:srgbClr val="002FA7"/>
                </a:solidFill>
                <a:cs typeface="+mn-ea"/>
                <a:sym typeface="+mn-lt"/>
              </a:rPr>
              <a:t>(</a:t>
            </a:r>
            <a:r>
              <a:rPr lang="zh-CN" altLang="en-US" sz="2000" b="1" cap="all" dirty="0">
                <a:solidFill>
                  <a:srgbClr val="002FA7"/>
                </a:solidFill>
                <a:cs typeface="+mn-ea"/>
                <a:sym typeface="+mn-lt"/>
              </a:rPr>
              <a:t>三</a:t>
            </a:r>
            <a:r>
              <a:rPr lang="en-US" altLang="zh-CN" sz="2000" b="1" cap="all" dirty="0">
                <a:solidFill>
                  <a:srgbClr val="002FA7"/>
                </a:solidFill>
                <a:cs typeface="+mn-ea"/>
                <a:sym typeface="+mn-lt"/>
              </a:rPr>
              <a:t>) </a:t>
            </a:r>
            <a:r>
              <a:rPr lang="zh-CN" altLang="en-US" sz="2000" b="1" cap="all" dirty="0">
                <a:solidFill>
                  <a:srgbClr val="002FA7"/>
                </a:solidFill>
                <a:cs typeface="+mn-ea"/>
                <a:sym typeface="+mn-lt"/>
              </a:rPr>
              <a:t>规范分析和实证分析的区别</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均衡分析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2066545" y="1840502"/>
            <a:ext cx="8403336" cy="2459263"/>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均衡分析方法就是假定经济变量的运动总是趋向于均衡状态</a:t>
            </a:r>
            <a:r>
              <a:rPr lang="en-US" altLang="zh-CN" sz="2000" dirty="0">
                <a:solidFill>
                  <a:srgbClr val="000000"/>
                </a:solidFill>
                <a:cs typeface="+mn-ea"/>
                <a:sym typeface="+mn-lt"/>
              </a:rPr>
              <a:t>, </a:t>
            </a:r>
            <a:r>
              <a:rPr lang="zh-CN" altLang="en-US" sz="2000" dirty="0">
                <a:solidFill>
                  <a:srgbClr val="000000"/>
                </a:solidFill>
                <a:cs typeface="+mn-ea"/>
                <a:sym typeface="+mn-lt"/>
              </a:rPr>
              <a:t>据此研究经济现象如何达到均衡。 例如均衡价格理论就是假定商品价格总有达到均衡的趋势</a:t>
            </a:r>
            <a:r>
              <a:rPr lang="en-US" altLang="zh-CN" sz="2000" dirty="0">
                <a:solidFill>
                  <a:srgbClr val="000000"/>
                </a:solidFill>
                <a:cs typeface="+mn-ea"/>
                <a:sym typeface="+mn-lt"/>
              </a:rPr>
              <a:t>, </a:t>
            </a:r>
            <a:r>
              <a:rPr lang="zh-CN" altLang="en-US" sz="2000" dirty="0">
                <a:solidFill>
                  <a:srgbClr val="000000"/>
                </a:solidFill>
                <a:cs typeface="+mn-ea"/>
                <a:sym typeface="+mn-lt"/>
              </a:rPr>
              <a:t>然后用“价格调节供求</a:t>
            </a:r>
            <a:r>
              <a:rPr lang="en-US" altLang="zh-CN" sz="2000" dirty="0">
                <a:solidFill>
                  <a:srgbClr val="000000"/>
                </a:solidFill>
                <a:cs typeface="+mn-ea"/>
                <a:sym typeface="+mn-lt"/>
              </a:rPr>
              <a:t>, </a:t>
            </a:r>
            <a:r>
              <a:rPr lang="zh-CN" altLang="en-US" sz="2000" dirty="0">
                <a:solidFill>
                  <a:srgbClr val="000000"/>
                </a:solidFill>
                <a:cs typeface="+mn-ea"/>
                <a:sym typeface="+mn-lt"/>
              </a:rPr>
              <a:t>供求影响价格”这一市场机制来阐述均衡价格是怎么形成的。 在现实中</a:t>
            </a:r>
            <a:r>
              <a:rPr lang="en-US" altLang="zh-CN" sz="2000" dirty="0">
                <a:solidFill>
                  <a:srgbClr val="000000"/>
                </a:solidFill>
                <a:cs typeface="+mn-ea"/>
                <a:sym typeface="+mn-lt"/>
              </a:rPr>
              <a:t>, </a:t>
            </a:r>
            <a:r>
              <a:rPr lang="zh-CN" altLang="en-US" sz="2000" dirty="0">
                <a:solidFill>
                  <a:srgbClr val="000000"/>
                </a:solidFill>
                <a:cs typeface="+mn-ea"/>
                <a:sym typeface="+mn-lt"/>
              </a:rPr>
              <a:t>外界条件不断发生变化</a:t>
            </a:r>
            <a:r>
              <a:rPr lang="en-US" altLang="zh-CN" sz="2000" dirty="0">
                <a:solidFill>
                  <a:srgbClr val="000000"/>
                </a:solidFill>
                <a:cs typeface="+mn-ea"/>
                <a:sym typeface="+mn-lt"/>
              </a:rPr>
              <a:t>, </a:t>
            </a:r>
            <a:r>
              <a:rPr lang="zh-CN" altLang="en-US" sz="2000" dirty="0">
                <a:solidFill>
                  <a:srgbClr val="000000"/>
                </a:solidFill>
                <a:cs typeface="+mn-ea"/>
                <a:sym typeface="+mn-lt"/>
              </a:rPr>
              <a:t>均衡可能是转瞬即逝的</a:t>
            </a:r>
            <a:r>
              <a:rPr lang="en-US" altLang="zh-CN" sz="2000" dirty="0">
                <a:solidFill>
                  <a:srgbClr val="000000"/>
                </a:solidFill>
                <a:cs typeface="+mn-ea"/>
                <a:sym typeface="+mn-lt"/>
              </a:rPr>
              <a:t>, </a:t>
            </a:r>
            <a:r>
              <a:rPr lang="zh-CN" altLang="en-US" sz="2000" dirty="0">
                <a:solidFill>
                  <a:srgbClr val="000000"/>
                </a:solidFill>
                <a:cs typeface="+mn-ea"/>
                <a:sym typeface="+mn-lt"/>
              </a:rPr>
              <a:t>也可能是永远无法达到的。 在均衡分析中</a:t>
            </a:r>
            <a:r>
              <a:rPr lang="en-US" altLang="zh-CN" sz="2000" dirty="0">
                <a:solidFill>
                  <a:srgbClr val="000000"/>
                </a:solidFill>
                <a:cs typeface="+mn-ea"/>
                <a:sym typeface="+mn-lt"/>
              </a:rPr>
              <a:t>, </a:t>
            </a:r>
            <a:r>
              <a:rPr lang="zh-CN" altLang="en-US" sz="2000" dirty="0">
                <a:solidFill>
                  <a:srgbClr val="000000"/>
                </a:solidFill>
                <a:cs typeface="+mn-ea"/>
                <a:sym typeface="+mn-lt"/>
              </a:rPr>
              <a:t>我们只考察达到均衡时的情况。</a:t>
            </a:r>
          </a:p>
        </p:txBody>
      </p:sp>
    </p:spTree>
    <p:extLst>
      <p:ext uri="{BB962C8B-B14F-4D97-AF65-F5344CB8AC3E}">
        <p14:creationId xmlns:p14="http://schemas.microsoft.com/office/powerpoint/2010/main" val="103417679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边际分析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1572768" y="1599204"/>
            <a:ext cx="9546335" cy="3659592"/>
          </a:xfrm>
          <a:prstGeom prst="rect">
            <a:avLst/>
          </a:prstGeom>
        </p:spPr>
        <p:txBody>
          <a:bodyPr wrap="square">
            <a:spAutoFit/>
          </a:bodyPr>
          <a:lstStyle/>
          <a:p>
            <a:pPr lvl="0">
              <a:lnSpc>
                <a:spcPct val="130000"/>
              </a:lnSpc>
            </a:pPr>
            <a:r>
              <a:rPr lang="zh-CN" altLang="en-US" sz="2000" dirty="0">
                <a:solidFill>
                  <a:srgbClr val="000000"/>
                </a:solidFill>
                <a:cs typeface="+mn-ea"/>
                <a:sym typeface="+mn-lt"/>
              </a:rPr>
              <a:t>         在均衡状态下</a:t>
            </a:r>
            <a:r>
              <a:rPr lang="en-US" altLang="zh-CN" sz="2000" dirty="0">
                <a:solidFill>
                  <a:srgbClr val="000000"/>
                </a:solidFill>
                <a:cs typeface="+mn-ea"/>
                <a:sym typeface="+mn-lt"/>
              </a:rPr>
              <a:t>, </a:t>
            </a:r>
            <a:r>
              <a:rPr lang="zh-CN" altLang="en-US" sz="2000" dirty="0">
                <a:solidFill>
                  <a:srgbClr val="000000"/>
                </a:solidFill>
                <a:cs typeface="+mn-ea"/>
                <a:sym typeface="+mn-lt"/>
              </a:rPr>
              <a:t>当事人的决策对于个人来说已经使自身利益最大化</a:t>
            </a:r>
            <a:r>
              <a:rPr lang="en-US" altLang="zh-CN" sz="2000" dirty="0">
                <a:solidFill>
                  <a:srgbClr val="000000"/>
                </a:solidFill>
                <a:cs typeface="+mn-ea"/>
                <a:sym typeface="+mn-lt"/>
              </a:rPr>
              <a:t>, </a:t>
            </a:r>
            <a:r>
              <a:rPr lang="zh-CN" altLang="en-US" sz="2000" dirty="0">
                <a:solidFill>
                  <a:srgbClr val="000000"/>
                </a:solidFill>
                <a:cs typeface="+mn-ea"/>
                <a:sym typeface="+mn-lt"/>
              </a:rPr>
              <a:t>或者达到最优。如果想探究这种最优是如何达到的</a:t>
            </a:r>
            <a:r>
              <a:rPr lang="en-US" altLang="zh-CN" sz="2000" dirty="0">
                <a:solidFill>
                  <a:srgbClr val="000000"/>
                </a:solidFill>
                <a:cs typeface="+mn-ea"/>
                <a:sym typeface="+mn-lt"/>
              </a:rPr>
              <a:t>, </a:t>
            </a:r>
            <a:r>
              <a:rPr lang="zh-CN" altLang="en-US" sz="2000" dirty="0">
                <a:solidFill>
                  <a:srgbClr val="000000"/>
                </a:solidFill>
                <a:cs typeface="+mn-ea"/>
                <a:sym typeface="+mn-lt"/>
              </a:rPr>
              <a:t>就要通过边际分析来实现。 边际分析目前已经成为西方经济学普遍应用的基本方法</a:t>
            </a:r>
            <a:r>
              <a:rPr lang="en-US" altLang="zh-CN" sz="2000" dirty="0">
                <a:solidFill>
                  <a:srgbClr val="000000"/>
                </a:solidFill>
                <a:cs typeface="+mn-ea"/>
                <a:sym typeface="+mn-lt"/>
              </a:rPr>
              <a:t>, </a:t>
            </a:r>
            <a:r>
              <a:rPr lang="zh-CN" altLang="en-US" sz="2000" dirty="0">
                <a:solidFill>
                  <a:srgbClr val="000000"/>
                </a:solidFill>
                <a:cs typeface="+mn-ea"/>
                <a:sym typeface="+mn-lt"/>
              </a:rPr>
              <a:t>其要点是把经济变量之间的关系看作一种函数关系。 “边际”这个词可以理解为增加的意思</a:t>
            </a:r>
            <a:r>
              <a:rPr lang="en-US" altLang="zh-CN" sz="2000" dirty="0">
                <a:solidFill>
                  <a:srgbClr val="000000"/>
                </a:solidFill>
                <a:cs typeface="+mn-ea"/>
                <a:sym typeface="+mn-lt"/>
              </a:rPr>
              <a:t>, </a:t>
            </a:r>
            <a:r>
              <a:rPr lang="zh-CN" altLang="en-US" sz="2000" dirty="0">
                <a:solidFill>
                  <a:srgbClr val="000000"/>
                </a:solidFill>
                <a:cs typeface="+mn-ea"/>
                <a:sym typeface="+mn-lt"/>
              </a:rPr>
              <a:t>边际量也就是增量的意思。边际分析方法就是分析自变量变动</a:t>
            </a:r>
            <a:r>
              <a:rPr lang="en-US" altLang="zh-CN" sz="2000" dirty="0">
                <a:solidFill>
                  <a:srgbClr val="000000"/>
                </a:solidFill>
                <a:cs typeface="+mn-ea"/>
                <a:sym typeface="+mn-lt"/>
              </a:rPr>
              <a:t>1 </a:t>
            </a:r>
            <a:r>
              <a:rPr lang="zh-CN" altLang="en-US" sz="2000" dirty="0">
                <a:solidFill>
                  <a:srgbClr val="000000"/>
                </a:solidFill>
                <a:cs typeface="+mn-ea"/>
                <a:sym typeface="+mn-lt"/>
              </a:rPr>
              <a:t>单位对因变量的变动情况。 它研究的是经济现象或经济变量在既定状态上的变动。 经济学中有很多边际概念</a:t>
            </a:r>
            <a:r>
              <a:rPr lang="en-US" altLang="zh-CN" sz="2000" dirty="0">
                <a:solidFill>
                  <a:srgbClr val="000000"/>
                </a:solidFill>
                <a:cs typeface="+mn-ea"/>
                <a:sym typeface="+mn-lt"/>
              </a:rPr>
              <a:t>, </a:t>
            </a:r>
            <a:r>
              <a:rPr lang="zh-CN" altLang="en-US" sz="2000" dirty="0">
                <a:solidFill>
                  <a:srgbClr val="000000"/>
                </a:solidFill>
                <a:cs typeface="+mn-ea"/>
                <a:sym typeface="+mn-lt"/>
              </a:rPr>
              <a:t>如边际收益、 边际成本、 边际效用、 边际替代率、 边际生产力等。 当经济模型数字化后</a:t>
            </a:r>
            <a:r>
              <a:rPr lang="en-US" altLang="zh-CN" sz="2000" dirty="0">
                <a:solidFill>
                  <a:srgbClr val="000000"/>
                </a:solidFill>
                <a:cs typeface="+mn-ea"/>
                <a:sym typeface="+mn-lt"/>
              </a:rPr>
              <a:t>, </a:t>
            </a:r>
            <a:r>
              <a:rPr lang="zh-CN" altLang="en-US" sz="2000" dirty="0">
                <a:solidFill>
                  <a:srgbClr val="000000"/>
                </a:solidFill>
                <a:cs typeface="+mn-ea"/>
                <a:sym typeface="+mn-lt"/>
              </a:rPr>
              <a:t>边际分析就是运用导数和微积分方法</a:t>
            </a:r>
            <a:r>
              <a:rPr lang="en-US" altLang="zh-CN" sz="2000" dirty="0">
                <a:solidFill>
                  <a:srgbClr val="000000"/>
                </a:solidFill>
                <a:cs typeface="+mn-ea"/>
                <a:sym typeface="+mn-lt"/>
              </a:rPr>
              <a:t>, </a:t>
            </a:r>
            <a:r>
              <a:rPr lang="zh-CN" altLang="en-US" sz="2000" dirty="0">
                <a:solidFill>
                  <a:srgbClr val="000000"/>
                </a:solidFill>
                <a:cs typeface="+mn-ea"/>
                <a:sym typeface="+mn-lt"/>
              </a:rPr>
              <a:t>研究经济运行中微小增量的变化所导致的结果</a:t>
            </a:r>
            <a:r>
              <a:rPr lang="en-US" altLang="zh-CN" sz="2000" dirty="0">
                <a:solidFill>
                  <a:srgbClr val="000000"/>
                </a:solidFill>
                <a:cs typeface="+mn-ea"/>
                <a:sym typeface="+mn-lt"/>
              </a:rPr>
              <a:t>, </a:t>
            </a:r>
            <a:r>
              <a:rPr lang="zh-CN" altLang="en-US" sz="2000" dirty="0">
                <a:solidFill>
                  <a:srgbClr val="000000"/>
                </a:solidFill>
                <a:cs typeface="+mn-ea"/>
                <a:sym typeface="+mn-lt"/>
              </a:rPr>
              <a:t>以分析各经济变量之间的相互关系及变化过程。</a:t>
            </a:r>
          </a:p>
        </p:txBody>
      </p:sp>
    </p:spTree>
    <p:extLst>
      <p:ext uri="{BB962C8B-B14F-4D97-AF65-F5344CB8AC3E}">
        <p14:creationId xmlns:p14="http://schemas.microsoft.com/office/powerpoint/2010/main" val="85082881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AD2BD69-9993-3774-17D3-39D0173FB924}"/>
              </a:ext>
            </a:extLst>
          </p:cNvPr>
          <p:cNvPicPr>
            <a:picLocks noChangeAspect="1"/>
          </p:cNvPicPr>
          <p:nvPr/>
        </p:nvPicPr>
        <p:blipFill>
          <a:blip r:embed="rId2"/>
          <a:stretch>
            <a:fillRect/>
          </a:stretch>
        </p:blipFill>
        <p:spPr>
          <a:xfrm>
            <a:off x="1327594" y="1171575"/>
            <a:ext cx="8677275" cy="5686425"/>
          </a:xfrm>
          <a:prstGeom prst="rect">
            <a:avLst/>
          </a:prstGeom>
        </p:spPr>
      </p:pic>
    </p:spTree>
  </p:cSld>
  <p:clrMapOvr>
    <a:masterClrMapping/>
  </p:clrMapOvr>
  <p:transition spd="slow" advClick="0" advTm="3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742" y="382694"/>
            <a:ext cx="7020266"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四、 静态分析、 比较静态分析和动态分析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5" name="图示 4">
            <a:extLst>
              <a:ext uri="{FF2B5EF4-FFF2-40B4-BE49-F238E27FC236}">
                <a16:creationId xmlns:a16="http://schemas.microsoft.com/office/drawing/2014/main" id="{E2EE790B-7AE2-4175-A3F2-8AE86637DDE6}"/>
              </a:ext>
            </a:extLst>
          </p:cNvPr>
          <p:cNvGraphicFramePr/>
          <p:nvPr>
            <p:extLst>
              <p:ext uri="{D42A27DB-BD31-4B8C-83A1-F6EECF244321}">
                <p14:modId xmlns:p14="http://schemas.microsoft.com/office/powerpoint/2010/main" val="524966924"/>
              </p:ext>
            </p:extLst>
          </p:nvPr>
        </p:nvGraphicFramePr>
        <p:xfrm>
          <a:off x="1131971" y="1527048"/>
          <a:ext cx="9928058" cy="3995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261082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455294ED-8154-DDDF-31EC-4B7681E08010}"/>
              </a:ext>
            </a:extLst>
          </p:cNvPr>
          <p:cNvSpPr txBox="1"/>
          <p:nvPr/>
        </p:nvSpPr>
        <p:spPr>
          <a:xfrm>
            <a:off x="1066601" y="741922"/>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本章小节</a:t>
            </a:r>
          </a:p>
        </p:txBody>
      </p:sp>
      <p:sp>
        <p:nvSpPr>
          <p:cNvPr id="4" name="文本框 3">
            <a:extLst>
              <a:ext uri="{FF2B5EF4-FFF2-40B4-BE49-F238E27FC236}">
                <a16:creationId xmlns:a16="http://schemas.microsoft.com/office/drawing/2014/main" id="{2082EF59-ECA7-F14F-59D0-4EC94A2D9719}"/>
              </a:ext>
            </a:extLst>
          </p:cNvPr>
          <p:cNvSpPr txBox="1"/>
          <p:nvPr/>
        </p:nvSpPr>
        <p:spPr>
          <a:xfrm>
            <a:off x="1824228" y="2422759"/>
            <a:ext cx="9816084" cy="3693319"/>
          </a:xfrm>
          <a:prstGeom prst="rect">
            <a:avLst/>
          </a:prstGeom>
          <a:noFill/>
        </p:spPr>
        <p:txBody>
          <a:bodyPr wrap="square">
            <a:spAutoFit/>
          </a:bodyPr>
          <a:lstStyle/>
          <a:p>
            <a:r>
              <a:rPr lang="en-US" altLang="zh-CN" dirty="0"/>
              <a:t>1.</a:t>
            </a:r>
            <a:r>
              <a:rPr lang="zh-CN" altLang="en-US" dirty="0"/>
              <a:t>经济学的两个基本假设是经济资源的稀缺性和资源配置的选择性。 经济资源的稀缺性是相对于人类需要的无限性而言的</a:t>
            </a:r>
            <a:r>
              <a:rPr lang="en-US" altLang="zh-CN" dirty="0"/>
              <a:t>; </a:t>
            </a:r>
            <a:r>
              <a:rPr lang="zh-CN" altLang="en-US" dirty="0"/>
              <a:t>资源配置的选择性可以用机会成本和生产可能性曲线来说明。</a:t>
            </a:r>
            <a:endParaRPr lang="en-US" altLang="zh-CN" dirty="0"/>
          </a:p>
          <a:p>
            <a:endParaRPr lang="zh-CN" altLang="en-US" dirty="0"/>
          </a:p>
          <a:p>
            <a:r>
              <a:rPr lang="en-US" altLang="zh-CN" dirty="0"/>
              <a:t>2.</a:t>
            </a:r>
            <a:r>
              <a:rPr lang="zh-CN" altLang="en-US" dirty="0"/>
              <a:t>经济学的研究对象是资源配置和利用问题。</a:t>
            </a:r>
            <a:endParaRPr lang="en-US" altLang="zh-CN" dirty="0"/>
          </a:p>
          <a:p>
            <a:endParaRPr lang="zh-CN" altLang="en-US" dirty="0"/>
          </a:p>
          <a:p>
            <a:r>
              <a:rPr lang="en-US" altLang="zh-CN" dirty="0"/>
              <a:t>3.</a:t>
            </a:r>
            <a:r>
              <a:rPr lang="zh-CN" altLang="en-US" dirty="0"/>
              <a:t>经济制度的典型类型有市场经济、 计划经济、 混合经济。</a:t>
            </a:r>
            <a:endParaRPr lang="en-US" altLang="zh-CN" dirty="0"/>
          </a:p>
          <a:p>
            <a:endParaRPr lang="zh-CN" altLang="en-US" dirty="0"/>
          </a:p>
          <a:p>
            <a:r>
              <a:rPr lang="en-US" altLang="zh-CN" dirty="0"/>
              <a:t>4.</a:t>
            </a:r>
            <a:r>
              <a:rPr lang="zh-CN" altLang="en-US" dirty="0"/>
              <a:t>经济学的基本内容由微观经济学和宏观经济学构成。 微观经济学研究单个经济单位的经济行为</a:t>
            </a:r>
            <a:r>
              <a:rPr lang="en-US" altLang="zh-CN" dirty="0"/>
              <a:t>, </a:t>
            </a:r>
            <a:r>
              <a:rPr lang="zh-CN" altLang="en-US" dirty="0"/>
              <a:t>以个量分析方法解决资源配置问题</a:t>
            </a:r>
            <a:r>
              <a:rPr lang="en-US" altLang="zh-CN" dirty="0"/>
              <a:t>, </a:t>
            </a:r>
            <a:r>
              <a:rPr lang="zh-CN" altLang="en-US" dirty="0"/>
              <a:t>其中心理论是价格理论。 宏观经济学研究整个经济</a:t>
            </a:r>
            <a:r>
              <a:rPr lang="en-US" altLang="zh-CN" dirty="0"/>
              <a:t>, </a:t>
            </a:r>
            <a:r>
              <a:rPr lang="zh-CN" altLang="en-US" dirty="0"/>
              <a:t>以总量分析方法解决资源利用问题</a:t>
            </a:r>
            <a:r>
              <a:rPr lang="en-US" altLang="zh-CN" dirty="0"/>
              <a:t>, </a:t>
            </a:r>
            <a:r>
              <a:rPr lang="zh-CN" altLang="en-US" dirty="0"/>
              <a:t>其中心理论是国民收入决定理论。</a:t>
            </a:r>
            <a:endParaRPr lang="en-US" altLang="zh-CN" dirty="0"/>
          </a:p>
          <a:p>
            <a:endParaRPr lang="zh-CN" altLang="en-US" dirty="0"/>
          </a:p>
          <a:p>
            <a:r>
              <a:rPr lang="en-US" altLang="zh-CN" dirty="0"/>
              <a:t>5.</a:t>
            </a:r>
            <a:r>
              <a:rPr lang="zh-CN" altLang="en-US" dirty="0"/>
              <a:t>经济学的分析方法有规范分析、 实证分析、 均衡分析、 边际分析、 静态分析、 比较静态分析和动态分析。</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1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1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8"/>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9"/>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10"/>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1"/>
            </p:custDataLst>
          </p:nvPr>
        </p:nvSpPr>
        <p:spPr>
          <a:xfrm>
            <a:off x="2646030"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p>
        </p:txBody>
      </p:sp>
      <p:sp>
        <p:nvSpPr>
          <p:cNvPr id="14" name="íSľïḑe"/>
          <p:cNvSpPr txBox="1"/>
          <p:nvPr>
            <p:custDataLst>
              <p:tags r:id="rId2"/>
            </p:custDataLst>
          </p:nvPr>
        </p:nvSpPr>
        <p:spPr>
          <a:xfrm>
            <a:off x="3344832" y="2589084"/>
            <a:ext cx="2139718" cy="156966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经济学的内涵和发展</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nvCxnSpPr>
        <p:spPr>
          <a:xfrm flipV="1">
            <a:off x="3193116"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3"/>
            </p:custDataLst>
          </p:nvPr>
        </p:nvSpPr>
        <p:spPr>
          <a:xfrm>
            <a:off x="5177358"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p>
        </p:txBody>
      </p:sp>
      <p:sp>
        <p:nvSpPr>
          <p:cNvPr id="18" name="iS1iḓè"/>
          <p:cNvSpPr txBox="1"/>
          <p:nvPr>
            <p:custDataLst>
              <p:tags r:id="rId4"/>
            </p:custDataLst>
          </p:nvPr>
        </p:nvSpPr>
        <p:spPr>
          <a:xfrm>
            <a:off x="5876159" y="2591949"/>
            <a:ext cx="2139721"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经济学的基本内容</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5"/>
            </p:custDataLst>
          </p:nvPr>
        </p:nvCxnSpPr>
        <p:spPr>
          <a:xfrm flipV="1">
            <a:off x="5724444"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6"/>
            </p:custDataLst>
          </p:nvPr>
        </p:nvSpPr>
        <p:spPr>
          <a:xfrm>
            <a:off x="770868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p>
        </p:txBody>
      </p:sp>
      <p:sp>
        <p:nvSpPr>
          <p:cNvPr id="22" name="îṧḻiḍê"/>
          <p:cNvSpPr txBox="1"/>
          <p:nvPr>
            <p:custDataLst>
              <p:tags r:id="rId7"/>
            </p:custDataLst>
          </p:nvPr>
        </p:nvSpPr>
        <p:spPr>
          <a:xfrm>
            <a:off x="8407487" y="2591949"/>
            <a:ext cx="2139721" cy="1077218"/>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3200" kern="0" dirty="0">
                <a:solidFill>
                  <a:schemeClr val="accent6">
                    <a:lumMod val="75000"/>
                  </a:schemeClr>
                </a:solidFill>
                <a:cs typeface="+mn-ea"/>
                <a:sym typeface="+mn-lt"/>
              </a:rPr>
              <a:t>经济学的研究方法 </a:t>
            </a:r>
            <a:endParaRPr kumimoji="0" lang="zh-CN" altLang="en-US" sz="32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nvCxnSpPr>
        <p:spPr>
          <a:xfrm flipV="1">
            <a:off x="8255772" y="287250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535805" cy="1198880"/>
          </a:xfrm>
          <a:prstGeom prst="rect">
            <a:avLst/>
          </a:prstGeom>
        </p:spPr>
        <p:txBody>
          <a:bodyPr wrap="none">
            <a:spAutoFit/>
          </a:bodyPr>
          <a:lstStyle/>
          <a:p>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ONE</a:t>
            </a:r>
          </a:p>
        </p:txBody>
      </p:sp>
      <p:sp>
        <p:nvSpPr>
          <p:cNvPr id="31" name="标题 3"/>
          <p:cNvSpPr txBox="1"/>
          <p:nvPr/>
        </p:nvSpPr>
        <p:spPr>
          <a:xfrm>
            <a:off x="1112321" y="2826754"/>
            <a:ext cx="8580319"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经济学的内涵和发展</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第一节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经济学的定义和基本假设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06422"/>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一</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经济学的定义</a:t>
            </a:r>
          </a:p>
        </p:txBody>
      </p:sp>
      <p:sp>
        <p:nvSpPr>
          <p:cNvPr id="23" name="矩形 22"/>
          <p:cNvSpPr/>
          <p:nvPr/>
        </p:nvSpPr>
        <p:spPr>
          <a:xfrm>
            <a:off x="2331721" y="2087390"/>
            <a:ext cx="8403336" cy="2932598"/>
          </a:xfrm>
          <a:prstGeom prst="rect">
            <a:avLst/>
          </a:prstGeom>
        </p:spPr>
        <p:txBody>
          <a:bodyPr wrap="square">
            <a:spAutoFit/>
          </a:bodyPr>
          <a:lstStyle/>
          <a:p>
            <a:pPr lvl="0">
              <a:lnSpc>
                <a:spcPct val="130000"/>
              </a:lnSpc>
            </a:pPr>
            <a:r>
              <a:rPr lang="zh-CN" altLang="en-US" sz="2400" dirty="0">
                <a:solidFill>
                  <a:srgbClr val="000000"/>
                </a:solidFill>
                <a:cs typeface="+mn-ea"/>
                <a:sym typeface="+mn-lt"/>
              </a:rPr>
              <a:t>         从经济学产生的根源来看</a:t>
            </a:r>
            <a:r>
              <a:rPr lang="en-US" altLang="zh-CN" sz="2400" dirty="0">
                <a:solidFill>
                  <a:srgbClr val="000000"/>
                </a:solidFill>
                <a:cs typeface="+mn-ea"/>
                <a:sym typeface="+mn-lt"/>
              </a:rPr>
              <a:t>, </a:t>
            </a:r>
            <a:r>
              <a:rPr lang="zh-CN" altLang="en-US" sz="2400" dirty="0">
                <a:solidFill>
                  <a:srgbClr val="000000"/>
                </a:solidFill>
                <a:cs typeface="+mn-ea"/>
                <a:sym typeface="+mn-lt"/>
              </a:rPr>
              <a:t>经济学是研究社会如何将稀缺资源在各种可供选择的用途中进行最佳配置和充分利用，</a:t>
            </a:r>
            <a:r>
              <a:rPr lang="en-US" altLang="zh-CN" sz="2400" dirty="0">
                <a:solidFill>
                  <a:srgbClr val="000000"/>
                </a:solidFill>
                <a:cs typeface="+mn-ea"/>
                <a:sym typeface="+mn-lt"/>
              </a:rPr>
              <a:t> </a:t>
            </a:r>
            <a:r>
              <a:rPr lang="zh-CN" altLang="en-US" sz="2400" dirty="0">
                <a:solidFill>
                  <a:srgbClr val="000000"/>
                </a:solidFill>
                <a:cs typeface="+mn-ea"/>
                <a:sym typeface="+mn-lt"/>
              </a:rPr>
              <a:t>从而最大限度地满足人们需要的社会科学。 资源具有稀缺性是人类社会的一个显著现象，</a:t>
            </a:r>
            <a:r>
              <a:rPr lang="en-US" altLang="zh-CN" sz="2400" dirty="0">
                <a:solidFill>
                  <a:srgbClr val="000000"/>
                </a:solidFill>
                <a:cs typeface="+mn-ea"/>
                <a:sym typeface="+mn-lt"/>
              </a:rPr>
              <a:t> </a:t>
            </a:r>
            <a:r>
              <a:rPr lang="zh-CN" altLang="en-US" sz="2400" dirty="0">
                <a:solidFill>
                  <a:srgbClr val="000000"/>
                </a:solidFill>
                <a:cs typeface="+mn-ea"/>
                <a:sym typeface="+mn-lt"/>
              </a:rPr>
              <a:t>也是人类必须面对和解决的问题。 经济学正是基于经济资源的稀缺性和人们需要的无限性之间的矛盾而产生的。</a:t>
            </a: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2" y="382694"/>
            <a:ext cx="621559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一、 经济学的定义和基本假设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1854341" y="1288339"/>
            <a:ext cx="5528389" cy="461665"/>
          </a:xfrm>
          <a:prstGeom prst="rect">
            <a:avLst/>
          </a:prstGeom>
        </p:spPr>
        <p:txBody>
          <a:bodyPr wrap="square">
            <a:spAutoFit/>
          </a:bodyPr>
          <a:lstStyle/>
          <a:p>
            <a:pPr>
              <a:buSzPct val="25000"/>
              <a:defRPr/>
            </a:pPr>
            <a:r>
              <a:rPr lang="en-US" altLang="zh-CN" sz="2400" b="1" cap="all" dirty="0">
                <a:solidFill>
                  <a:srgbClr val="000000"/>
                </a:solidFill>
                <a:cs typeface="+mn-ea"/>
                <a:sym typeface="+mn-lt"/>
              </a:rPr>
              <a:t>(</a:t>
            </a:r>
            <a:r>
              <a:rPr lang="zh-CN" altLang="en-US" sz="2400" b="1" cap="all" dirty="0">
                <a:solidFill>
                  <a:srgbClr val="000000"/>
                </a:solidFill>
                <a:cs typeface="+mn-ea"/>
                <a:sym typeface="+mn-lt"/>
              </a:rPr>
              <a:t>二</a:t>
            </a:r>
            <a:r>
              <a:rPr lang="en-US" altLang="zh-CN" sz="2400" b="1" cap="all" dirty="0">
                <a:solidFill>
                  <a:srgbClr val="000000"/>
                </a:solidFill>
                <a:cs typeface="+mn-ea"/>
                <a:sym typeface="+mn-lt"/>
              </a:rPr>
              <a:t>) </a:t>
            </a:r>
            <a:r>
              <a:rPr lang="zh-CN" altLang="en-US" sz="2400" b="1" cap="all" dirty="0">
                <a:solidFill>
                  <a:srgbClr val="000000"/>
                </a:solidFill>
                <a:cs typeface="+mn-ea"/>
                <a:sym typeface="+mn-lt"/>
              </a:rPr>
              <a:t>经济学的基本假设</a:t>
            </a:r>
          </a:p>
        </p:txBody>
      </p:sp>
      <p:sp>
        <p:nvSpPr>
          <p:cNvPr id="12" name="íŝḷíďê"/>
          <p:cNvSpPr/>
          <p:nvPr>
            <p:custDataLst>
              <p:tags r:id="rId2"/>
            </p:custDataLst>
          </p:nvPr>
        </p:nvSpPr>
        <p:spPr>
          <a:xfrm>
            <a:off x="2434102" y="3655298"/>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2477498" y="2211113"/>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nvSpPr>
        <p:spPr>
          <a:xfrm>
            <a:off x="2999860" y="2051574"/>
            <a:ext cx="4900540" cy="398780"/>
          </a:xfrm>
          <a:prstGeom prst="rect">
            <a:avLst/>
          </a:prstGeom>
          <a:noFill/>
        </p:spPr>
        <p:txBody>
          <a:bodyPr wrap="square" anchor="b">
            <a:spAutoFit/>
          </a:bodyPr>
          <a:lstStyle/>
          <a:p>
            <a:pPr lvl="0">
              <a:buSzPct val="25000"/>
              <a:defRPr/>
            </a:pPr>
            <a:r>
              <a:rPr lang="zh-CN" altLang="en-US" sz="2000" b="1" cap="all" dirty="0">
                <a:solidFill>
                  <a:srgbClr val="000000"/>
                </a:solidFill>
                <a:cs typeface="+mn-ea"/>
                <a:sym typeface="+mn-lt"/>
              </a:rPr>
              <a:t>经济资源的稀缺性</a:t>
            </a:r>
          </a:p>
        </p:txBody>
      </p:sp>
      <p:sp>
        <p:nvSpPr>
          <p:cNvPr id="15" name="文本框 14"/>
          <p:cNvSpPr txBox="1"/>
          <p:nvPr/>
        </p:nvSpPr>
        <p:spPr>
          <a:xfrm>
            <a:off x="2999860" y="2443949"/>
            <a:ext cx="8750179" cy="858825"/>
          </a:xfrm>
          <a:prstGeom prst="rect">
            <a:avLst/>
          </a:prstGeom>
          <a:noFill/>
        </p:spPr>
        <p:txBody>
          <a:bodyPr wrap="square">
            <a:spAutoFit/>
          </a:bodyPr>
          <a:lstStyle/>
          <a:p>
            <a:pPr lvl="0">
              <a:lnSpc>
                <a:spcPct val="130000"/>
              </a:lnSpc>
            </a:pPr>
            <a:r>
              <a:rPr lang="zh-CN" altLang="en-US" sz="2000" dirty="0">
                <a:solidFill>
                  <a:srgbClr val="002FA7"/>
                </a:solidFill>
                <a:cs typeface="+mn-ea"/>
                <a:sym typeface="+mn-lt"/>
              </a:rPr>
              <a:t>         经济资源的稀缺性是指在一定的时间内</a:t>
            </a:r>
            <a:r>
              <a:rPr lang="en-US" altLang="zh-CN" sz="2000" dirty="0">
                <a:solidFill>
                  <a:srgbClr val="002FA7"/>
                </a:solidFill>
                <a:cs typeface="+mn-ea"/>
                <a:sym typeface="+mn-lt"/>
              </a:rPr>
              <a:t>, </a:t>
            </a:r>
            <a:r>
              <a:rPr lang="zh-CN" altLang="en-US" sz="2000" dirty="0">
                <a:solidFill>
                  <a:srgbClr val="002FA7"/>
                </a:solidFill>
                <a:cs typeface="+mn-ea"/>
                <a:sym typeface="+mn-lt"/>
              </a:rPr>
              <a:t>与人类的需要相比</a:t>
            </a:r>
            <a:r>
              <a:rPr lang="en-US" altLang="zh-CN" sz="2000" dirty="0">
                <a:solidFill>
                  <a:srgbClr val="002FA7"/>
                </a:solidFill>
                <a:cs typeface="+mn-ea"/>
                <a:sym typeface="+mn-lt"/>
              </a:rPr>
              <a:t>, </a:t>
            </a:r>
            <a:r>
              <a:rPr lang="zh-CN" altLang="en-US" sz="2000" dirty="0">
                <a:solidFill>
                  <a:srgbClr val="002FA7"/>
                </a:solidFill>
                <a:cs typeface="+mn-ea"/>
                <a:sym typeface="+mn-lt"/>
              </a:rPr>
              <a:t>经济资源的供给量总是不足的。 正因为资源稀缺</a:t>
            </a:r>
            <a:r>
              <a:rPr lang="en-US" altLang="zh-CN" sz="2000" dirty="0">
                <a:solidFill>
                  <a:srgbClr val="002FA7"/>
                </a:solidFill>
                <a:cs typeface="+mn-ea"/>
                <a:sym typeface="+mn-lt"/>
              </a:rPr>
              <a:t>, </a:t>
            </a:r>
            <a:r>
              <a:rPr lang="zh-CN" altLang="en-US" sz="2000" dirty="0">
                <a:solidFill>
                  <a:srgbClr val="002FA7"/>
                </a:solidFill>
                <a:cs typeface="+mn-ea"/>
                <a:sym typeface="+mn-lt"/>
              </a:rPr>
              <a:t>才引出了选择和分配的概念。</a:t>
            </a:r>
          </a:p>
        </p:txBody>
      </p:sp>
      <p:sp>
        <p:nvSpPr>
          <p:cNvPr id="16" name="文本框 15"/>
          <p:cNvSpPr txBox="1"/>
          <p:nvPr/>
        </p:nvSpPr>
        <p:spPr>
          <a:xfrm>
            <a:off x="2956464" y="3495759"/>
            <a:ext cx="4900540" cy="398780"/>
          </a:xfrm>
          <a:prstGeom prst="rect">
            <a:avLst/>
          </a:prstGeom>
          <a:noFill/>
        </p:spPr>
        <p:txBody>
          <a:bodyPr wrap="square" anchor="b">
            <a:spAutoFit/>
          </a:bodyPr>
          <a:lstStyle/>
          <a:p>
            <a:pPr>
              <a:buSzPct val="25000"/>
              <a:defRPr/>
            </a:pPr>
            <a:r>
              <a:rPr lang="zh-CN" altLang="en-US" sz="2000" b="1" cap="all" dirty="0">
                <a:solidFill>
                  <a:srgbClr val="000000"/>
                </a:solidFill>
                <a:cs typeface="+mn-ea"/>
                <a:sym typeface="+mn-lt"/>
              </a:rPr>
              <a:t>资源配置的选择性</a:t>
            </a:r>
          </a:p>
        </p:txBody>
      </p:sp>
      <p:sp>
        <p:nvSpPr>
          <p:cNvPr id="17" name="文本框 16"/>
          <p:cNvSpPr txBox="1"/>
          <p:nvPr/>
        </p:nvSpPr>
        <p:spPr>
          <a:xfrm>
            <a:off x="2956465" y="3888134"/>
            <a:ext cx="8750178" cy="2459263"/>
          </a:xfrm>
          <a:prstGeom prst="rect">
            <a:avLst/>
          </a:prstGeom>
          <a:noFill/>
        </p:spPr>
        <p:txBody>
          <a:bodyPr wrap="square">
            <a:spAutoFit/>
          </a:bodyPr>
          <a:lstStyle/>
          <a:p>
            <a:pPr>
              <a:lnSpc>
                <a:spcPct val="130000"/>
              </a:lnSpc>
            </a:pPr>
            <a:r>
              <a:rPr lang="zh-CN" altLang="en-US" sz="2000" dirty="0">
                <a:solidFill>
                  <a:srgbClr val="002FA7"/>
                </a:solidFill>
                <a:cs typeface="+mn-ea"/>
                <a:sym typeface="+mn-lt"/>
              </a:rPr>
              <a:t>       资源配置的选择性就是在资源稀缺的前提下</a:t>
            </a:r>
            <a:r>
              <a:rPr lang="en-US" altLang="zh-CN" sz="2000" dirty="0">
                <a:solidFill>
                  <a:srgbClr val="002FA7"/>
                </a:solidFill>
                <a:cs typeface="+mn-ea"/>
                <a:sym typeface="+mn-lt"/>
              </a:rPr>
              <a:t>, </a:t>
            </a:r>
            <a:r>
              <a:rPr lang="zh-CN" altLang="en-US" sz="2000" dirty="0">
                <a:solidFill>
                  <a:srgbClr val="002FA7"/>
                </a:solidFill>
                <a:cs typeface="+mn-ea"/>
                <a:sym typeface="+mn-lt"/>
              </a:rPr>
              <a:t>如何把稀缺的资源合理地分配到社会各个部门中</a:t>
            </a:r>
            <a:r>
              <a:rPr lang="en-US" altLang="zh-CN" sz="2000" dirty="0">
                <a:solidFill>
                  <a:srgbClr val="002FA7"/>
                </a:solidFill>
                <a:cs typeface="+mn-ea"/>
                <a:sym typeface="+mn-lt"/>
              </a:rPr>
              <a:t>, </a:t>
            </a:r>
            <a:r>
              <a:rPr lang="zh-CN" altLang="en-US" sz="2000" dirty="0">
                <a:solidFill>
                  <a:srgbClr val="002FA7"/>
                </a:solidFill>
                <a:cs typeface="+mn-ea"/>
                <a:sym typeface="+mn-lt"/>
              </a:rPr>
              <a:t>生产满足人们不同需要的各种物品和劳务</a:t>
            </a:r>
            <a:r>
              <a:rPr lang="en-US" altLang="zh-CN" sz="2000" dirty="0">
                <a:solidFill>
                  <a:srgbClr val="002FA7"/>
                </a:solidFill>
                <a:cs typeface="+mn-ea"/>
                <a:sym typeface="+mn-lt"/>
              </a:rPr>
              <a:t>, </a:t>
            </a:r>
            <a:r>
              <a:rPr lang="zh-CN" altLang="en-US" sz="2000" dirty="0">
                <a:solidFill>
                  <a:srgbClr val="002FA7"/>
                </a:solidFill>
                <a:cs typeface="+mn-ea"/>
                <a:sym typeface="+mn-lt"/>
              </a:rPr>
              <a:t>以便更好地满足人类的需要。 选择的前提是同一种资源有多种用途</a:t>
            </a:r>
            <a:r>
              <a:rPr lang="en-US" altLang="zh-CN" sz="2000" dirty="0">
                <a:solidFill>
                  <a:srgbClr val="002FA7"/>
                </a:solidFill>
                <a:cs typeface="+mn-ea"/>
                <a:sym typeface="+mn-lt"/>
              </a:rPr>
              <a:t>, </a:t>
            </a:r>
            <a:r>
              <a:rPr lang="zh-CN" altLang="en-US" sz="2000" dirty="0">
                <a:solidFill>
                  <a:srgbClr val="002FA7"/>
                </a:solidFill>
                <a:cs typeface="+mn-ea"/>
                <a:sym typeface="+mn-lt"/>
              </a:rPr>
              <a:t>或者某几种资源可以用于同一种用途。 </a:t>
            </a:r>
            <a:endParaRPr lang="en-US" altLang="zh-CN" sz="2000" dirty="0">
              <a:solidFill>
                <a:srgbClr val="002FA7"/>
              </a:solidFill>
              <a:cs typeface="+mn-ea"/>
              <a:sym typeface="+mn-lt"/>
            </a:endParaRPr>
          </a:p>
          <a:p>
            <a:pPr>
              <a:lnSpc>
                <a:spcPct val="130000"/>
              </a:lnSpc>
            </a:pPr>
            <a:r>
              <a:rPr lang="zh-CN" altLang="en-US" sz="2000" dirty="0">
                <a:solidFill>
                  <a:srgbClr val="002FA7"/>
                </a:solidFill>
                <a:cs typeface="+mn-ea"/>
                <a:sym typeface="+mn-lt"/>
              </a:rPr>
              <a:t>        对于资源配置的选择性</a:t>
            </a:r>
            <a:r>
              <a:rPr lang="en-US" altLang="zh-CN" sz="2000" dirty="0">
                <a:solidFill>
                  <a:srgbClr val="002FA7"/>
                </a:solidFill>
                <a:cs typeface="+mn-ea"/>
                <a:sym typeface="+mn-lt"/>
              </a:rPr>
              <a:t>, </a:t>
            </a:r>
            <a:r>
              <a:rPr lang="zh-CN" altLang="en-US" sz="2000" dirty="0">
                <a:solidFill>
                  <a:srgbClr val="002FA7"/>
                </a:solidFill>
                <a:cs typeface="+mn-ea"/>
                <a:sym typeface="+mn-lt"/>
              </a:rPr>
              <a:t>可以用机会成本和生产可能性曲线这两个重要的概念和工具来分析。</a:t>
            </a:r>
          </a:p>
        </p:txBody>
      </p:sp>
      <p:sp>
        <p:nvSpPr>
          <p:cNvPr id="18" name="îŝḷîḋè"/>
          <p:cNvSpPr txBox="1"/>
          <p:nvPr>
            <p:custDataLst>
              <p:tags r:id="rId4"/>
            </p:custDataLst>
          </p:nvPr>
        </p:nvSpPr>
        <p:spPr bwMode="auto">
          <a:xfrm>
            <a:off x="2472249" y="2251407"/>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p>
        </p:txBody>
      </p:sp>
      <p:sp>
        <p:nvSpPr>
          <p:cNvPr id="19" name="îŝḷîḋè"/>
          <p:cNvSpPr txBox="1"/>
          <p:nvPr>
            <p:custDataLst>
              <p:tags r:id="rId5"/>
            </p:custDataLst>
          </p:nvPr>
        </p:nvSpPr>
        <p:spPr bwMode="auto">
          <a:xfrm>
            <a:off x="2428853" y="3700740"/>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p>
        </p:txBody>
      </p:sp>
    </p:spTree>
    <p:extLst>
      <p:ext uri="{BB962C8B-B14F-4D97-AF65-F5344CB8AC3E}">
        <p14:creationId xmlns:p14="http://schemas.microsoft.com/office/powerpoint/2010/main" val="28324982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500"/>
                                        <p:tgtEl>
                                          <p:spTgt spid="13"/>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ssolve">
                                      <p:cBhvr>
                                        <p:cTn id="23" dur="500"/>
                                        <p:tgtEl>
                                          <p:spTgt spid="14"/>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dissolve">
                                      <p:cBhvr>
                                        <p:cTn id="26" dur="500"/>
                                        <p:tgtEl>
                                          <p:spTgt spid="15"/>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dissolve">
                                      <p:cBhvr>
                                        <p:cTn id="29" dur="500"/>
                                        <p:tgtEl>
                                          <p:spTgt spid="16"/>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dissolve">
                                      <p:cBhvr>
                                        <p:cTn id="32" dur="500"/>
                                        <p:tgtEl>
                                          <p:spTgt spid="17"/>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dissolve">
                                      <p:cBhvr>
                                        <p:cTn id="35" dur="500"/>
                                        <p:tgtEl>
                                          <p:spTgt spid="18"/>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ssolv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12" grpId="0" bldLvl="0" animBg="1"/>
      <p:bldP spid="13" grpId="0" bldLvl="0" animBg="1"/>
      <p:bldP spid="14"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23291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833880"/>
            <a:ext cx="735740"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solidFill>
                  <a:schemeClr val="lt1"/>
                </a:solidFill>
                <a:cs typeface="+mn-ea"/>
                <a:sym typeface="+mn-lt"/>
              </a:rPr>
              <a:t>（一）</a:t>
            </a:r>
            <a:endParaRPr lang="en-US" altLang="zh-CN" b="1" dirty="0">
              <a:solidFill>
                <a:schemeClr val="lt1"/>
              </a:solidFill>
              <a:cs typeface="+mn-ea"/>
              <a:sym typeface="+mn-lt"/>
            </a:endParaRPr>
          </a:p>
        </p:txBody>
      </p:sp>
      <p:sp>
        <p:nvSpPr>
          <p:cNvPr id="23" name="ïsļíďé"/>
          <p:cNvSpPr/>
          <p:nvPr>
            <p:custDataLst>
              <p:tags r:id="rId4"/>
            </p:custDataLst>
          </p:nvPr>
        </p:nvSpPr>
        <p:spPr>
          <a:xfrm>
            <a:off x="4161155" y="2609850"/>
            <a:ext cx="72453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cs typeface="+mn-ea"/>
                <a:sym typeface="+mn-lt"/>
              </a:rPr>
              <a:t>（二）</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21767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íṩḻîdè"/>
          <p:cNvSpPr/>
          <p:nvPr>
            <p:custDataLst>
              <p:tags r:id="rId6"/>
            </p:custDataLst>
          </p:nvPr>
        </p:nvSpPr>
        <p:spPr>
          <a:xfrm>
            <a:off x="6219190" y="3882390"/>
            <a:ext cx="2028698" cy="107061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6" name="iṩlîḋè"/>
          <p:cNvSpPr/>
          <p:nvPr>
            <p:custDataLst>
              <p:tags r:id="rId7"/>
            </p:custDataLst>
          </p:nvPr>
        </p:nvSpPr>
        <p:spPr>
          <a:xfrm>
            <a:off x="5479190" y="4940300"/>
            <a:ext cx="740000" cy="502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dirty="0">
                <a:solidFill>
                  <a:schemeClr val="lt1"/>
                </a:solidFill>
                <a:cs typeface="+mn-ea"/>
                <a:sym typeface="+mn-lt"/>
              </a:rPr>
              <a:t>（三）</a:t>
            </a:r>
            <a:endParaRPr lang="en-US" altLang="zh-CN" b="1" dirty="0">
              <a:solidFill>
                <a:schemeClr val="lt1"/>
              </a:solidFill>
              <a:cs typeface="+mn-ea"/>
              <a:sym typeface="+mn-lt"/>
            </a:endParaRPr>
          </a:p>
        </p:txBody>
      </p:sp>
      <p:sp>
        <p:nvSpPr>
          <p:cNvPr id="27" name="îSḷiḑè"/>
          <p:cNvSpPr/>
          <p:nvPr>
            <p:custDataLst>
              <p:tags r:id="rId8"/>
            </p:custDataLst>
          </p:nvPr>
        </p:nvSpPr>
        <p:spPr>
          <a:xfrm flipH="1" flipV="1">
            <a:off x="6144895" y="4829175"/>
            <a:ext cx="186690" cy="19367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9"/>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896000" y="23289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669925" y="31044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a:off x="6331585" y="5177730"/>
            <a:ext cx="5189030"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2" name="图示 1">
            <a:extLst>
              <a:ext uri="{FF2B5EF4-FFF2-40B4-BE49-F238E27FC236}">
                <a16:creationId xmlns:a16="http://schemas.microsoft.com/office/drawing/2014/main" id="{777119F2-8243-3FDB-F25D-BE52C44FBB84}"/>
              </a:ext>
            </a:extLst>
          </p:cNvPr>
          <p:cNvGraphicFramePr/>
          <p:nvPr>
            <p:extLst>
              <p:ext uri="{D42A27DB-BD31-4B8C-83A1-F6EECF244321}">
                <p14:modId xmlns:p14="http://schemas.microsoft.com/office/powerpoint/2010/main" val="3232157203"/>
              </p:ext>
            </p:extLst>
          </p:nvPr>
        </p:nvGraphicFramePr>
        <p:xfrm>
          <a:off x="671513" y="3245400"/>
          <a:ext cx="4055427" cy="252988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3" name="矩形 2"/>
          <p:cNvSpPr/>
          <p:nvPr>
            <p:custDataLst>
              <p:tags r:id="rId12"/>
            </p:custDataLst>
          </p:nvPr>
        </p:nvSpPr>
        <p:spPr>
          <a:xfrm>
            <a:off x="5045075" y="3308985"/>
            <a:ext cx="97345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资源利用问题</a:t>
            </a:r>
          </a:p>
        </p:txBody>
      </p:sp>
      <p:sp>
        <p:nvSpPr>
          <p:cNvPr id="6" name="矩形 5"/>
          <p:cNvSpPr/>
          <p:nvPr>
            <p:custDataLst>
              <p:tags r:id="rId13"/>
            </p:custDataLst>
          </p:nvPr>
        </p:nvSpPr>
        <p:spPr>
          <a:xfrm>
            <a:off x="6164580" y="2635885"/>
            <a:ext cx="973455" cy="804964"/>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资源配置问题</a:t>
            </a:r>
          </a:p>
        </p:txBody>
      </p:sp>
      <p:sp>
        <p:nvSpPr>
          <p:cNvPr id="8" name="矩形 7"/>
          <p:cNvSpPr/>
          <p:nvPr>
            <p:custDataLst>
              <p:tags r:id="rId14"/>
            </p:custDataLst>
          </p:nvPr>
        </p:nvSpPr>
        <p:spPr>
          <a:xfrm>
            <a:off x="6268085" y="4028440"/>
            <a:ext cx="1874295" cy="804964"/>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资源配置与利用的方式</a:t>
            </a:r>
          </a:p>
        </p:txBody>
      </p:sp>
      <p:sp>
        <p:nvSpPr>
          <p:cNvPr id="19" name="01"/>
          <p:cNvSpPr>
            <a:spLocks noChangeAspect="1"/>
          </p:cNvSpPr>
          <p:nvPr>
            <p:custDataLst>
              <p:tags r:id="rId1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2" y="382694"/>
            <a:ext cx="4671527"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二、 经济学的研究对象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4" name="图示 3">
            <a:extLst>
              <a:ext uri="{FF2B5EF4-FFF2-40B4-BE49-F238E27FC236}">
                <a16:creationId xmlns:a16="http://schemas.microsoft.com/office/drawing/2014/main" id="{9C61032E-281E-85EA-DC93-12C5708A392F}"/>
              </a:ext>
            </a:extLst>
          </p:cNvPr>
          <p:cNvGraphicFramePr/>
          <p:nvPr>
            <p:extLst>
              <p:ext uri="{D42A27DB-BD31-4B8C-83A1-F6EECF244321}">
                <p14:modId xmlns:p14="http://schemas.microsoft.com/office/powerpoint/2010/main" val="3990313414"/>
              </p:ext>
            </p:extLst>
          </p:nvPr>
        </p:nvGraphicFramePr>
        <p:xfrm>
          <a:off x="8042050" y="2423429"/>
          <a:ext cx="3624487" cy="2529888"/>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5" name="图示 4">
            <a:extLst>
              <a:ext uri="{FF2B5EF4-FFF2-40B4-BE49-F238E27FC236}">
                <a16:creationId xmlns:a16="http://schemas.microsoft.com/office/drawing/2014/main" id="{4B05B2DD-F9E4-0D3D-B7D7-74CBF92B91F9}"/>
              </a:ext>
            </a:extLst>
          </p:cNvPr>
          <p:cNvGraphicFramePr/>
          <p:nvPr>
            <p:extLst>
              <p:ext uri="{D42A27DB-BD31-4B8C-83A1-F6EECF244321}">
                <p14:modId xmlns:p14="http://schemas.microsoft.com/office/powerpoint/2010/main" val="965366615"/>
              </p:ext>
            </p:extLst>
          </p:nvPr>
        </p:nvGraphicFramePr>
        <p:xfrm>
          <a:off x="6798754" y="5402144"/>
          <a:ext cx="4055427" cy="2529888"/>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style.rotation</p:attrName>
                                        </p:attrNameLst>
                                      </p:cBhvr>
                                      <p:tavLst>
                                        <p:tav tm="0">
                                          <p:val>
                                            <p:fltVal val="90"/>
                                          </p:val>
                                        </p:tav>
                                        <p:tav tm="100000">
                                          <p:val>
                                            <p:fltVal val="0"/>
                                          </p:val>
                                        </p:tav>
                                      </p:tavLst>
                                    </p:anim>
                                    <p:animEffect transition="in" filter="fade">
                                      <p:cBhvr>
                                        <p:cTn id="31" dur="1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9" grpId="0" bldLvl="0" animBg="1"/>
      <p:bldP spid="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nvGrpSpPr>
        <p:grpSpPr>
          <a:xfrm>
            <a:off x="1227574" y="1430290"/>
            <a:ext cx="5218282" cy="856878"/>
            <a:chOff x="1064741" y="1736377"/>
            <a:chExt cx="5219892" cy="857187"/>
          </a:xfrm>
        </p:grpSpPr>
        <p:sp>
          <p:nvSpPr>
            <p:cNvPr id="7" name="Oval 68"/>
            <p:cNvSpPr>
              <a:spLocks noChangeArrowheads="1"/>
            </p:cNvSpPr>
            <p:nvPr>
              <p:custDataLst>
                <p:tags r:id="rId10"/>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11"/>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704020202090204" pitchFamily="34" charset="0"/>
                <a:defRPr/>
              </a:pPr>
              <a:r>
                <a:rPr lang="id-ID" b="1" dirty="0">
                  <a:solidFill>
                    <a:schemeClr val="lt1"/>
                  </a:solidFill>
                  <a:cs typeface="+mn-ea"/>
                  <a:sym typeface="+mn-lt"/>
                </a:rPr>
                <a:t>1</a:t>
              </a:r>
            </a:p>
          </p:txBody>
        </p:sp>
        <p:grpSp>
          <p:nvGrpSpPr>
            <p:cNvPr id="9" name="组合 23"/>
            <p:cNvGrpSpPr/>
            <p:nvPr/>
          </p:nvGrpSpPr>
          <p:grpSpPr>
            <a:xfrm>
              <a:off x="1816749" y="1736377"/>
              <a:ext cx="4467884" cy="832195"/>
              <a:chOff x="2697421" y="988329"/>
              <a:chExt cx="4467884" cy="832195"/>
            </a:xfrm>
          </p:grpSpPr>
          <p:sp>
            <p:nvSpPr>
              <p:cNvPr id="10" name="TextBox 24"/>
              <p:cNvSpPr txBox="1"/>
              <p:nvPr/>
            </p:nvSpPr>
            <p:spPr>
              <a:xfrm>
                <a:off x="2829189" y="1439321"/>
                <a:ext cx="3884405" cy="381203"/>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主要包括古代经济思想、 重商主义等。</a:t>
                </a:r>
                <a:endParaRPr lang="en-US" altLang="zh-CN" sz="1400" dirty="0">
                  <a:solidFill>
                    <a:srgbClr val="000000"/>
                  </a:solidFill>
                  <a:cs typeface="+mn-ea"/>
                  <a:sym typeface="+mn-lt"/>
                </a:endParaRPr>
              </a:p>
            </p:txBody>
          </p:sp>
          <p:sp>
            <p:nvSpPr>
              <p:cNvPr id="11" name="TextBox 25"/>
              <p:cNvSpPr txBox="1"/>
              <p:nvPr/>
            </p:nvSpPr>
            <p:spPr>
              <a:xfrm>
                <a:off x="2697421" y="988329"/>
                <a:ext cx="4467884" cy="554042"/>
              </a:xfrm>
              <a:prstGeom prst="rect">
                <a:avLst/>
              </a:prstGeom>
              <a:noFill/>
            </p:spPr>
            <p:txBody>
              <a:bodyPr wrap="square" lIns="243684" tIns="121843" rIns="243684" bIns="121843" rtlCol="0">
                <a:spAutoFit/>
              </a:bodyPr>
              <a:lstStyle/>
              <a:p>
                <a:pPr>
                  <a:spcBef>
                    <a:spcPct val="0"/>
                  </a:spcBef>
                  <a:buFont typeface="Arial" panose="020B0704020202090204" pitchFamily="34" charset="0"/>
                  <a:defRPr/>
                </a:pPr>
                <a:r>
                  <a:rPr lang="zh-CN" altLang="en-US" sz="2000" b="1" cap="all" dirty="0">
                    <a:solidFill>
                      <a:srgbClr val="000000"/>
                    </a:solidFill>
                    <a:cs typeface="+mn-ea"/>
                    <a:sym typeface="+mn-lt"/>
                  </a:rPr>
                  <a:t>前古典经济学时期</a:t>
                </a:r>
                <a:r>
                  <a:rPr lang="en-US" altLang="zh-CN" sz="2000" b="1" cap="all" dirty="0">
                    <a:solidFill>
                      <a:srgbClr val="000000"/>
                    </a:solidFill>
                    <a:cs typeface="+mn-ea"/>
                    <a:sym typeface="+mn-lt"/>
                  </a:rPr>
                  <a:t>(17 </a:t>
                </a:r>
                <a:r>
                  <a:rPr lang="zh-CN" altLang="en-US" sz="2000" b="1" cap="all" dirty="0">
                    <a:solidFill>
                      <a:srgbClr val="000000"/>
                    </a:solidFill>
                    <a:cs typeface="+mn-ea"/>
                    <a:sym typeface="+mn-lt"/>
                  </a:rPr>
                  <a:t>世纪中期以前</a:t>
                </a:r>
                <a:r>
                  <a:rPr lang="en-US" altLang="zh-CN" sz="2000" b="1" cap="all" dirty="0">
                    <a:solidFill>
                      <a:srgbClr val="000000"/>
                    </a:solidFill>
                    <a:cs typeface="+mn-ea"/>
                    <a:sym typeface="+mn-lt"/>
                  </a:rPr>
                  <a:t>)</a:t>
                </a:r>
                <a:endParaRPr lang="zh-CN" altLang="en-US" sz="2000" b="1" cap="all" dirty="0">
                  <a:solidFill>
                    <a:srgbClr val="000000"/>
                  </a:solidFill>
                  <a:cs typeface="+mn-ea"/>
                  <a:sym typeface="+mn-lt"/>
                </a:endParaRPr>
              </a:p>
            </p:txBody>
          </p:sp>
        </p:grpSp>
      </p:grpSp>
      <p:grpSp>
        <p:nvGrpSpPr>
          <p:cNvPr id="12" name="组合 26"/>
          <p:cNvGrpSpPr/>
          <p:nvPr/>
        </p:nvGrpSpPr>
        <p:grpSpPr>
          <a:xfrm>
            <a:off x="6445856" y="1431083"/>
            <a:ext cx="5544342" cy="1408515"/>
            <a:chOff x="1064741" y="1736376"/>
            <a:chExt cx="5546053" cy="1409023"/>
          </a:xfrm>
        </p:grpSpPr>
        <p:sp>
          <p:nvSpPr>
            <p:cNvPr id="13" name="Oval 68"/>
            <p:cNvSpPr>
              <a:spLocks noChangeArrowheads="1"/>
            </p:cNvSpPr>
            <p:nvPr>
              <p:custDataLst>
                <p:tags r:id="rId8"/>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9"/>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704020202090204" pitchFamily="34" charset="0"/>
                <a:defRPr/>
              </a:pPr>
              <a:r>
                <a:rPr lang="en-US" b="1" dirty="0">
                  <a:solidFill>
                    <a:schemeClr val="dk1">
                      <a:lumMod val="75000"/>
                      <a:lumOff val="25000"/>
                    </a:schemeClr>
                  </a:solidFill>
                  <a:cs typeface="+mn-ea"/>
                  <a:sym typeface="+mn-lt"/>
                </a:rPr>
                <a:t>2</a:t>
              </a:r>
            </a:p>
          </p:txBody>
        </p:sp>
        <p:grpSp>
          <p:nvGrpSpPr>
            <p:cNvPr id="15" name="组合 29"/>
            <p:cNvGrpSpPr/>
            <p:nvPr/>
          </p:nvGrpSpPr>
          <p:grpSpPr>
            <a:xfrm>
              <a:off x="1816749" y="1736376"/>
              <a:ext cx="4794045" cy="1409023"/>
              <a:chOff x="2697421" y="988328"/>
              <a:chExt cx="4794045" cy="1409023"/>
            </a:xfrm>
          </p:grpSpPr>
          <p:sp>
            <p:nvSpPr>
              <p:cNvPr id="16" name="TextBox 30"/>
              <p:cNvSpPr txBox="1"/>
              <p:nvPr/>
            </p:nvSpPr>
            <p:spPr>
              <a:xfrm>
                <a:off x="2847975" y="1692865"/>
                <a:ext cx="4643491" cy="704486"/>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代表人物有亚当</a:t>
                </a:r>
                <a:r>
                  <a:rPr lang="en-US" altLang="zh-CN" sz="1400" dirty="0">
                    <a:solidFill>
                      <a:srgbClr val="000000"/>
                    </a:solidFill>
                    <a:cs typeface="+mn-ea"/>
                    <a:sym typeface="+mn-lt"/>
                  </a:rPr>
                  <a:t>· </a:t>
                </a:r>
                <a:r>
                  <a:rPr lang="zh-CN" altLang="en-US" sz="1400" dirty="0">
                    <a:solidFill>
                      <a:srgbClr val="000000"/>
                    </a:solidFill>
                    <a:cs typeface="+mn-ea"/>
                    <a:sym typeface="+mn-lt"/>
                  </a:rPr>
                  <a:t>斯密、 大卫</a:t>
                </a:r>
                <a:r>
                  <a:rPr lang="en-US" altLang="zh-CN" sz="1400" dirty="0">
                    <a:solidFill>
                      <a:srgbClr val="000000"/>
                    </a:solidFill>
                    <a:cs typeface="+mn-ea"/>
                    <a:sym typeface="+mn-lt"/>
                  </a:rPr>
                  <a:t>· </a:t>
                </a:r>
                <a:r>
                  <a:rPr lang="zh-CN" altLang="en-US" sz="1400" dirty="0">
                    <a:solidFill>
                      <a:srgbClr val="000000"/>
                    </a:solidFill>
                    <a:cs typeface="+mn-ea"/>
                    <a:sym typeface="+mn-lt"/>
                  </a:rPr>
                  <a:t>李嘉图、 卡尔</a:t>
                </a:r>
                <a:r>
                  <a:rPr lang="en-US" altLang="zh-CN" sz="1400" dirty="0">
                    <a:solidFill>
                      <a:srgbClr val="000000"/>
                    </a:solidFill>
                    <a:cs typeface="+mn-ea"/>
                    <a:sym typeface="+mn-lt"/>
                  </a:rPr>
                  <a:t>· </a:t>
                </a:r>
                <a:r>
                  <a:rPr lang="zh-CN" altLang="en-US" sz="1400" dirty="0">
                    <a:solidFill>
                      <a:srgbClr val="000000"/>
                    </a:solidFill>
                    <a:cs typeface="+mn-ea"/>
                    <a:sym typeface="+mn-lt"/>
                  </a:rPr>
                  <a:t>马克思等</a:t>
                </a:r>
                <a:r>
                  <a:rPr lang="en-US" altLang="zh-CN" sz="1400" dirty="0">
                    <a:solidFill>
                      <a:srgbClr val="000000"/>
                    </a:solidFill>
                    <a:cs typeface="+mn-ea"/>
                    <a:sym typeface="+mn-lt"/>
                  </a:rPr>
                  <a:t>, </a:t>
                </a:r>
                <a:r>
                  <a:rPr lang="zh-CN" altLang="en-US" sz="1400" dirty="0">
                    <a:solidFill>
                      <a:srgbClr val="000000"/>
                    </a:solidFill>
                    <a:cs typeface="+mn-ea"/>
                    <a:sym typeface="+mn-lt"/>
                  </a:rPr>
                  <a:t>他们的理论主要关注市场、贸易、 货币、 劳动经济等。</a:t>
                </a:r>
                <a:endParaRPr lang="en-US" altLang="zh-CN" sz="1400" dirty="0">
                  <a:solidFill>
                    <a:srgbClr val="000000"/>
                  </a:solidFill>
                  <a:cs typeface="+mn-ea"/>
                  <a:sym typeface="+mn-lt"/>
                </a:endParaRPr>
              </a:p>
            </p:txBody>
          </p:sp>
          <p:sp>
            <p:nvSpPr>
              <p:cNvPr id="17" name="TextBox 31"/>
              <p:cNvSpPr txBox="1"/>
              <p:nvPr/>
            </p:nvSpPr>
            <p:spPr>
              <a:xfrm>
                <a:off x="2697421" y="988328"/>
                <a:ext cx="4794045" cy="861930"/>
              </a:xfrm>
              <a:prstGeom prst="rect">
                <a:avLst/>
              </a:prstGeom>
              <a:noFill/>
            </p:spPr>
            <p:txBody>
              <a:bodyPr wrap="square" lIns="243684" tIns="121843" rIns="243684" bIns="121843" rtlCol="0">
                <a:spAutoFit/>
              </a:bodyPr>
              <a:lstStyle/>
              <a:p>
                <a:pPr>
                  <a:spcBef>
                    <a:spcPct val="0"/>
                  </a:spcBef>
                  <a:buFont typeface="Arial" panose="020B0704020202090204" pitchFamily="34" charset="0"/>
                  <a:defRPr/>
                </a:pPr>
                <a:r>
                  <a:rPr lang="zh-CN" altLang="en-US" sz="2000" b="1" cap="all" dirty="0">
                    <a:solidFill>
                      <a:srgbClr val="000000"/>
                    </a:solidFill>
                    <a:cs typeface="+mn-ea"/>
                    <a:sym typeface="+mn-lt"/>
                  </a:rPr>
                  <a:t>古典经济学时期</a:t>
                </a:r>
                <a:r>
                  <a:rPr lang="en-US" altLang="zh-CN" sz="2000" b="1" cap="all" dirty="0">
                    <a:solidFill>
                      <a:srgbClr val="000000"/>
                    </a:solidFill>
                    <a:cs typeface="+mn-ea"/>
                    <a:sym typeface="+mn-lt"/>
                  </a:rPr>
                  <a:t>(17 </a:t>
                </a:r>
                <a:r>
                  <a:rPr lang="zh-CN" altLang="en-US" sz="2000" b="1" cap="all" dirty="0">
                    <a:solidFill>
                      <a:srgbClr val="000000"/>
                    </a:solidFill>
                    <a:cs typeface="+mn-ea"/>
                    <a:sym typeface="+mn-lt"/>
                  </a:rPr>
                  <a:t>世纪中期～</a:t>
                </a:r>
                <a:r>
                  <a:rPr lang="en-US" altLang="zh-CN" sz="2000" b="1" cap="all" dirty="0">
                    <a:solidFill>
                      <a:srgbClr val="000000"/>
                    </a:solidFill>
                    <a:cs typeface="+mn-ea"/>
                    <a:sym typeface="+mn-lt"/>
                  </a:rPr>
                  <a:t>19 </a:t>
                </a:r>
                <a:r>
                  <a:rPr lang="zh-CN" altLang="en-US" sz="2000" b="1" cap="all" dirty="0">
                    <a:solidFill>
                      <a:srgbClr val="000000"/>
                    </a:solidFill>
                    <a:cs typeface="+mn-ea"/>
                    <a:sym typeface="+mn-lt"/>
                  </a:rPr>
                  <a:t>世纪</a:t>
                </a:r>
                <a:r>
                  <a:rPr lang="en-US" altLang="zh-CN" sz="2000" b="1" cap="all" dirty="0">
                    <a:solidFill>
                      <a:srgbClr val="000000"/>
                    </a:solidFill>
                    <a:cs typeface="+mn-ea"/>
                    <a:sym typeface="+mn-lt"/>
                  </a:rPr>
                  <a:t>70 </a:t>
                </a:r>
                <a:r>
                  <a:rPr lang="zh-CN" altLang="en-US" sz="2000" b="1" cap="all" dirty="0">
                    <a:solidFill>
                      <a:srgbClr val="000000"/>
                    </a:solidFill>
                    <a:cs typeface="+mn-ea"/>
                    <a:sym typeface="+mn-lt"/>
                  </a:rPr>
                  <a:t>年代中期</a:t>
                </a:r>
                <a:r>
                  <a:rPr lang="en-US" altLang="zh-CN" sz="2000" b="1" cap="all" dirty="0">
                    <a:solidFill>
                      <a:srgbClr val="000000"/>
                    </a:solidFill>
                    <a:cs typeface="+mn-ea"/>
                    <a:sym typeface="+mn-lt"/>
                  </a:rPr>
                  <a:t>)</a:t>
                </a:r>
                <a:endParaRPr lang="zh-CN" altLang="en-US" sz="2000" b="1" cap="all" dirty="0">
                  <a:solidFill>
                    <a:srgbClr val="000000"/>
                  </a:solidFill>
                  <a:cs typeface="+mn-ea"/>
                  <a:sym typeface="+mn-lt"/>
                </a:endParaRPr>
              </a:p>
            </p:txBody>
          </p:sp>
        </p:grpSp>
      </p:grpSp>
      <p:grpSp>
        <p:nvGrpSpPr>
          <p:cNvPr id="18" name="组合 32"/>
          <p:cNvGrpSpPr/>
          <p:nvPr/>
        </p:nvGrpSpPr>
        <p:grpSpPr>
          <a:xfrm>
            <a:off x="491241" y="2746386"/>
            <a:ext cx="5917952" cy="1695103"/>
            <a:chOff x="1064741" y="1736376"/>
            <a:chExt cx="5919779" cy="1695714"/>
          </a:xfrm>
        </p:grpSpPr>
        <p:sp>
          <p:nvSpPr>
            <p:cNvPr id="19" name="Oval 68"/>
            <p:cNvSpPr>
              <a:spLocks noChangeArrowheads="1"/>
            </p:cNvSpPr>
            <p:nvPr>
              <p:custDataLst>
                <p:tags r:id="rId6"/>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7"/>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704020202090204" pitchFamily="34" charset="0"/>
                <a:defRPr/>
              </a:pPr>
              <a:r>
                <a:rPr lang="en-US" b="1" dirty="0">
                  <a:solidFill>
                    <a:schemeClr val="dk1">
                      <a:lumMod val="75000"/>
                      <a:lumOff val="25000"/>
                    </a:schemeClr>
                  </a:solidFill>
                  <a:cs typeface="+mn-ea"/>
                  <a:sym typeface="+mn-lt"/>
                </a:rPr>
                <a:t>3</a:t>
              </a:r>
            </a:p>
          </p:txBody>
        </p:sp>
        <p:grpSp>
          <p:nvGrpSpPr>
            <p:cNvPr id="21" name="组合 35"/>
            <p:cNvGrpSpPr/>
            <p:nvPr/>
          </p:nvGrpSpPr>
          <p:grpSpPr>
            <a:xfrm>
              <a:off x="1816749" y="1736376"/>
              <a:ext cx="5167771" cy="1695714"/>
              <a:chOff x="2697421" y="988328"/>
              <a:chExt cx="5167771" cy="1695714"/>
            </a:xfrm>
          </p:grpSpPr>
          <p:sp>
            <p:nvSpPr>
              <p:cNvPr id="22" name="TextBox 36"/>
              <p:cNvSpPr txBox="1"/>
              <p:nvPr/>
            </p:nvSpPr>
            <p:spPr>
              <a:xfrm>
                <a:off x="2838217" y="1656274"/>
                <a:ext cx="5026975" cy="1027768"/>
              </a:xfrm>
              <a:prstGeom prst="rect">
                <a:avLst/>
              </a:prstGeom>
              <a:noFill/>
            </p:spPr>
            <p:txBody>
              <a:bodyPr wrap="square" rtlCol="0">
                <a:spAutoFit/>
              </a:bodyPr>
              <a:lstStyle/>
              <a:p>
                <a:pPr lvl="0">
                  <a:lnSpc>
                    <a:spcPct val="150000"/>
                  </a:lnSpc>
                </a:pPr>
                <a:r>
                  <a:rPr lang="zh-CN" altLang="en-US" sz="1400" dirty="0">
                    <a:solidFill>
                      <a:srgbClr val="000000"/>
                    </a:solidFill>
                    <a:cs typeface="+mn-ea"/>
                    <a:sym typeface="+mn-lt"/>
                  </a:rPr>
                  <a:t>代表人物有奥地利学派的弗里德里希</a:t>
                </a:r>
                <a:r>
                  <a:rPr lang="en-US" altLang="zh-CN" sz="1400" dirty="0">
                    <a:solidFill>
                      <a:srgbClr val="000000"/>
                    </a:solidFill>
                    <a:cs typeface="+mn-ea"/>
                    <a:sym typeface="+mn-lt"/>
                  </a:rPr>
                  <a:t>· </a:t>
                </a:r>
                <a:r>
                  <a:rPr lang="zh-CN" altLang="en-US" sz="1400" dirty="0">
                    <a:solidFill>
                      <a:srgbClr val="000000"/>
                    </a:solidFill>
                    <a:cs typeface="+mn-ea"/>
                    <a:sym typeface="+mn-lt"/>
                  </a:rPr>
                  <a:t>哈耶克、 边际效用学派的威廉姆</a:t>
                </a:r>
                <a:r>
                  <a:rPr lang="en-US" altLang="zh-CN" sz="1400" dirty="0">
                    <a:solidFill>
                      <a:srgbClr val="000000"/>
                    </a:solidFill>
                    <a:cs typeface="+mn-ea"/>
                    <a:sym typeface="+mn-lt"/>
                  </a:rPr>
                  <a:t>· </a:t>
                </a:r>
                <a:r>
                  <a:rPr lang="zh-CN" altLang="en-US" sz="1400" dirty="0">
                    <a:solidFill>
                      <a:srgbClr val="000000"/>
                    </a:solidFill>
                    <a:cs typeface="+mn-ea"/>
                    <a:sym typeface="+mn-lt"/>
                  </a:rPr>
                  <a:t>斯坦利</a:t>
                </a:r>
                <a:r>
                  <a:rPr lang="en-US" altLang="zh-CN" sz="1400" dirty="0">
                    <a:solidFill>
                      <a:srgbClr val="000000"/>
                    </a:solidFill>
                    <a:cs typeface="+mn-ea"/>
                    <a:sym typeface="+mn-lt"/>
                  </a:rPr>
                  <a:t>· </a:t>
                </a:r>
                <a:r>
                  <a:rPr lang="zh-CN" altLang="en-US" sz="1400" dirty="0">
                    <a:solidFill>
                      <a:srgbClr val="000000"/>
                    </a:solidFill>
                    <a:cs typeface="+mn-ea"/>
                    <a:sym typeface="+mn-lt"/>
                  </a:rPr>
                  <a:t>杰文斯和阿尔弗雷德</a:t>
                </a:r>
                <a:r>
                  <a:rPr lang="en-US" altLang="zh-CN" sz="1400" dirty="0">
                    <a:solidFill>
                      <a:srgbClr val="000000"/>
                    </a:solidFill>
                    <a:cs typeface="+mn-ea"/>
                    <a:sym typeface="+mn-lt"/>
                  </a:rPr>
                  <a:t>· </a:t>
                </a:r>
                <a:r>
                  <a:rPr lang="zh-CN" altLang="en-US" sz="1400" dirty="0">
                    <a:solidFill>
                      <a:srgbClr val="000000"/>
                    </a:solidFill>
                    <a:cs typeface="+mn-ea"/>
                    <a:sym typeface="+mn-lt"/>
                  </a:rPr>
                  <a:t>马歇尔等</a:t>
                </a:r>
                <a:r>
                  <a:rPr lang="en-US" altLang="zh-CN" sz="1400" dirty="0">
                    <a:solidFill>
                      <a:srgbClr val="000000"/>
                    </a:solidFill>
                    <a:cs typeface="+mn-ea"/>
                    <a:sym typeface="+mn-lt"/>
                  </a:rPr>
                  <a:t>, </a:t>
                </a:r>
                <a:r>
                  <a:rPr lang="zh-CN" altLang="en-US" sz="1400" dirty="0">
                    <a:solidFill>
                      <a:srgbClr val="000000"/>
                    </a:solidFill>
                    <a:cs typeface="+mn-ea"/>
                    <a:sym typeface="+mn-lt"/>
                  </a:rPr>
                  <a:t>他们的理论主要关注个体决策、 供求关系等。</a:t>
                </a:r>
                <a:endParaRPr lang="en-US" altLang="zh-CN" sz="1400" dirty="0">
                  <a:solidFill>
                    <a:srgbClr val="000000"/>
                  </a:solidFill>
                  <a:cs typeface="+mn-ea"/>
                  <a:sym typeface="+mn-lt"/>
                </a:endParaRPr>
              </a:p>
            </p:txBody>
          </p:sp>
          <p:sp>
            <p:nvSpPr>
              <p:cNvPr id="23" name="TextBox 37"/>
              <p:cNvSpPr txBox="1"/>
              <p:nvPr/>
            </p:nvSpPr>
            <p:spPr>
              <a:xfrm>
                <a:off x="2697421" y="988328"/>
                <a:ext cx="4572708" cy="861930"/>
              </a:xfrm>
              <a:prstGeom prst="rect">
                <a:avLst/>
              </a:prstGeom>
              <a:noFill/>
            </p:spPr>
            <p:txBody>
              <a:bodyPr wrap="square" lIns="243684" tIns="121843" rIns="243684" bIns="121843" rtlCol="0">
                <a:spAutoFit/>
              </a:bodyPr>
              <a:lstStyle/>
              <a:p>
                <a:pPr>
                  <a:spcBef>
                    <a:spcPct val="0"/>
                  </a:spcBef>
                  <a:buFont typeface="Arial" panose="020B0704020202090204" pitchFamily="34" charset="0"/>
                  <a:defRPr/>
                </a:pPr>
                <a:r>
                  <a:rPr lang="zh-CN" altLang="en-US" sz="2000" b="1" dirty="0">
                    <a:solidFill>
                      <a:srgbClr val="000000"/>
                    </a:solidFill>
                    <a:cs typeface="+mn-ea"/>
                    <a:sym typeface="+mn-lt"/>
                  </a:rPr>
                  <a:t>新古典经济学时期</a:t>
                </a:r>
                <a:r>
                  <a:rPr lang="en-US" altLang="zh-CN" sz="2000" b="1" dirty="0">
                    <a:solidFill>
                      <a:srgbClr val="000000"/>
                    </a:solidFill>
                    <a:cs typeface="+mn-ea"/>
                    <a:sym typeface="+mn-lt"/>
                  </a:rPr>
                  <a:t>(19 </a:t>
                </a:r>
                <a:r>
                  <a:rPr lang="zh-CN" altLang="en-US" sz="2000" b="1" dirty="0">
                    <a:solidFill>
                      <a:srgbClr val="000000"/>
                    </a:solidFill>
                    <a:cs typeface="+mn-ea"/>
                    <a:sym typeface="+mn-lt"/>
                  </a:rPr>
                  <a:t>世纪</a:t>
                </a:r>
                <a:r>
                  <a:rPr lang="en-US" altLang="zh-CN" sz="2000" b="1" dirty="0">
                    <a:solidFill>
                      <a:srgbClr val="000000"/>
                    </a:solidFill>
                    <a:cs typeface="+mn-ea"/>
                    <a:sym typeface="+mn-lt"/>
                  </a:rPr>
                  <a:t>70 </a:t>
                </a:r>
                <a:r>
                  <a:rPr lang="zh-CN" altLang="en-US" sz="2000" b="1" dirty="0">
                    <a:solidFill>
                      <a:srgbClr val="000000"/>
                    </a:solidFill>
                    <a:cs typeface="+mn-ea"/>
                    <a:sym typeface="+mn-lt"/>
                  </a:rPr>
                  <a:t>年代～</a:t>
                </a:r>
                <a:r>
                  <a:rPr lang="en-US" altLang="zh-CN" sz="2000" b="1" dirty="0">
                    <a:solidFill>
                      <a:srgbClr val="000000"/>
                    </a:solidFill>
                    <a:cs typeface="+mn-ea"/>
                    <a:sym typeface="+mn-lt"/>
                  </a:rPr>
                  <a:t>20 </a:t>
                </a:r>
                <a:r>
                  <a:rPr lang="zh-CN" altLang="en-US" sz="2000" b="1" dirty="0">
                    <a:solidFill>
                      <a:srgbClr val="000000"/>
                    </a:solidFill>
                    <a:cs typeface="+mn-ea"/>
                    <a:sym typeface="+mn-lt"/>
                  </a:rPr>
                  <a:t>世纪</a:t>
                </a:r>
                <a:r>
                  <a:rPr lang="en-US" altLang="zh-CN" sz="2000" b="1" dirty="0">
                    <a:solidFill>
                      <a:srgbClr val="000000"/>
                    </a:solidFill>
                    <a:cs typeface="+mn-ea"/>
                    <a:sym typeface="+mn-lt"/>
                  </a:rPr>
                  <a:t>30 </a:t>
                </a:r>
                <a:r>
                  <a:rPr lang="zh-CN" altLang="en-US" sz="2000" b="1" dirty="0">
                    <a:solidFill>
                      <a:srgbClr val="000000"/>
                    </a:solidFill>
                    <a:cs typeface="+mn-ea"/>
                    <a:sym typeface="+mn-lt"/>
                  </a:rPr>
                  <a:t>年代</a:t>
                </a:r>
                <a:r>
                  <a:rPr lang="en-US" altLang="zh-CN" sz="2000" b="1" dirty="0">
                    <a:solidFill>
                      <a:srgbClr val="000000"/>
                    </a:solidFill>
                    <a:cs typeface="+mn-ea"/>
                    <a:sym typeface="+mn-lt"/>
                  </a:rPr>
                  <a:t>)</a:t>
                </a:r>
                <a:endParaRPr lang="zh-CN" altLang="en-US" sz="2000" b="1" cap="all" dirty="0">
                  <a:solidFill>
                    <a:srgbClr val="000000"/>
                  </a:solidFill>
                  <a:cs typeface="+mn-ea"/>
                  <a:sym typeface="+mn-lt"/>
                </a:endParaRPr>
              </a:p>
            </p:txBody>
          </p:sp>
        </p:grpSp>
      </p:grpSp>
      <p:grpSp>
        <p:nvGrpSpPr>
          <p:cNvPr id="24" name="组合 38"/>
          <p:cNvGrpSpPr/>
          <p:nvPr/>
        </p:nvGrpSpPr>
        <p:grpSpPr>
          <a:xfrm>
            <a:off x="6535961" y="2974139"/>
            <a:ext cx="5625559" cy="2206647"/>
            <a:chOff x="1064741" y="1736376"/>
            <a:chExt cx="5627295" cy="2207442"/>
          </a:xfrm>
        </p:grpSpPr>
        <p:sp>
          <p:nvSpPr>
            <p:cNvPr id="25" name="Oval 68"/>
            <p:cNvSpPr>
              <a:spLocks noChangeArrowheads="1"/>
            </p:cNvSpPr>
            <p:nvPr>
              <p:custDataLst>
                <p:tags r:id="rId4"/>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5"/>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704020202090204" pitchFamily="34" charset="0"/>
                <a:defRPr/>
              </a:pPr>
              <a:r>
                <a:rPr lang="en-US" b="1" dirty="0">
                  <a:solidFill>
                    <a:schemeClr val="lt1"/>
                  </a:solidFill>
                  <a:cs typeface="+mn-ea"/>
                  <a:sym typeface="+mn-lt"/>
                </a:rPr>
                <a:t>4</a:t>
              </a:r>
            </a:p>
          </p:txBody>
        </p:sp>
        <p:grpSp>
          <p:nvGrpSpPr>
            <p:cNvPr id="27" name="组合 41"/>
            <p:cNvGrpSpPr/>
            <p:nvPr/>
          </p:nvGrpSpPr>
          <p:grpSpPr>
            <a:xfrm>
              <a:off x="1816749" y="1736376"/>
              <a:ext cx="4875287" cy="2207442"/>
              <a:chOff x="2697421" y="988328"/>
              <a:chExt cx="4875287" cy="2207442"/>
            </a:xfrm>
          </p:grpSpPr>
          <p:sp>
            <p:nvSpPr>
              <p:cNvPr id="28" name="TextBox 42"/>
              <p:cNvSpPr txBox="1"/>
              <p:nvPr/>
            </p:nvSpPr>
            <p:spPr>
              <a:xfrm>
                <a:off x="2828109" y="1844720"/>
                <a:ext cx="4481756" cy="1351050"/>
              </a:xfrm>
              <a:prstGeom prst="rect">
                <a:avLst/>
              </a:prstGeom>
              <a:noFill/>
            </p:spPr>
            <p:txBody>
              <a:bodyPr wrap="square" rtlCol="0">
                <a:spAutoFit/>
              </a:bodyPr>
              <a:lstStyle/>
              <a:p>
                <a:pPr>
                  <a:lnSpc>
                    <a:spcPct val="150000"/>
                  </a:lnSpc>
                </a:pPr>
                <a:r>
                  <a:rPr lang="en-US" altLang="zh-CN" sz="1400" dirty="0">
                    <a:solidFill>
                      <a:srgbClr val="000000"/>
                    </a:solidFill>
                    <a:cs typeface="+mn-ea"/>
                    <a:sym typeface="+mn-lt"/>
                  </a:rPr>
                  <a:t>20 </a:t>
                </a:r>
                <a:r>
                  <a:rPr lang="zh-CN" altLang="en-US" sz="1400" dirty="0">
                    <a:solidFill>
                      <a:srgbClr val="000000"/>
                    </a:solidFill>
                    <a:cs typeface="+mn-ea"/>
                    <a:sym typeface="+mn-lt"/>
                  </a:rPr>
                  <a:t>世纪</a:t>
                </a:r>
                <a:r>
                  <a:rPr lang="en-US" altLang="zh-CN" sz="1400" dirty="0">
                    <a:solidFill>
                      <a:srgbClr val="000000"/>
                    </a:solidFill>
                    <a:cs typeface="+mn-ea"/>
                    <a:sym typeface="+mn-lt"/>
                  </a:rPr>
                  <a:t>30 </a:t>
                </a:r>
                <a:r>
                  <a:rPr lang="zh-CN" altLang="en-US" sz="1400" dirty="0">
                    <a:solidFill>
                      <a:srgbClr val="000000"/>
                    </a:solidFill>
                    <a:cs typeface="+mn-ea"/>
                    <a:sym typeface="+mn-lt"/>
                  </a:rPr>
                  <a:t>年代</a:t>
                </a:r>
                <a:r>
                  <a:rPr lang="en-US" altLang="zh-CN" sz="1400" dirty="0">
                    <a:solidFill>
                      <a:srgbClr val="000000"/>
                    </a:solidFill>
                    <a:cs typeface="+mn-ea"/>
                    <a:sym typeface="+mn-lt"/>
                  </a:rPr>
                  <a:t>, </a:t>
                </a:r>
                <a:r>
                  <a:rPr lang="zh-CN" altLang="en-US" sz="1400" dirty="0">
                    <a:solidFill>
                      <a:srgbClr val="000000"/>
                    </a:solidFill>
                    <a:cs typeface="+mn-ea"/>
                    <a:sym typeface="+mn-lt"/>
                  </a:rPr>
                  <a:t>约翰</a:t>
                </a:r>
                <a:r>
                  <a:rPr lang="en-US" altLang="zh-CN" sz="1400" dirty="0">
                    <a:solidFill>
                      <a:srgbClr val="000000"/>
                    </a:solidFill>
                    <a:cs typeface="+mn-ea"/>
                    <a:sym typeface="+mn-lt"/>
                  </a:rPr>
                  <a:t>· </a:t>
                </a:r>
                <a:r>
                  <a:rPr lang="zh-CN" altLang="en-US" sz="1400" dirty="0">
                    <a:solidFill>
                      <a:srgbClr val="000000"/>
                    </a:solidFill>
                    <a:cs typeface="+mn-ea"/>
                    <a:sym typeface="+mn-lt"/>
                  </a:rPr>
                  <a:t>梅纳德</a:t>
                </a:r>
                <a:r>
                  <a:rPr lang="en-US" altLang="zh-CN" sz="1400" dirty="0">
                    <a:solidFill>
                      <a:srgbClr val="000000"/>
                    </a:solidFill>
                    <a:cs typeface="+mn-ea"/>
                    <a:sym typeface="+mn-lt"/>
                  </a:rPr>
                  <a:t>· </a:t>
                </a:r>
                <a:r>
                  <a:rPr lang="zh-CN" altLang="en-US" sz="1400" dirty="0">
                    <a:solidFill>
                      <a:srgbClr val="000000"/>
                    </a:solidFill>
                    <a:cs typeface="+mn-ea"/>
                    <a:sym typeface="+mn-lt"/>
                  </a:rPr>
                  <a:t>凯恩斯提出了一系列关于国家干预经济的理论</a:t>
                </a:r>
                <a:r>
                  <a:rPr lang="en-US" altLang="zh-CN" sz="1400" dirty="0">
                    <a:solidFill>
                      <a:srgbClr val="000000"/>
                    </a:solidFill>
                    <a:cs typeface="+mn-ea"/>
                    <a:sym typeface="+mn-lt"/>
                  </a:rPr>
                  <a:t>, </a:t>
                </a:r>
                <a:r>
                  <a:rPr lang="zh-CN" altLang="en-US" sz="1400" dirty="0">
                    <a:solidFill>
                      <a:srgbClr val="000000"/>
                    </a:solidFill>
                    <a:cs typeface="+mn-ea"/>
                    <a:sym typeface="+mn-lt"/>
                  </a:rPr>
                  <a:t>主张通过政府支出和货币政策来刺激经济增长</a:t>
                </a:r>
                <a:r>
                  <a:rPr lang="en-US" altLang="zh-CN" sz="1400" dirty="0">
                    <a:solidFill>
                      <a:srgbClr val="000000"/>
                    </a:solidFill>
                    <a:cs typeface="+mn-ea"/>
                    <a:sym typeface="+mn-lt"/>
                  </a:rPr>
                  <a:t>, </a:t>
                </a:r>
                <a:r>
                  <a:rPr lang="zh-CN" altLang="en-US" sz="1400" dirty="0">
                    <a:solidFill>
                      <a:srgbClr val="000000"/>
                    </a:solidFill>
                    <a:cs typeface="+mn-ea"/>
                    <a:sym typeface="+mn-lt"/>
                  </a:rPr>
                  <a:t>以避免经济萧条。 其观点打破了自由放任的经济学传统思想</a:t>
                </a:r>
                <a:r>
                  <a:rPr lang="en-US" altLang="zh-CN" sz="1400" dirty="0">
                    <a:solidFill>
                      <a:srgbClr val="000000"/>
                    </a:solidFill>
                    <a:cs typeface="+mn-ea"/>
                    <a:sym typeface="+mn-lt"/>
                  </a:rPr>
                  <a:t>, </a:t>
                </a:r>
                <a:r>
                  <a:rPr lang="zh-CN" altLang="en-US" sz="1400" dirty="0">
                    <a:solidFill>
                      <a:srgbClr val="000000"/>
                    </a:solidFill>
                    <a:cs typeface="+mn-ea"/>
                    <a:sym typeface="+mn-lt"/>
                  </a:rPr>
                  <a:t>标志着宏观经济学的产生。</a:t>
                </a:r>
                <a:endParaRPr lang="en-US" altLang="zh-CN" sz="1400" dirty="0">
                  <a:solidFill>
                    <a:srgbClr val="000000"/>
                  </a:solidFill>
                  <a:cs typeface="+mn-ea"/>
                  <a:sym typeface="+mn-lt"/>
                </a:endParaRPr>
              </a:p>
            </p:txBody>
          </p:sp>
          <p:sp>
            <p:nvSpPr>
              <p:cNvPr id="29" name="TextBox 43"/>
              <p:cNvSpPr txBox="1"/>
              <p:nvPr/>
            </p:nvSpPr>
            <p:spPr>
              <a:xfrm>
                <a:off x="2697421" y="988328"/>
                <a:ext cx="4875287" cy="861930"/>
              </a:xfrm>
              <a:prstGeom prst="rect">
                <a:avLst/>
              </a:prstGeom>
              <a:noFill/>
            </p:spPr>
            <p:txBody>
              <a:bodyPr wrap="square" lIns="243684" tIns="121843" rIns="243684" bIns="121843" rtlCol="0">
                <a:spAutoFit/>
              </a:bodyPr>
              <a:lstStyle/>
              <a:p>
                <a:pPr lvl="0">
                  <a:spcBef>
                    <a:spcPct val="0"/>
                  </a:spcBef>
                  <a:buFont typeface="Arial" panose="020B0704020202090204" pitchFamily="34" charset="0"/>
                  <a:defRPr/>
                </a:pPr>
                <a:r>
                  <a:rPr lang="zh-CN" altLang="en-US" sz="2000" b="1" cap="all" dirty="0">
                    <a:solidFill>
                      <a:srgbClr val="000000"/>
                    </a:solidFill>
                    <a:cs typeface="+mn-ea"/>
                    <a:sym typeface="+mn-lt"/>
                  </a:rPr>
                  <a:t>凯恩斯主义时期</a:t>
                </a:r>
                <a:r>
                  <a:rPr lang="en-US" altLang="zh-CN" sz="2000" b="1" cap="all" dirty="0">
                    <a:solidFill>
                      <a:srgbClr val="000000"/>
                    </a:solidFill>
                    <a:cs typeface="+mn-ea"/>
                    <a:sym typeface="+mn-lt"/>
                  </a:rPr>
                  <a:t>(20 </a:t>
                </a:r>
                <a:r>
                  <a:rPr lang="zh-CN" altLang="en-US" sz="2000" b="1" cap="all" dirty="0">
                    <a:solidFill>
                      <a:srgbClr val="000000"/>
                    </a:solidFill>
                    <a:cs typeface="+mn-ea"/>
                    <a:sym typeface="+mn-lt"/>
                  </a:rPr>
                  <a:t>世纪</a:t>
                </a:r>
                <a:r>
                  <a:rPr lang="en-US" altLang="zh-CN" sz="2000" b="1" cap="all" dirty="0">
                    <a:solidFill>
                      <a:srgbClr val="000000"/>
                    </a:solidFill>
                    <a:cs typeface="+mn-ea"/>
                    <a:sym typeface="+mn-lt"/>
                  </a:rPr>
                  <a:t>30 </a:t>
                </a:r>
                <a:r>
                  <a:rPr lang="zh-CN" altLang="en-US" sz="2000" b="1" cap="all" dirty="0">
                    <a:solidFill>
                      <a:srgbClr val="000000"/>
                    </a:solidFill>
                    <a:cs typeface="+mn-ea"/>
                    <a:sym typeface="+mn-lt"/>
                  </a:rPr>
                  <a:t>年代中期～</a:t>
                </a:r>
                <a:r>
                  <a:rPr lang="en-US" altLang="zh-CN" sz="2000" b="1" cap="all" dirty="0">
                    <a:solidFill>
                      <a:srgbClr val="000000"/>
                    </a:solidFill>
                    <a:cs typeface="+mn-ea"/>
                    <a:sym typeface="+mn-lt"/>
                  </a:rPr>
                  <a:t>50 </a:t>
                </a:r>
                <a:r>
                  <a:rPr lang="zh-CN" altLang="en-US" sz="2000" b="1" cap="all" dirty="0">
                    <a:solidFill>
                      <a:srgbClr val="000000"/>
                    </a:solidFill>
                    <a:cs typeface="+mn-ea"/>
                    <a:sym typeface="+mn-lt"/>
                  </a:rPr>
                  <a:t>年代末期</a:t>
                </a:r>
                <a:r>
                  <a:rPr lang="en-US" altLang="zh-CN" sz="2000" b="1" cap="all" dirty="0">
                    <a:solidFill>
                      <a:srgbClr val="000000"/>
                    </a:solidFill>
                    <a:cs typeface="+mn-ea"/>
                    <a:sym typeface="+mn-lt"/>
                  </a:rPr>
                  <a:t>)</a:t>
                </a:r>
                <a:endParaRPr lang="zh-CN" altLang="en-US" sz="2000" b="1" cap="all" dirty="0">
                  <a:solidFill>
                    <a:srgbClr val="000000"/>
                  </a:solidFill>
                  <a:cs typeface="+mn-ea"/>
                  <a:sym typeface="+mn-lt"/>
                </a:endParaRPr>
              </a:p>
            </p:txBody>
          </p:sp>
        </p:grpSp>
      </p:grpSp>
      <p:grpSp>
        <p:nvGrpSpPr>
          <p:cNvPr id="30" name="组合 44"/>
          <p:cNvGrpSpPr/>
          <p:nvPr/>
        </p:nvGrpSpPr>
        <p:grpSpPr>
          <a:xfrm>
            <a:off x="1204563" y="4716385"/>
            <a:ext cx="5617181" cy="1155063"/>
            <a:chOff x="1064741" y="1736376"/>
            <a:chExt cx="5618915" cy="1155479"/>
          </a:xfrm>
        </p:grpSpPr>
        <p:sp>
          <p:nvSpPr>
            <p:cNvPr id="31"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704020202090204" pitchFamily="34" charset="0"/>
                <a:defRPr/>
              </a:pPr>
              <a:r>
                <a:rPr lang="en-US" b="1" dirty="0">
                  <a:solidFill>
                    <a:schemeClr val="lt1"/>
                  </a:solidFill>
                  <a:cs typeface="+mn-ea"/>
                  <a:sym typeface="+mn-lt"/>
                </a:rPr>
                <a:t>5</a:t>
              </a:r>
            </a:p>
          </p:txBody>
        </p:sp>
        <p:grpSp>
          <p:nvGrpSpPr>
            <p:cNvPr id="33" name="组合 47"/>
            <p:cNvGrpSpPr/>
            <p:nvPr/>
          </p:nvGrpSpPr>
          <p:grpSpPr>
            <a:xfrm>
              <a:off x="1816749" y="1736376"/>
              <a:ext cx="4866907" cy="1155479"/>
              <a:chOff x="2697421" y="988328"/>
              <a:chExt cx="4866907" cy="1155479"/>
            </a:xfrm>
          </p:grpSpPr>
          <p:sp>
            <p:nvSpPr>
              <p:cNvPr id="34" name="TextBox 48"/>
              <p:cNvSpPr txBox="1"/>
              <p:nvPr/>
            </p:nvSpPr>
            <p:spPr>
              <a:xfrm>
                <a:off x="2829188" y="1439321"/>
                <a:ext cx="4735140" cy="704486"/>
              </a:xfrm>
              <a:prstGeom prst="rect">
                <a:avLst/>
              </a:prstGeom>
              <a:noFill/>
            </p:spPr>
            <p:txBody>
              <a:bodyPr wrap="square" rtlCol="0">
                <a:spAutoFit/>
              </a:bodyPr>
              <a:lstStyle/>
              <a:p>
                <a:pPr>
                  <a:lnSpc>
                    <a:spcPct val="150000"/>
                  </a:lnSpc>
                </a:pPr>
                <a:r>
                  <a:rPr lang="zh-CN" altLang="en-US" sz="1400" dirty="0">
                    <a:solidFill>
                      <a:srgbClr val="000000"/>
                    </a:solidFill>
                    <a:cs typeface="+mn-ea"/>
                    <a:sym typeface="+mn-lt"/>
                  </a:rPr>
                  <a:t>主要包括新凯恩斯主义、 新古典宏观经济学、 供给学派等</a:t>
                </a:r>
                <a:r>
                  <a:rPr lang="en-US" altLang="zh-CN" sz="1400" dirty="0">
                    <a:solidFill>
                      <a:srgbClr val="000000"/>
                    </a:solidFill>
                    <a:cs typeface="+mn-ea"/>
                    <a:sym typeface="+mn-lt"/>
                  </a:rPr>
                  <a:t>, </a:t>
                </a:r>
                <a:r>
                  <a:rPr lang="zh-CN" altLang="en-US" sz="1400" dirty="0">
                    <a:solidFill>
                      <a:srgbClr val="000000"/>
                    </a:solidFill>
                    <a:cs typeface="+mn-ea"/>
                    <a:sym typeface="+mn-lt"/>
                  </a:rPr>
                  <a:t>这些理论主要关注通货膨胀、 失业、 经济增长等现实问题。</a:t>
                </a:r>
                <a:endParaRPr lang="en-US" altLang="zh-CN" sz="1400" dirty="0">
                  <a:solidFill>
                    <a:srgbClr val="000000"/>
                  </a:solidFill>
                  <a:cs typeface="+mn-ea"/>
                  <a:sym typeface="+mn-lt"/>
                </a:endParaRPr>
              </a:p>
            </p:txBody>
          </p:sp>
          <p:sp>
            <p:nvSpPr>
              <p:cNvPr id="35" name="TextBox 49"/>
              <p:cNvSpPr txBox="1"/>
              <p:nvPr/>
            </p:nvSpPr>
            <p:spPr>
              <a:xfrm>
                <a:off x="2697421" y="988328"/>
                <a:ext cx="4735141" cy="554042"/>
              </a:xfrm>
              <a:prstGeom prst="rect">
                <a:avLst/>
              </a:prstGeom>
              <a:noFill/>
            </p:spPr>
            <p:txBody>
              <a:bodyPr wrap="square" lIns="243684" tIns="121843" rIns="243684" bIns="121843" rtlCol="0">
                <a:spAutoFit/>
              </a:bodyPr>
              <a:lstStyle/>
              <a:p>
                <a:pPr>
                  <a:spcBef>
                    <a:spcPct val="0"/>
                  </a:spcBef>
                  <a:buFont typeface="Arial" panose="020B0704020202090204" pitchFamily="34" charset="0"/>
                  <a:defRPr/>
                </a:pPr>
                <a:r>
                  <a:rPr lang="zh-CN" altLang="en-US" sz="2000" b="1" cap="all" dirty="0">
                    <a:solidFill>
                      <a:srgbClr val="000000"/>
                    </a:solidFill>
                    <a:cs typeface="+mn-ea"/>
                    <a:sym typeface="+mn-lt"/>
                  </a:rPr>
                  <a:t>当代经济学时期</a:t>
                </a:r>
                <a:r>
                  <a:rPr lang="en-US" altLang="zh-CN" sz="2000" b="1" cap="all" dirty="0">
                    <a:solidFill>
                      <a:srgbClr val="000000"/>
                    </a:solidFill>
                    <a:cs typeface="+mn-ea"/>
                    <a:sym typeface="+mn-lt"/>
                  </a:rPr>
                  <a:t>(20 </a:t>
                </a:r>
                <a:r>
                  <a:rPr lang="zh-CN" altLang="en-US" sz="2000" b="1" cap="all" dirty="0">
                    <a:solidFill>
                      <a:srgbClr val="000000"/>
                    </a:solidFill>
                    <a:cs typeface="+mn-ea"/>
                    <a:sym typeface="+mn-lt"/>
                  </a:rPr>
                  <a:t>世纪</a:t>
                </a:r>
                <a:r>
                  <a:rPr lang="en-US" altLang="zh-CN" sz="2000" b="1" cap="all" dirty="0">
                    <a:solidFill>
                      <a:srgbClr val="000000"/>
                    </a:solidFill>
                    <a:cs typeface="+mn-ea"/>
                    <a:sym typeface="+mn-lt"/>
                  </a:rPr>
                  <a:t>50 </a:t>
                </a:r>
                <a:r>
                  <a:rPr lang="zh-CN" altLang="en-US" sz="2000" b="1" cap="all" dirty="0">
                    <a:solidFill>
                      <a:srgbClr val="000000"/>
                    </a:solidFill>
                    <a:cs typeface="+mn-ea"/>
                    <a:sym typeface="+mn-lt"/>
                  </a:rPr>
                  <a:t>年代以后</a:t>
                </a:r>
                <a:r>
                  <a:rPr lang="en-US" altLang="zh-CN" sz="2000" b="1" cap="all" dirty="0">
                    <a:solidFill>
                      <a:srgbClr val="000000"/>
                    </a:solidFill>
                    <a:cs typeface="+mn-ea"/>
                    <a:sym typeface="+mn-lt"/>
                  </a:rPr>
                  <a:t>)</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2" y="382694"/>
            <a:ext cx="3609553" cy="52322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a:defRPr/>
            </a:pPr>
            <a:r>
              <a:rPr lang="zh-CN" altLang="en-US" sz="2800" kern="0" dirty="0">
                <a:solidFill>
                  <a:schemeClr val="accent1"/>
                </a:solidFill>
                <a:cs typeface="+mn-ea"/>
                <a:sym typeface="+mn-lt"/>
              </a:rPr>
              <a:t>三、 经济学的发展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7054" y="1360421"/>
            <a:ext cx="4688205" cy="1198880"/>
          </a:xfrm>
          <a:prstGeom prst="rect">
            <a:avLst/>
          </a:prstGeom>
        </p:spPr>
        <p:txBody>
          <a:bodyPr wrap="none">
            <a:spAutoFit/>
          </a:bodyPr>
          <a:lstStyle/>
          <a:p>
            <a:pPr algn="l"/>
            <a:r>
              <a:rPr lang="en-US" altLang="zh-CN" sz="7200" b="1" i="1" dirty="0">
                <a:solidFill>
                  <a:srgbClr val="000000">
                    <a:alpha val="10000"/>
                  </a:srgbClr>
                </a:solidFill>
                <a:latin typeface="Source Han Sans CN Bold" panose="020B0500000000000000" charset="-122"/>
                <a:ea typeface="Source Han Sans CN Bold" panose="020B0500000000000000" charset="-122"/>
                <a:cs typeface="+mn-ea"/>
                <a:sym typeface="+mn-lt"/>
              </a:rPr>
              <a:t>PART TWO</a:t>
            </a:r>
          </a:p>
        </p:txBody>
      </p:sp>
      <p:sp>
        <p:nvSpPr>
          <p:cNvPr id="31" name="标题 3"/>
          <p:cNvSpPr txBox="1"/>
          <p:nvPr/>
        </p:nvSpPr>
        <p:spPr>
          <a:xfrm>
            <a:off x="1112321" y="2826754"/>
            <a:ext cx="7455607"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经济学的基本内容</a:t>
            </a:r>
          </a:p>
        </p:txBody>
      </p:sp>
      <p:sp>
        <p:nvSpPr>
          <p:cNvPr id="32" name="矩形 31"/>
          <p:cNvSpPr/>
          <p:nvPr/>
        </p:nvSpPr>
        <p:spPr>
          <a:xfrm>
            <a:off x="1219816" y="2041848"/>
            <a:ext cx="1569660" cy="646331"/>
          </a:xfrm>
          <a:prstGeom prst="rect">
            <a:avLst/>
          </a:prstGeom>
        </p:spPr>
        <p:txBody>
          <a:bodyPr wrap="none">
            <a:spAutoFit/>
          </a:bodyPr>
          <a:lstStyle/>
          <a:p>
            <a:r>
              <a:rPr lang="zh-CN" altLang="en-US" sz="3600" dirty="0">
                <a:solidFill>
                  <a:srgbClr val="000000"/>
                </a:solidFill>
                <a:cs typeface="+mn-ea"/>
                <a:sym typeface="+mn-lt"/>
              </a:rPr>
              <a:t>第二节</a:t>
            </a: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Lst>
</file>

<file path=ppt/tags/tag1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3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25"/>
  <p:tag name="KSO_WM_UNIT_TEXT_FILL_FORE_SCHEMECOLOR_INDEX" val="13"/>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25"/>
  <p:tag name="KSO_WM_UNIT_TEXT_FILL_FORE_SCHEMECOLOR_INDEX" val="13"/>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25"/>
  <p:tag name="KSO_WM_UNIT_TEXT_FILL_FORE_SCHEMECOLOR_INDEX" val="13"/>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25"/>
  <p:tag name="KSO_WM_UNIT_TEXT_FILL_FORE_SCHEMECOLOR_INDEX" val="13"/>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52.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53.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54.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55.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5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6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6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Lst>
</file>

<file path=ppt/tags/tag70.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4"/>
  <p:tag name="KSO_WM_UNIT_TEXT_FILL_FORE_SCHEMECOLOR_INDEX" val="10"/>
  <p:tag name="KSO_WM_UNIT_TEXT_FILL_TYPE" val="1"/>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4.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8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8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8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2"/>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0.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2.xml><?xml version="1.0" encoding="utf-8"?>
<p:tagLst xmlns:a="http://schemas.openxmlformats.org/drawingml/2006/main" xmlns:r="http://schemas.openxmlformats.org/officeDocument/2006/relationships"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3"/>
  <p:tag name="KSO_WM_UNIT_TEXT_FILL_TYPE" val="1"/>
</p:tagLst>
</file>

<file path=ppt/tags/tag9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95.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6.xml><?xml version="1.0" encoding="utf-8"?>
<p:tagLst xmlns:a="http://schemas.openxmlformats.org/drawingml/2006/main" xmlns:r="http://schemas.openxmlformats.org/officeDocument/2006/relationships" xmlns:p="http://schemas.openxmlformats.org/presentationml/2006/main">
  <p:tag name="KSO_WM_UNIT_LINE_FORE_SCHEMECOLOR_INDEX_BRIGHTNESS" val="0.4"/>
  <p:tag name="KSO_WM_UNIT_LINE_FORE_SCHEMECOLOR_INDEX" val="10"/>
  <p:tag name="KSO_WM_UNIT_LINE_FILL_TYPE" val="2"/>
</p:tagLst>
</file>

<file path=ppt/tags/tag9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1538</Words>
  <Application>Microsoft Office PowerPoint</Application>
  <PresentationFormat>宽屏</PresentationFormat>
  <Paragraphs>139</Paragraphs>
  <Slides>21</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21</vt:i4>
      </vt:variant>
    </vt:vector>
  </HeadingPairs>
  <TitlesOfParts>
    <vt:vector size="27" baseType="lpstr">
      <vt:lpstr>Source Han Sans CN Bold</vt:lpstr>
      <vt:lpstr>方正兰亭大黑_GBK</vt:lpstr>
      <vt:lpstr>Arial</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hly</cp:lastModifiedBy>
  <cp:revision>54</cp:revision>
  <dcterms:created xsi:type="dcterms:W3CDTF">2023-11-08T11:26:17Z</dcterms:created>
  <dcterms:modified xsi:type="dcterms:W3CDTF">2024-09-14T01:37:41Z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2052-6.2.2.8394</vt:lpwstr>
  </property>
</Properties>
</file>