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98"/>
  </p:notesMasterIdLst>
  <p:sldIdLst>
    <p:sldId id="297" r:id="rId4"/>
    <p:sldId id="298" r:id="rId5"/>
    <p:sldId id="299" r:id="rId6"/>
    <p:sldId id="300" r:id="rId7"/>
    <p:sldId id="316" r:id="rId8"/>
    <p:sldId id="317" r:id="rId9"/>
    <p:sldId id="392" r:id="rId10"/>
    <p:sldId id="393" r:id="rId11"/>
    <p:sldId id="395" r:id="rId12"/>
    <p:sldId id="397" r:id="rId13"/>
    <p:sldId id="398" r:id="rId14"/>
    <p:sldId id="399" r:id="rId15"/>
    <p:sldId id="400" r:id="rId16"/>
    <p:sldId id="401" r:id="rId17"/>
    <p:sldId id="402" r:id="rId18"/>
    <p:sldId id="406" r:id="rId19"/>
    <p:sldId id="403" r:id="rId20"/>
    <p:sldId id="404" r:id="rId21"/>
    <p:sldId id="405" r:id="rId22"/>
    <p:sldId id="318" r:id="rId23"/>
    <p:sldId id="407" r:id="rId24"/>
    <p:sldId id="408" r:id="rId25"/>
    <p:sldId id="416" r:id="rId26"/>
    <p:sldId id="409" r:id="rId27"/>
    <p:sldId id="313" r:id="rId28"/>
    <p:sldId id="411" r:id="rId29"/>
    <p:sldId id="412" r:id="rId30"/>
    <p:sldId id="413" r:id="rId31"/>
    <p:sldId id="414" r:id="rId32"/>
    <p:sldId id="415" r:id="rId33"/>
    <p:sldId id="417" r:id="rId34"/>
    <p:sldId id="418" r:id="rId35"/>
    <p:sldId id="420" r:id="rId36"/>
    <p:sldId id="421" r:id="rId37"/>
    <p:sldId id="422" r:id="rId38"/>
    <p:sldId id="423" r:id="rId39"/>
    <p:sldId id="427" r:id="rId40"/>
    <p:sldId id="428" r:id="rId41"/>
    <p:sldId id="429" r:id="rId42"/>
    <p:sldId id="430" r:id="rId43"/>
    <p:sldId id="424" r:id="rId44"/>
    <p:sldId id="431" r:id="rId45"/>
    <p:sldId id="432" r:id="rId46"/>
    <p:sldId id="433" r:id="rId47"/>
    <p:sldId id="425" r:id="rId48"/>
    <p:sldId id="434" r:id="rId49"/>
    <p:sldId id="436" r:id="rId50"/>
    <p:sldId id="437" r:id="rId51"/>
    <p:sldId id="435" r:id="rId52"/>
    <p:sldId id="438" r:id="rId53"/>
    <p:sldId id="439" r:id="rId54"/>
    <p:sldId id="440" r:id="rId55"/>
    <p:sldId id="441" r:id="rId56"/>
    <p:sldId id="442" r:id="rId57"/>
    <p:sldId id="443" r:id="rId58"/>
    <p:sldId id="444" r:id="rId59"/>
    <p:sldId id="445" r:id="rId60"/>
    <p:sldId id="426" r:id="rId61"/>
    <p:sldId id="446" r:id="rId62"/>
    <p:sldId id="447" r:id="rId63"/>
    <p:sldId id="448" r:id="rId64"/>
    <p:sldId id="449" r:id="rId65"/>
    <p:sldId id="450" r:id="rId66"/>
    <p:sldId id="451" r:id="rId67"/>
    <p:sldId id="452" r:id="rId68"/>
    <p:sldId id="453" r:id="rId69"/>
    <p:sldId id="454" r:id="rId70"/>
    <p:sldId id="455" r:id="rId71"/>
    <p:sldId id="456" r:id="rId72"/>
    <p:sldId id="457" r:id="rId73"/>
    <p:sldId id="458" r:id="rId74"/>
    <p:sldId id="459" r:id="rId75"/>
    <p:sldId id="460" r:id="rId76"/>
    <p:sldId id="466" r:id="rId77"/>
    <p:sldId id="461" r:id="rId78"/>
    <p:sldId id="462" r:id="rId79"/>
    <p:sldId id="467" r:id="rId80"/>
    <p:sldId id="463" r:id="rId81"/>
    <p:sldId id="464" r:id="rId82"/>
    <p:sldId id="465" r:id="rId83"/>
    <p:sldId id="468" r:id="rId84"/>
    <p:sldId id="470" r:id="rId85"/>
    <p:sldId id="469" r:id="rId86"/>
    <p:sldId id="471" r:id="rId87"/>
    <p:sldId id="473" r:id="rId88"/>
    <p:sldId id="474" r:id="rId89"/>
    <p:sldId id="475" r:id="rId90"/>
    <p:sldId id="476" r:id="rId91"/>
    <p:sldId id="477" r:id="rId92"/>
    <p:sldId id="483" r:id="rId93"/>
    <p:sldId id="488" r:id="rId94"/>
    <p:sldId id="478" r:id="rId95"/>
    <p:sldId id="484" r:id="rId96"/>
    <p:sldId id="485" r:id="rId97"/>
  </p:sldIdLst>
  <p:sldSz cx="12192000" cy="6858000"/>
  <p:notesSz cx="6858000" cy="9144000"/>
  <p:custDataLst>
    <p:tags r:id="rId10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2" d="100"/>
          <a:sy n="112" d="100"/>
        </p:scale>
        <p:origin x="678" y="102"/>
      </p:cViewPr>
      <p:guideLst>
        <p:guide orient="horz" pos="215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presProps" Target="presProps.xml"/><Relationship Id="rId98" Type="http://schemas.openxmlformats.org/officeDocument/2006/relationships/notesMaster" Target="notesMasters/notesMaster1.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2" Type="http://schemas.openxmlformats.org/officeDocument/2006/relationships/tags" Target="tags/tag73.xml"/><Relationship Id="rId101" Type="http://schemas.openxmlformats.org/officeDocument/2006/relationships/tableStyles" Target="tableStyles.xml"/><Relationship Id="rId100" Type="http://schemas.openxmlformats.org/officeDocument/2006/relationships/viewProps" Target="view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endParaRPr lang="en-US">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endParaRPr lang="en-US">
              <a:solidFill>
                <a:schemeClr val="lt1"/>
              </a:solidFill>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3.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0" Type="http://schemas.openxmlformats.org/officeDocument/2006/relationships/slideLayout" Target="../slideLayouts/slideLayout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6.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6.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9.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4.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5.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6.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8.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0.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1.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1717830" y="2511584"/>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第五章</a:t>
            </a:r>
            <a:r>
              <a:rPr lang="en-US" altLang="zh-CN" sz="66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文言文阅读</a:t>
            </a:r>
            <a:endParaRPr lang="zh-CN" altLang="en-US" sz="6600" b="1" dirty="0">
              <a:solidFill>
                <a:schemeClr val="accent1"/>
              </a:solidFill>
              <a:latin typeface="方正兰亭大黑_GBK" panose="02000000000000000000" charset="-122"/>
              <a:ea typeface="方正兰亭大黑_GBK" panose="02000000000000000000" charset="-122"/>
              <a:cs typeface="+mn-ea"/>
              <a:sym typeface="+mn-lt"/>
            </a:endParaRP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450" y="490220"/>
            <a:ext cx="11341100" cy="6244590"/>
          </a:xfrm>
          <a:prstGeom prst="rect">
            <a:avLst/>
          </a:prstGeom>
          <a:noFill/>
        </p:spPr>
        <p:txBody>
          <a:bodyPr wrap="square" rtlCol="0" anchor="t">
            <a:noAutofit/>
          </a:bodyPr>
          <a:p>
            <a:pPr indent="267970" algn="just" defTabSz="266700" fontAlgn="auto">
              <a:lnSpc>
                <a:spcPct val="150000"/>
              </a:lnSpc>
              <a:spcAft>
                <a:spcPts val="300"/>
              </a:spcAft>
            </a:pPr>
            <a:r>
              <a:rPr lang="zh-CN" altLang="en-US" sz="2800" b="1">
                <a:solidFill>
                  <a:srgbClr val="FF0000"/>
                </a:solidFill>
                <a:latin typeface="宋体" panose="02010600030101010101" pitchFamily="2" charset="-122"/>
                <a:ea typeface="宋体" panose="02010600030101010101" pitchFamily="2" charset="-122"/>
                <a:sym typeface="+mn-ea"/>
              </a:rPr>
              <a:t>本</a:t>
            </a:r>
            <a:endParaRPr lang="zh-CN" altLang="en-US" sz="2800" b="1">
              <a:solidFill>
                <a:srgbClr val="FF0000"/>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buClrTx/>
              <a:buSzTx/>
              <a:buNone/>
            </a:pPr>
            <a:r>
              <a:rPr lang="zh-CN" altLang="en-US" sz="2000">
                <a:latin typeface="宋体" panose="02010600030101010101" pitchFamily="2" charset="-122"/>
                <a:ea typeface="宋体" panose="02010600030101010101" pitchFamily="2" charset="-122"/>
                <a:sym typeface="+mn-ea"/>
              </a:rPr>
              <a:t>【释义】“本”指草木的根，引申为“基础、本心”之义；又有“推究本源”的意思。</a:t>
            </a:r>
            <a:endParaRPr lang="zh-CN" altLang="en-US" sz="2000">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buClrTx/>
              <a:buSzTx/>
              <a:buNone/>
            </a:pPr>
            <a:r>
              <a:rPr lang="zh-CN" altLang="en-US" sz="2000">
                <a:latin typeface="宋体" panose="02010600030101010101" pitchFamily="2" charset="-122"/>
                <a:ea typeface="宋体" panose="02010600030101010101" pitchFamily="2" charset="-122"/>
                <a:sym typeface="+mn-ea"/>
              </a:rPr>
              <a:t>1.凡植木之隆，其本欲舒。（草本的根或茎干）</a:t>
            </a:r>
            <a:endParaRPr lang="zh-CN" altLang="en-US" sz="2000">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buClrTx/>
              <a:buSzTx/>
              <a:buNone/>
            </a:pPr>
            <a:r>
              <a:rPr lang="zh-CN" altLang="en-US" sz="2000">
                <a:latin typeface="宋体" panose="02010600030101010101" pitchFamily="2" charset="-122"/>
                <a:ea typeface="宋体" panose="02010600030101010101" pitchFamily="2" charset="-122"/>
                <a:sym typeface="+mn-ea"/>
              </a:rPr>
              <a:t>2.盖亦反其</a:t>
            </a:r>
            <a:r>
              <a:rPr lang="zh-CN" altLang="en-US" sz="2000">
                <a:solidFill>
                  <a:srgbClr val="FF0000"/>
                </a:solidFill>
                <a:latin typeface="宋体" panose="02010600030101010101" pitchFamily="2" charset="-122"/>
                <a:ea typeface="宋体" panose="02010600030101010101" pitchFamily="2" charset="-122"/>
                <a:sym typeface="+mn-ea"/>
              </a:rPr>
              <a:t>本</a:t>
            </a:r>
            <a:r>
              <a:rPr lang="zh-CN" altLang="en-US" sz="2000">
                <a:latin typeface="宋体" panose="02010600030101010101" pitchFamily="2" charset="-122"/>
                <a:ea typeface="宋体" panose="02010600030101010101" pitchFamily="2" charset="-122"/>
                <a:sym typeface="+mn-ea"/>
              </a:rPr>
              <a:t>矣。（主线，基础）</a:t>
            </a:r>
            <a:endParaRPr lang="zh-CN" altLang="en-US" sz="2000">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buClrTx/>
              <a:buSzTx/>
              <a:buNone/>
            </a:pPr>
            <a:r>
              <a:rPr lang="zh-CN" altLang="en-US" sz="2000">
                <a:latin typeface="宋体" panose="02010600030101010101" pitchFamily="2" charset="-122"/>
                <a:ea typeface="宋体" panose="02010600030101010101" pitchFamily="2" charset="-122"/>
                <a:sym typeface="+mn-ea"/>
              </a:rPr>
              <a:t>3.</a:t>
            </a:r>
            <a:r>
              <a:rPr lang="zh-CN" altLang="en-US" sz="2000">
                <a:solidFill>
                  <a:srgbClr val="FF0000"/>
                </a:solidFill>
                <a:latin typeface="宋体" panose="02010600030101010101" pitchFamily="2" charset="-122"/>
                <a:ea typeface="宋体" panose="02010600030101010101" pitchFamily="2" charset="-122"/>
                <a:sym typeface="+mn-ea"/>
              </a:rPr>
              <a:t>本</a:t>
            </a:r>
            <a:r>
              <a:rPr lang="zh-CN" altLang="en-US" sz="2000">
                <a:latin typeface="宋体" panose="02010600030101010101" pitchFamily="2" charset="-122"/>
                <a:ea typeface="宋体" panose="02010600030101010101" pitchFamily="2" charset="-122"/>
                <a:sym typeface="+mn-ea"/>
              </a:rPr>
              <a:t>在冀州之南。（本来，本来）</a:t>
            </a:r>
            <a:endParaRPr lang="zh-CN" altLang="en-US" sz="2000">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buClrTx/>
              <a:buSzTx/>
              <a:buNone/>
            </a:pPr>
            <a:r>
              <a:rPr lang="zh-CN" altLang="en-US" sz="2000">
                <a:latin typeface="宋体" panose="02010600030101010101" pitchFamily="2" charset="-122"/>
                <a:ea typeface="宋体" panose="02010600030101010101" pitchFamily="2" charset="-122"/>
                <a:sym typeface="+mn-ea"/>
              </a:rPr>
              <a:t>4.今存其</a:t>
            </a:r>
            <a:r>
              <a:rPr lang="zh-CN" altLang="en-US" sz="2000">
                <a:solidFill>
                  <a:srgbClr val="FF0000"/>
                </a:solidFill>
                <a:latin typeface="宋体" panose="02010600030101010101" pitchFamily="2" charset="-122"/>
                <a:ea typeface="宋体" panose="02010600030101010101" pitchFamily="2" charset="-122"/>
                <a:sym typeface="+mn-ea"/>
              </a:rPr>
              <a:t>本</a:t>
            </a:r>
            <a:r>
              <a:rPr lang="zh-CN" altLang="en-US" sz="2000">
                <a:latin typeface="宋体" panose="02010600030101010101" pitchFamily="2" charset="-122"/>
                <a:ea typeface="宋体" panose="02010600030101010101" pitchFamily="2" charset="-122"/>
                <a:sym typeface="+mn-ea"/>
              </a:rPr>
              <a:t>不忍废，道中手自钞录。（版本，稿本）</a:t>
            </a:r>
            <a:endParaRPr lang="zh-CN" altLang="en-US" sz="2000">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buClrTx/>
              <a:buSzTx/>
              <a:buNone/>
            </a:pPr>
            <a:r>
              <a:rPr lang="zh-CN" altLang="en-US" sz="2000">
                <a:latin typeface="宋体" panose="02010600030101010101" pitchFamily="2" charset="-122"/>
                <a:ea typeface="宋体" panose="02010600030101010101" pitchFamily="2" charset="-122"/>
                <a:sym typeface="+mn-ea"/>
              </a:rPr>
              <a:t>5.是无难，别具</a:t>
            </a:r>
            <a:r>
              <a:rPr lang="zh-CN" altLang="en-US" sz="2000">
                <a:solidFill>
                  <a:srgbClr val="FF0000"/>
                </a:solidFill>
                <a:latin typeface="宋体" panose="02010600030101010101" pitchFamily="2" charset="-122"/>
                <a:ea typeface="宋体" panose="02010600030101010101" pitchFamily="2" charset="-122"/>
                <a:sym typeface="+mn-ea"/>
              </a:rPr>
              <a:t>本</a:t>
            </a:r>
            <a:r>
              <a:rPr lang="zh-CN" altLang="en-US" sz="2000">
                <a:latin typeface="宋体" panose="02010600030101010101" pitchFamily="2" charset="-122"/>
                <a:ea typeface="宋体" panose="02010600030101010101" pitchFamily="2" charset="-122"/>
                <a:sym typeface="+mn-ea"/>
              </a:rPr>
              <a:t>间章。（臣子给皇帝的奏章或书信）</a:t>
            </a:r>
            <a:endParaRPr lang="zh-CN" altLang="en-US" sz="2000">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buClrTx/>
              <a:buSzTx/>
              <a:buNone/>
            </a:pPr>
            <a:r>
              <a:rPr lang="zh-CN" altLang="en-US" sz="2000">
                <a:latin typeface="宋体" panose="02010600030101010101" pitchFamily="2" charset="-122"/>
                <a:ea typeface="宋体" panose="02010600030101010101" pitchFamily="2" charset="-122"/>
                <a:sym typeface="+mn-ea"/>
              </a:rPr>
              <a:t>6.若止印三二</a:t>
            </a:r>
            <a:r>
              <a:rPr lang="zh-CN" altLang="en-US" sz="2000">
                <a:solidFill>
                  <a:srgbClr val="FF0000"/>
                </a:solidFill>
                <a:latin typeface="宋体" panose="02010600030101010101" pitchFamily="2" charset="-122"/>
                <a:ea typeface="宋体" panose="02010600030101010101" pitchFamily="2" charset="-122"/>
                <a:sym typeface="+mn-ea"/>
              </a:rPr>
              <a:t>本</a:t>
            </a:r>
            <a:r>
              <a:rPr lang="zh-CN" altLang="en-US" sz="2000">
                <a:latin typeface="宋体" panose="02010600030101010101" pitchFamily="2" charset="-122"/>
                <a:ea typeface="宋体" panose="02010600030101010101" pitchFamily="2" charset="-122"/>
                <a:sym typeface="+mn-ea"/>
              </a:rPr>
              <a:t>。（量词，书册的计量单位）</a:t>
            </a:r>
            <a:endParaRPr lang="zh-CN" altLang="en-US" sz="2000">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buClrTx/>
              <a:buSzTx/>
              <a:buNone/>
            </a:pPr>
            <a:r>
              <a:rPr lang="zh-CN" altLang="en-US" sz="2000">
                <a:latin typeface="宋体" panose="02010600030101010101" pitchFamily="2" charset="-122"/>
                <a:ea typeface="宋体" panose="02010600030101010101" pitchFamily="2" charset="-122"/>
                <a:sym typeface="+mn-ea"/>
              </a:rPr>
              <a:t>7.此之谓失其</a:t>
            </a:r>
            <a:r>
              <a:rPr lang="zh-CN" altLang="en-US" sz="2000">
                <a:solidFill>
                  <a:srgbClr val="FF0000"/>
                </a:solidFill>
                <a:latin typeface="宋体" panose="02010600030101010101" pitchFamily="2" charset="-122"/>
                <a:ea typeface="宋体" panose="02010600030101010101" pitchFamily="2" charset="-122"/>
                <a:sym typeface="+mn-ea"/>
              </a:rPr>
              <a:t>本</a:t>
            </a:r>
            <a:r>
              <a:rPr lang="zh-CN" altLang="en-US" sz="2000">
                <a:latin typeface="宋体" panose="02010600030101010101" pitchFamily="2" charset="-122"/>
                <a:ea typeface="宋体" panose="02010600030101010101" pitchFamily="2" charset="-122"/>
                <a:sym typeface="+mn-ea"/>
              </a:rPr>
              <a:t>心。（天赋的善心）</a:t>
            </a:r>
            <a:endParaRPr lang="zh-CN" altLang="en-US" sz="2000">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buClrTx/>
              <a:buSzTx/>
              <a:buNone/>
            </a:pPr>
            <a:r>
              <a:rPr lang="zh-CN" altLang="en-US" sz="2000">
                <a:latin typeface="宋体" panose="02010600030101010101" pitchFamily="2" charset="-122"/>
                <a:ea typeface="宋体" panose="02010600030101010101" pitchFamily="2" charset="-122"/>
                <a:sym typeface="+mn-ea"/>
              </a:rPr>
              <a:t>8.</a:t>
            </a:r>
            <a:r>
              <a:rPr lang="zh-CN" altLang="en-US" sz="2000">
                <a:solidFill>
                  <a:srgbClr val="FF0000"/>
                </a:solidFill>
                <a:latin typeface="宋体" panose="02010600030101010101" pitchFamily="2" charset="-122"/>
                <a:ea typeface="宋体" panose="02010600030101010101" pitchFamily="2" charset="-122"/>
                <a:sym typeface="+mn-ea"/>
              </a:rPr>
              <a:t>本</a:t>
            </a:r>
            <a:r>
              <a:rPr lang="zh-CN" altLang="en-US" sz="2000">
                <a:solidFill>
                  <a:schemeClr val="tx1"/>
                </a:solidFill>
                <a:latin typeface="宋体" panose="02010600030101010101" pitchFamily="2" charset="-122"/>
                <a:ea typeface="宋体" panose="02010600030101010101" pitchFamily="2" charset="-122"/>
                <a:sym typeface="+mn-ea"/>
              </a:rPr>
              <a:t>末</a:t>
            </a:r>
            <a:r>
              <a:rPr lang="zh-CN" altLang="en-US" sz="2000">
                <a:latin typeface="宋体" panose="02010600030101010101" pitchFamily="2" charset="-122"/>
                <a:ea typeface="宋体" panose="02010600030101010101" pitchFamily="2" charset="-122"/>
                <a:sym typeface="+mn-ea"/>
              </a:rPr>
              <a:t>倒置。（树根，树梢。引申为主次，先后等）</a:t>
            </a:r>
            <a:endParaRPr lang="zh-CN" altLang="en-US" sz="2000">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buClrTx/>
              <a:buSzTx/>
              <a:buNone/>
            </a:pPr>
            <a:r>
              <a:rPr lang="zh-CN" altLang="en-US" sz="2000">
                <a:latin typeface="宋体" panose="02010600030101010101" pitchFamily="2" charset="-122"/>
                <a:ea typeface="宋体" panose="02010600030101010101" pitchFamily="2" charset="-122"/>
                <a:sym typeface="+mn-ea"/>
              </a:rPr>
              <a:t>9.抑</a:t>
            </a:r>
            <a:r>
              <a:rPr lang="zh-CN" altLang="en-US" sz="2000">
                <a:solidFill>
                  <a:srgbClr val="FF0000"/>
                </a:solidFill>
                <a:latin typeface="宋体" panose="02010600030101010101" pitchFamily="2" charset="-122"/>
                <a:ea typeface="宋体" panose="02010600030101010101" pitchFamily="2" charset="-122"/>
                <a:sym typeface="+mn-ea"/>
              </a:rPr>
              <a:t>本</a:t>
            </a:r>
            <a:r>
              <a:rPr lang="zh-CN" altLang="en-US" sz="2000">
                <a:latin typeface="宋体" panose="02010600030101010101" pitchFamily="2" charset="-122"/>
                <a:ea typeface="宋体" panose="02010600030101010101" pitchFamily="2" charset="-122"/>
                <a:sym typeface="+mn-ea"/>
              </a:rPr>
              <a:t>其成败之迹。（推究本源、考察）</a:t>
            </a:r>
            <a:endParaRPr lang="zh-CN" altLang="en-US" sz="2000">
              <a:latin typeface="宋体" panose="02010600030101010101" pitchFamily="2" charset="-122"/>
              <a:ea typeface="宋体" panose="02010600030101010101" pitchFamily="2" charset="-122"/>
              <a:sym typeface="+mn-ea"/>
            </a:endParaRPr>
          </a:p>
        </p:txBody>
      </p:sp>
    </p:spTree>
  </p:cSld>
  <p:clrMapOvr>
    <a:masterClrMapping/>
  </p:clrMapOvr>
  <p:transition spd="slow" advClick="0" advTm="3000">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160" y="631190"/>
            <a:ext cx="11598275" cy="6814185"/>
          </a:xfrm>
          <a:prstGeom prst="rect">
            <a:avLst/>
          </a:prstGeom>
          <a:noFill/>
        </p:spPr>
        <p:txBody>
          <a:bodyPr wrap="square" rtlCol="0" anchor="t">
            <a:noAutofit/>
          </a:bodyPr>
          <a:p>
            <a:pPr indent="266700" algn="just" defTabSz="266700" fontAlgn="auto">
              <a:lnSpc>
                <a:spcPct val="150000"/>
              </a:lnSpc>
              <a:spcAft>
                <a:spcPct val="0"/>
              </a:spcAft>
            </a:pPr>
            <a:r>
              <a:rPr lang="zh-CN" altLang="en-US" sz="2800" b="1">
                <a:solidFill>
                  <a:srgbClr val="FF0000"/>
                </a:solidFill>
                <a:latin typeface="宋体" panose="02010600030101010101" pitchFamily="2" charset="-122"/>
                <a:ea typeface="宋体" panose="02010600030101010101" pitchFamily="2" charset="-122"/>
                <a:sym typeface="+mn-ea"/>
              </a:rPr>
              <a:t>鄙</a:t>
            </a:r>
            <a:endParaRPr lang="zh-CN" altLang="en-US" sz="2800" b="1">
              <a:solidFill>
                <a:srgbClr val="FF0000"/>
              </a:solidFill>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400">
                <a:latin typeface="宋体" panose="02010600030101010101" pitchFamily="2" charset="-122"/>
                <a:ea typeface="宋体" panose="02010600030101010101" pitchFamily="2" charset="-122"/>
                <a:sym typeface="+mn-ea"/>
              </a:rPr>
              <a:t>【释义】“鄙”为“边邑”，边境自然环境“鄙陋”，故有“鄙陋”之义，“鄙陋”自然会受到“轻视”；后也常用作自谦之词，如“鄙人”。</a:t>
            </a:r>
            <a:endParaRPr lang="zh-CN" altLang="en-US"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400">
                <a:latin typeface="宋体" panose="02010600030101010101" pitchFamily="2" charset="-122"/>
                <a:ea typeface="宋体" panose="02010600030101010101" pitchFamily="2" charset="-122"/>
                <a:sym typeface="+mn-ea"/>
              </a:rPr>
              <a:t>1.蜀之</a:t>
            </a:r>
            <a:r>
              <a:rPr lang="zh-CN" altLang="en-US" sz="2400">
                <a:solidFill>
                  <a:srgbClr val="FF0000"/>
                </a:solidFill>
                <a:latin typeface="宋体" panose="02010600030101010101" pitchFamily="2" charset="-122"/>
                <a:ea typeface="宋体" panose="02010600030101010101" pitchFamily="2" charset="-122"/>
                <a:sym typeface="+mn-ea"/>
              </a:rPr>
              <a:t>鄙</a:t>
            </a:r>
            <a:r>
              <a:rPr lang="zh-CN" altLang="en-US" sz="2400">
                <a:latin typeface="宋体" panose="02010600030101010101" pitchFamily="2" charset="-122"/>
                <a:ea typeface="宋体" panose="02010600030101010101" pitchFamily="2" charset="-122"/>
                <a:sym typeface="+mn-ea"/>
              </a:rPr>
              <a:t>有二僧，其一贫，其一富。（边界地方）</a:t>
            </a:r>
            <a:endParaRPr lang="zh-CN" altLang="en-US"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400">
                <a:latin typeface="宋体" panose="02010600030101010101" pitchFamily="2" charset="-122"/>
                <a:ea typeface="宋体" panose="02010600030101010101" pitchFamily="2" charset="-122"/>
                <a:sym typeface="+mn-ea"/>
              </a:rPr>
              <a:t>2.</a:t>
            </a:r>
            <a:r>
              <a:rPr lang="zh-CN" altLang="en-US" sz="2400">
                <a:solidFill>
                  <a:srgbClr val="FF0000"/>
                </a:solidFill>
                <a:latin typeface="宋体" panose="02010600030101010101" pitchFamily="2" charset="-122"/>
                <a:ea typeface="宋体" panose="02010600030101010101" pitchFamily="2" charset="-122"/>
                <a:sym typeface="+mn-ea"/>
              </a:rPr>
              <a:t>鄙</a:t>
            </a:r>
            <a:r>
              <a:rPr lang="zh-CN" altLang="en-US" sz="2400">
                <a:latin typeface="宋体" panose="02010600030101010101" pitchFamily="2" charset="-122"/>
                <a:ea typeface="宋体" panose="02010600030101010101" pitchFamily="2" charset="-122"/>
                <a:sym typeface="+mn-ea"/>
              </a:rPr>
              <a:t>贱之人，不知将军宽之至此也。（庸俗，浅陋，鄙俗）</a:t>
            </a:r>
            <a:endParaRPr lang="zh-CN" altLang="en-US"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400">
                <a:latin typeface="宋体" panose="02010600030101010101" pitchFamily="2" charset="-122"/>
                <a:ea typeface="宋体" panose="02010600030101010101" pitchFamily="2" charset="-122"/>
                <a:sym typeface="+mn-ea"/>
              </a:rPr>
              <a:t>3.</a:t>
            </a:r>
            <a:r>
              <a:rPr lang="zh-CN" altLang="en-US" sz="2400">
                <a:solidFill>
                  <a:srgbClr val="FF0000"/>
                </a:solidFill>
                <a:latin typeface="宋体" panose="02010600030101010101" pitchFamily="2" charset="-122"/>
                <a:ea typeface="宋体" panose="02010600030101010101" pitchFamily="2" charset="-122"/>
                <a:sym typeface="+mn-ea"/>
              </a:rPr>
              <a:t>鄙</a:t>
            </a:r>
            <a:r>
              <a:rPr lang="zh-CN" altLang="en-US" sz="2400">
                <a:latin typeface="宋体" panose="02010600030101010101" pitchFamily="2" charset="-122"/>
                <a:ea typeface="宋体" panose="02010600030101010101" pitchFamily="2" charset="-122"/>
                <a:sym typeface="+mn-ea"/>
              </a:rPr>
              <a:t>人不知忌讳。（鄙人，复合词，自称旳谦辞）</a:t>
            </a:r>
            <a:endParaRPr lang="zh-CN" altLang="en-US"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400">
                <a:latin typeface="宋体" panose="02010600030101010101" pitchFamily="2" charset="-122"/>
                <a:ea typeface="宋体" panose="02010600030101010101" pitchFamily="2" charset="-122"/>
                <a:sym typeface="+mn-ea"/>
              </a:rPr>
              <a:t>4.孔子</a:t>
            </a:r>
            <a:r>
              <a:rPr lang="zh-CN" altLang="en-US" sz="2400">
                <a:solidFill>
                  <a:srgbClr val="FF0000"/>
                </a:solidFill>
                <a:latin typeface="宋体" panose="02010600030101010101" pitchFamily="2" charset="-122"/>
                <a:ea typeface="宋体" panose="02010600030101010101" pitchFamily="2" charset="-122"/>
                <a:sym typeface="+mn-ea"/>
              </a:rPr>
              <a:t>鄙</a:t>
            </a:r>
            <a:r>
              <a:rPr lang="zh-CN" altLang="en-US" sz="2400">
                <a:latin typeface="宋体" panose="02010600030101010101" pitchFamily="2" charset="-122"/>
                <a:ea typeface="宋体" panose="02010600030101010101" pitchFamily="2" charset="-122"/>
                <a:sym typeface="+mn-ea"/>
              </a:rPr>
              <a:t>其小器。（轻视）</a:t>
            </a:r>
            <a:endParaRPr lang="zh-CN" altLang="en-US" sz="2400">
              <a:latin typeface="宋体" panose="02010600030101010101" pitchFamily="2" charset="-122"/>
              <a:ea typeface="宋体" panose="02010600030101010101" pitchFamily="2" charset="-122"/>
              <a:sym typeface="+mn-ea"/>
            </a:endParaRPr>
          </a:p>
        </p:txBody>
      </p:sp>
    </p:spTree>
  </p:cSld>
  <p:clrMapOvr>
    <a:masterClrMapping/>
  </p:clrMapOvr>
  <p:transition spd="slow" advClick="0" advTm="3000">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7335" y="589915"/>
            <a:ext cx="11769090" cy="6268085"/>
          </a:xfrm>
          <a:prstGeom prst="rect">
            <a:avLst/>
          </a:prstGeom>
          <a:noFill/>
        </p:spPr>
        <p:txBody>
          <a:bodyPr wrap="square" rtlCol="0" anchor="t">
            <a:noAutofit/>
          </a:bodyPr>
          <a:p>
            <a:pPr indent="267970" algn="just" defTabSz="266700" fontAlgn="auto">
              <a:lnSpc>
                <a:spcPct val="150000"/>
              </a:lnSpc>
              <a:spcAft>
                <a:spcPts val="300"/>
              </a:spcAft>
            </a:pPr>
            <a:r>
              <a:rPr lang="zh-CN" altLang="en-US" sz="2800" b="1">
                <a:solidFill>
                  <a:srgbClr val="FF0000"/>
                </a:solidFill>
                <a:latin typeface="宋体" panose="02010600030101010101" pitchFamily="2" charset="-122"/>
                <a:ea typeface="宋体" panose="02010600030101010101" pitchFamily="2" charset="-122"/>
                <a:sym typeface="+mn-ea"/>
              </a:rPr>
              <a:t>兵</a:t>
            </a:r>
            <a:endParaRPr lang="zh-CN" altLang="en-US" sz="2800" b="1">
              <a:solidFill>
                <a:srgbClr val="FF0000"/>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【释义】“兵”本义为“兵器、武器”。引申为“持兵器的人，士兵、军队”“军事、战争”，跟兵器武器有关。引申为“侵略”“战略，战术”等。</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1.收天下之</a:t>
            </a:r>
            <a:r>
              <a:rPr lang="zh-CN" altLang="en-US" sz="2400">
                <a:solidFill>
                  <a:srgbClr val="FF0000"/>
                </a:solidFill>
                <a:latin typeface="宋体" panose="02010600030101010101" pitchFamily="2" charset="-122"/>
                <a:ea typeface="宋体" panose="02010600030101010101" pitchFamily="2" charset="-122"/>
                <a:sym typeface="+mn-ea"/>
              </a:rPr>
              <a:t>兵</a:t>
            </a:r>
            <a:r>
              <a:rPr lang="zh-CN" altLang="en-US" sz="2400">
                <a:latin typeface="宋体" panose="02010600030101010101" pitchFamily="2" charset="-122"/>
                <a:ea typeface="宋体" panose="02010600030101010101" pitchFamily="2" charset="-122"/>
                <a:sym typeface="+mn-ea"/>
              </a:rPr>
              <a:t>，聚之咸阳。（兵器，军械）</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2.赵亦盛设</a:t>
            </a:r>
            <a:r>
              <a:rPr lang="zh-CN" altLang="en-US" sz="2400">
                <a:solidFill>
                  <a:srgbClr val="FF0000"/>
                </a:solidFill>
                <a:latin typeface="宋体" panose="02010600030101010101" pitchFamily="2" charset="-122"/>
                <a:ea typeface="宋体" panose="02010600030101010101" pitchFamily="2" charset="-122"/>
                <a:sym typeface="+mn-ea"/>
              </a:rPr>
              <a:t>兵</a:t>
            </a:r>
            <a:r>
              <a:rPr lang="zh-CN" altLang="en-US" sz="2400">
                <a:latin typeface="宋体" panose="02010600030101010101" pitchFamily="2" charset="-122"/>
                <a:ea typeface="宋体" panose="02010600030101010101" pitchFamily="2" charset="-122"/>
                <a:sym typeface="+mn-ea"/>
              </a:rPr>
              <a:t>以待秦，秦不敢动。（士兵，军队）</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3.故上</a:t>
            </a:r>
            <a:r>
              <a:rPr lang="zh-CN" altLang="en-US" sz="2400">
                <a:solidFill>
                  <a:srgbClr val="FF0000"/>
                </a:solidFill>
                <a:latin typeface="宋体" panose="02010600030101010101" pitchFamily="2" charset="-122"/>
                <a:ea typeface="宋体" panose="02010600030101010101" pitchFamily="2" charset="-122"/>
                <a:sym typeface="+mn-ea"/>
              </a:rPr>
              <a:t>兵</a:t>
            </a:r>
            <a:r>
              <a:rPr lang="zh-CN" altLang="en-US" sz="2400">
                <a:latin typeface="宋体" panose="02010600030101010101" pitchFamily="2" charset="-122"/>
                <a:ea typeface="宋体" panose="02010600030101010101" pitchFamily="2" charset="-122"/>
                <a:sym typeface="+mn-ea"/>
              </a:rPr>
              <a:t>伐谋，另一方面伐交。（用兵方略，战略）</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4.左右欲</a:t>
            </a:r>
            <a:r>
              <a:rPr lang="zh-CN" altLang="en-US" sz="2400">
                <a:solidFill>
                  <a:srgbClr val="FF0000"/>
                </a:solidFill>
                <a:latin typeface="宋体" panose="02010600030101010101" pitchFamily="2" charset="-122"/>
                <a:ea typeface="宋体" panose="02010600030101010101" pitchFamily="2" charset="-122"/>
                <a:sym typeface="+mn-ea"/>
              </a:rPr>
              <a:t>兵</a:t>
            </a:r>
            <a:r>
              <a:rPr lang="zh-CN" altLang="en-US" sz="2400">
                <a:latin typeface="宋体" panose="02010600030101010101" pitchFamily="2" charset="-122"/>
                <a:ea typeface="宋体" panose="02010600030101010101" pitchFamily="2" charset="-122"/>
                <a:sym typeface="+mn-ea"/>
              </a:rPr>
              <a:t>之。（用兵器杀人）</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5.赢闻晋鄙之</a:t>
            </a:r>
            <a:r>
              <a:rPr lang="zh-CN" altLang="en-US" sz="2400">
                <a:solidFill>
                  <a:srgbClr val="FF0000"/>
                </a:solidFill>
                <a:latin typeface="宋体" panose="02010600030101010101" pitchFamily="2" charset="-122"/>
                <a:ea typeface="宋体" panose="02010600030101010101" pitchFamily="2" charset="-122"/>
                <a:sym typeface="+mn-ea"/>
              </a:rPr>
              <a:t>兵</a:t>
            </a:r>
            <a:r>
              <a:rPr lang="zh-CN" altLang="en-US" sz="2400">
                <a:latin typeface="宋体" panose="02010600030101010101" pitchFamily="2" charset="-122"/>
                <a:ea typeface="宋体" panose="02010600030101010101" pitchFamily="2" charset="-122"/>
                <a:sym typeface="+mn-ea"/>
              </a:rPr>
              <a:t>符常在王卧内。（兵符：复合词，古代调兵用的凭证）</a:t>
            </a:r>
            <a:endParaRPr lang="zh-CN" altLang="en-US" sz="2400">
              <a:latin typeface="宋体" panose="02010600030101010101" pitchFamily="2" charset="-122"/>
              <a:ea typeface="宋体" panose="02010600030101010101" pitchFamily="2" charset="-122"/>
              <a:sym typeface="+mn-ea"/>
            </a:endParaRPr>
          </a:p>
        </p:txBody>
      </p:sp>
    </p:spTree>
  </p:cSld>
  <p:clrMapOvr>
    <a:masterClrMapping/>
  </p:clrMapOvr>
  <p:transition spd="slow" advClick="0" advTm="3000">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1800" y="652780"/>
            <a:ext cx="11473815" cy="5970270"/>
          </a:xfrm>
          <a:prstGeom prst="rect">
            <a:avLst/>
          </a:prstGeom>
          <a:noFill/>
        </p:spPr>
        <p:txBody>
          <a:bodyPr wrap="square" rtlCol="0" anchor="t">
            <a:noAutofit/>
          </a:bodyPr>
          <a:p>
            <a:pPr indent="267970" algn="just" defTabSz="266700" fontAlgn="auto">
              <a:lnSpc>
                <a:spcPct val="150000"/>
              </a:lnSpc>
              <a:spcAft>
                <a:spcPts val="300"/>
              </a:spcAft>
            </a:pPr>
            <a:r>
              <a:rPr lang="zh-CN" altLang="en-US" sz="2800" b="1">
                <a:solidFill>
                  <a:srgbClr val="FF0000"/>
                </a:solidFill>
                <a:latin typeface="宋体" panose="02010600030101010101" pitchFamily="2" charset="-122"/>
                <a:ea typeface="宋体" panose="02010600030101010101" pitchFamily="2" charset="-122"/>
                <a:sym typeface="+mn-ea"/>
              </a:rPr>
              <a:t>病</a:t>
            </a:r>
            <a:endParaRPr lang="zh-CN" altLang="en-US" sz="2800" b="1">
              <a:solidFill>
                <a:srgbClr val="FF0000"/>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【释义】“病”原义为“重病”，引申为“缺陷”毛病”“困苦”“紧张、忧虑”。</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1.君之</a:t>
            </a:r>
            <a:r>
              <a:rPr lang="zh-CN" altLang="en-US" sz="2400">
                <a:solidFill>
                  <a:srgbClr val="FF0000"/>
                </a:solidFill>
                <a:latin typeface="宋体" panose="02010600030101010101" pitchFamily="2" charset="-122"/>
                <a:ea typeface="宋体" panose="02010600030101010101" pitchFamily="2" charset="-122"/>
                <a:sym typeface="+mn-ea"/>
              </a:rPr>
              <a:t>病</a:t>
            </a:r>
            <a:r>
              <a:rPr lang="zh-CN" altLang="en-US" sz="2400">
                <a:latin typeface="宋体" panose="02010600030101010101" pitchFamily="2" charset="-122"/>
                <a:ea typeface="宋体" panose="02010600030101010101" pitchFamily="2" charset="-122"/>
                <a:sym typeface="+mn-ea"/>
              </a:rPr>
              <a:t>在肌肤，不治将益深。（疾病）</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2.向吾不为斯役，则久已</a:t>
            </a:r>
            <a:r>
              <a:rPr lang="zh-CN" altLang="en-US" sz="2400">
                <a:solidFill>
                  <a:srgbClr val="FF0000"/>
                </a:solidFill>
                <a:latin typeface="宋体" panose="02010600030101010101" pitchFamily="2" charset="-122"/>
                <a:ea typeface="宋体" panose="02010600030101010101" pitchFamily="2" charset="-122"/>
                <a:sym typeface="+mn-ea"/>
              </a:rPr>
              <a:t>病</a:t>
            </a:r>
            <a:r>
              <a:rPr lang="zh-CN" altLang="en-US" sz="2400">
                <a:latin typeface="宋体" panose="02010600030101010101" pitchFamily="2" charset="-122"/>
                <a:ea typeface="宋体" panose="02010600030101010101" pitchFamily="2" charset="-122"/>
                <a:sym typeface="+mn-ea"/>
              </a:rPr>
              <a:t>矣。（困苦，困乏）</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3.不如舜，不如周公，吾之</a:t>
            </a:r>
            <a:r>
              <a:rPr lang="zh-CN" altLang="en-US" sz="2400">
                <a:solidFill>
                  <a:srgbClr val="FF0000"/>
                </a:solidFill>
                <a:latin typeface="宋体" panose="02010600030101010101" pitchFamily="2" charset="-122"/>
                <a:ea typeface="宋体" panose="02010600030101010101" pitchFamily="2" charset="-122"/>
                <a:sym typeface="+mn-ea"/>
              </a:rPr>
              <a:t>病</a:t>
            </a:r>
            <a:r>
              <a:rPr lang="zh-CN" altLang="en-US" sz="2400">
                <a:latin typeface="宋体" panose="02010600030101010101" pitchFamily="2" charset="-122"/>
                <a:ea typeface="宋体" panose="02010600030101010101" pitchFamily="2" charset="-122"/>
                <a:sym typeface="+mn-ea"/>
              </a:rPr>
              <a:t>也。（毛病，缺陷）</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4.范宣子为政，诸侯之币重，郑人</a:t>
            </a:r>
            <a:r>
              <a:rPr lang="zh-CN" altLang="en-US" sz="2400">
                <a:solidFill>
                  <a:srgbClr val="FF0000"/>
                </a:solidFill>
                <a:latin typeface="宋体" panose="02010600030101010101" pitchFamily="2" charset="-122"/>
                <a:ea typeface="宋体" panose="02010600030101010101" pitchFamily="2" charset="-122"/>
                <a:sym typeface="+mn-ea"/>
              </a:rPr>
              <a:t>病</a:t>
            </a:r>
            <a:r>
              <a:rPr lang="zh-CN" altLang="en-US" sz="2400">
                <a:latin typeface="宋体" panose="02010600030101010101" pitchFamily="2" charset="-122"/>
                <a:ea typeface="宋体" panose="02010600030101010101" pitchFamily="2" charset="-122"/>
                <a:sym typeface="+mn-ea"/>
              </a:rPr>
              <a:t>之。（紧张，忧虑）</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5.夫粜，二十</a:t>
            </a:r>
            <a:r>
              <a:rPr lang="zh-CN" altLang="en-US" sz="2400">
                <a:solidFill>
                  <a:srgbClr val="FF0000"/>
                </a:solidFill>
                <a:latin typeface="宋体" panose="02010600030101010101" pitchFamily="2" charset="-122"/>
                <a:ea typeface="宋体" panose="02010600030101010101" pitchFamily="2" charset="-122"/>
                <a:sym typeface="+mn-ea"/>
              </a:rPr>
              <a:t>病</a:t>
            </a:r>
            <a:r>
              <a:rPr lang="zh-CN" altLang="en-US" sz="2400">
                <a:latin typeface="宋体" panose="02010600030101010101" pitchFamily="2" charset="-122"/>
                <a:ea typeface="宋体" panose="02010600030101010101" pitchFamily="2" charset="-122"/>
                <a:sym typeface="+mn-ea"/>
              </a:rPr>
              <a:t>农，九十病末。（损害）</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6.今人乃以俭相诟</a:t>
            </a:r>
            <a:r>
              <a:rPr lang="zh-CN" altLang="en-US" sz="2400">
                <a:solidFill>
                  <a:srgbClr val="FF0000"/>
                </a:solidFill>
                <a:latin typeface="宋体" panose="02010600030101010101" pitchFamily="2" charset="-122"/>
                <a:ea typeface="宋体" panose="02010600030101010101" pitchFamily="2" charset="-122"/>
                <a:sym typeface="+mn-ea"/>
              </a:rPr>
              <a:t>病</a:t>
            </a:r>
            <a:r>
              <a:rPr lang="zh-CN" altLang="en-US" sz="2400">
                <a:latin typeface="宋体" panose="02010600030101010101" pitchFamily="2" charset="-122"/>
                <a:ea typeface="宋体" panose="02010600030101010101" pitchFamily="2" charset="-122"/>
                <a:sym typeface="+mn-ea"/>
              </a:rPr>
              <a:t>。（责怪、羞辱）</a:t>
            </a:r>
            <a:endParaRPr lang="zh-CN" altLang="en-US" sz="2400">
              <a:latin typeface="宋体" panose="02010600030101010101" pitchFamily="2" charset="-122"/>
              <a:ea typeface="宋体" panose="02010600030101010101" pitchFamily="2" charset="-122"/>
              <a:sym typeface="+mn-ea"/>
            </a:endParaRPr>
          </a:p>
        </p:txBody>
      </p:sp>
    </p:spTree>
  </p:cSld>
  <p:clrMapOvr>
    <a:masterClrMapping/>
  </p:clrMapOvr>
  <p:transition spd="slow" advClick="0" advTm="3000">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065" y="337820"/>
            <a:ext cx="11296015" cy="6880225"/>
          </a:xfrm>
          <a:prstGeom prst="rect">
            <a:avLst/>
          </a:prstGeom>
          <a:noFill/>
        </p:spPr>
        <p:txBody>
          <a:bodyPr wrap="square" rtlCol="0" anchor="t">
            <a:noAutofit/>
          </a:bodyPr>
          <a:p>
            <a:pPr indent="267970" algn="just" defTabSz="266700" fontAlgn="auto">
              <a:lnSpc>
                <a:spcPct val="150000"/>
              </a:lnSpc>
              <a:spcAft>
                <a:spcPts val="300"/>
              </a:spcAft>
            </a:pPr>
            <a:r>
              <a:rPr lang="zh-CN" altLang="en-US" sz="2800" b="1">
                <a:solidFill>
                  <a:srgbClr val="FF0000"/>
                </a:solidFill>
                <a:latin typeface="宋体" panose="02010600030101010101" pitchFamily="2" charset="-122"/>
                <a:ea typeface="宋体" panose="02010600030101010101" pitchFamily="2" charset="-122"/>
                <a:sym typeface="+mn-ea"/>
              </a:rPr>
              <a:t>察</a:t>
            </a:r>
            <a:endParaRPr lang="zh-CN" altLang="en-US" sz="2800" b="1">
              <a:solidFill>
                <a:srgbClr val="FF0000"/>
              </a:solidFill>
              <a:latin typeface="宋体" panose="02010600030101010101" pitchFamily="2" charset="-122"/>
              <a:ea typeface="宋体" panose="02010600030101010101" pitchFamily="2" charset="-122"/>
              <a:sym typeface="+mn-ea"/>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【释义】“察”本义为“观测、仔细观看”，引申为“看清晰”“理解、理解”，使事物变得“清晰、明白”。</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1.徐而</a:t>
            </a:r>
            <a:r>
              <a:rPr lang="zh-CN" altLang="en-US" sz="2400">
                <a:solidFill>
                  <a:srgbClr val="FF0000"/>
                </a:solidFill>
                <a:latin typeface="宋体" panose="02010600030101010101" pitchFamily="2" charset="-122"/>
                <a:ea typeface="宋体" panose="02010600030101010101" pitchFamily="2" charset="-122"/>
                <a:sym typeface="+mn-ea"/>
              </a:rPr>
              <a:t>察</a:t>
            </a:r>
            <a:r>
              <a:rPr lang="zh-CN" altLang="en-US" sz="2400">
                <a:latin typeface="宋体" panose="02010600030101010101" pitchFamily="2" charset="-122"/>
                <a:ea typeface="宋体" panose="02010600030101010101" pitchFamily="2" charset="-122"/>
                <a:sym typeface="+mn-ea"/>
              </a:rPr>
              <a:t>之，则山下皆石穴罅。（仔细看，观测）</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2.向</a:t>
            </a:r>
            <a:r>
              <a:rPr lang="zh-CN" altLang="en-US" sz="2400">
                <a:solidFill>
                  <a:srgbClr val="FF0000"/>
                </a:solidFill>
                <a:latin typeface="宋体" panose="02010600030101010101" pitchFamily="2" charset="-122"/>
                <a:ea typeface="宋体" panose="02010600030101010101" pitchFamily="2" charset="-122"/>
                <a:sym typeface="+mn-ea"/>
              </a:rPr>
              <a:t>察</a:t>
            </a:r>
            <a:r>
              <a:rPr lang="zh-CN" altLang="en-US" sz="2400">
                <a:latin typeface="宋体" panose="02010600030101010101" pitchFamily="2" charset="-122"/>
                <a:ea typeface="宋体" panose="02010600030101010101" pitchFamily="2" charset="-122"/>
                <a:sym typeface="+mn-ea"/>
              </a:rPr>
              <a:t>众人之议，专欲误将军。（详审）</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3.虽不能</a:t>
            </a:r>
            <a:r>
              <a:rPr lang="zh-CN" altLang="en-US" sz="2400">
                <a:solidFill>
                  <a:srgbClr val="FF0000"/>
                </a:solidFill>
                <a:latin typeface="宋体" panose="02010600030101010101" pitchFamily="2" charset="-122"/>
                <a:ea typeface="宋体" panose="02010600030101010101" pitchFamily="2" charset="-122"/>
                <a:sym typeface="+mn-ea"/>
              </a:rPr>
              <a:t>察</a:t>
            </a:r>
            <a:r>
              <a:rPr lang="zh-CN" altLang="en-US" sz="2400">
                <a:latin typeface="宋体" panose="02010600030101010101" pitchFamily="2" charset="-122"/>
                <a:ea typeface="宋体" panose="02010600030101010101" pitchFamily="2" charset="-122"/>
                <a:sym typeface="+mn-ea"/>
              </a:rPr>
              <a:t>，必以情。（理解，弄清晰）</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4.人又谁能以身之</a:t>
            </a:r>
            <a:r>
              <a:rPr lang="zh-CN" altLang="en-US" sz="2400">
                <a:solidFill>
                  <a:srgbClr val="FF0000"/>
                </a:solidFill>
                <a:latin typeface="宋体" panose="02010600030101010101" pitchFamily="2" charset="-122"/>
                <a:ea typeface="宋体" panose="02010600030101010101" pitchFamily="2" charset="-122"/>
                <a:sym typeface="+mn-ea"/>
              </a:rPr>
              <a:t>察察</a:t>
            </a:r>
            <a:r>
              <a:rPr lang="zh-CN" altLang="en-US" sz="2400">
                <a:latin typeface="宋体" panose="02010600030101010101" pitchFamily="2" charset="-122"/>
                <a:ea typeface="宋体" panose="02010600030101010101" pitchFamily="2" charset="-122"/>
                <a:sym typeface="+mn-ea"/>
              </a:rPr>
              <a:t>。（察察，洁白的样子）</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5.明足以</a:t>
            </a:r>
            <a:r>
              <a:rPr lang="zh-CN" altLang="en-US" sz="2400">
                <a:solidFill>
                  <a:srgbClr val="FF0000"/>
                </a:solidFill>
                <a:latin typeface="宋体" panose="02010600030101010101" pitchFamily="2" charset="-122"/>
                <a:ea typeface="宋体" panose="02010600030101010101" pitchFamily="2" charset="-122"/>
                <a:sym typeface="+mn-ea"/>
              </a:rPr>
              <a:t>察</a:t>
            </a:r>
            <a:r>
              <a:rPr lang="zh-CN" altLang="en-US" sz="2400">
                <a:latin typeface="宋体" panose="02010600030101010101" pitchFamily="2" charset="-122"/>
                <a:ea typeface="宋体" panose="02010600030101010101" pitchFamily="2" charset="-122"/>
                <a:sym typeface="+mn-ea"/>
              </a:rPr>
              <a:t>秋毫之末。（看清晰）</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6.人至</a:t>
            </a:r>
            <a:r>
              <a:rPr lang="zh-CN" altLang="en-US" sz="2400">
                <a:solidFill>
                  <a:srgbClr val="FF0000"/>
                </a:solidFill>
                <a:latin typeface="宋体" panose="02010600030101010101" pitchFamily="2" charset="-122"/>
                <a:ea typeface="宋体" panose="02010600030101010101" pitchFamily="2" charset="-122"/>
                <a:sym typeface="+mn-ea"/>
              </a:rPr>
              <a:t>察</a:t>
            </a:r>
            <a:r>
              <a:rPr lang="zh-CN" altLang="en-US" sz="2400">
                <a:latin typeface="宋体" panose="02010600030101010101" pitchFamily="2" charset="-122"/>
                <a:ea typeface="宋体" panose="02010600030101010101" pitchFamily="2" charset="-122"/>
                <a:sym typeface="+mn-ea"/>
              </a:rPr>
              <a:t>则无徒。（精明）</a:t>
            </a:r>
            <a:endParaRPr lang="zh-CN" altLang="en-US" sz="2400">
              <a:latin typeface="宋体" panose="02010600030101010101" pitchFamily="2" charset="-122"/>
              <a:ea typeface="宋体" panose="02010600030101010101" pitchFamily="2" charset="-122"/>
              <a:sym typeface="+mn-ea"/>
            </a:endParaRPr>
          </a:p>
        </p:txBody>
      </p:sp>
    </p:spTree>
  </p:cSld>
  <p:clrMapOvr>
    <a:masterClrMapping/>
  </p:clrMapOvr>
  <p:transition spd="slow" advClick="0" advTm="3000">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íSľïḑe"/>
          <p:cNvSpPr txBox="1"/>
          <p:nvPr/>
        </p:nvSpPr>
        <p:spPr>
          <a:xfrm>
            <a:off x="647065" y="434340"/>
            <a:ext cx="5449570" cy="77978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专项训练</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文本框 1"/>
          <p:cNvSpPr txBox="1"/>
          <p:nvPr/>
        </p:nvSpPr>
        <p:spPr>
          <a:xfrm>
            <a:off x="553720" y="1765300"/>
            <a:ext cx="11467465" cy="4426585"/>
          </a:xfrm>
          <a:prstGeom prst="rect">
            <a:avLst/>
          </a:prstGeom>
        </p:spPr>
        <p:txBody>
          <a:bodyPr>
            <a:noAutofit/>
          </a:bodyPr>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与“齐国虽褊小，吾何爱一牛”中的“爱”意义相同的一项是（ </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a:t>
            </a:r>
            <a:endParaRPr lang="zh-CN" altLang="en-US"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rPr>
              <a:t>A.</a:t>
            </a:r>
            <a:r>
              <a:rPr lang="zh-CN" altLang="en-US" sz="2400">
                <a:solidFill>
                  <a:srgbClr val="FF0000"/>
                </a:solidFill>
                <a:latin typeface="宋体" panose="02010600030101010101" pitchFamily="2" charset="-122"/>
                <a:ea typeface="宋体" panose="02010600030101010101" pitchFamily="2" charset="-122"/>
              </a:rPr>
              <a:t>爱</a:t>
            </a:r>
            <a:r>
              <a:rPr lang="zh-CN" altLang="en-US" sz="2400">
                <a:latin typeface="宋体" panose="02010600030101010101" pitchFamily="2" charset="-122"/>
                <a:ea typeface="宋体" panose="02010600030101010101" pitchFamily="2" charset="-122"/>
              </a:rPr>
              <a:t>其子，择师而教之。</a:t>
            </a:r>
            <a:endParaRPr lang="zh-CN" altLang="en-US"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rPr>
              <a:t>B.</a:t>
            </a:r>
            <a:r>
              <a:rPr lang="zh-CN" altLang="en-US" sz="2400">
                <a:latin typeface="宋体" panose="02010600030101010101" pitchFamily="2" charset="-122"/>
                <a:ea typeface="宋体" panose="02010600030101010101" pitchFamily="2" charset="-122"/>
              </a:rPr>
              <a:t>百姓皆以王为</a:t>
            </a:r>
            <a:r>
              <a:rPr lang="zh-CN" altLang="en-US" sz="2400">
                <a:solidFill>
                  <a:srgbClr val="FF0000"/>
                </a:solidFill>
                <a:latin typeface="宋体" panose="02010600030101010101" pitchFamily="2" charset="-122"/>
                <a:ea typeface="宋体" panose="02010600030101010101" pitchFamily="2" charset="-122"/>
              </a:rPr>
              <a:t>爱</a:t>
            </a:r>
            <a:r>
              <a:rPr lang="zh-CN" altLang="en-US" sz="2400">
                <a:latin typeface="宋体" panose="02010600030101010101" pitchFamily="2" charset="-122"/>
                <a:ea typeface="宋体" panose="02010600030101010101" pitchFamily="2" charset="-122"/>
              </a:rPr>
              <a:t>也。</a:t>
            </a:r>
            <a:endParaRPr lang="zh-CN" altLang="en-US"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rPr>
              <a:t>C.</a:t>
            </a:r>
            <a:r>
              <a:rPr lang="zh-CN" altLang="en-US" sz="2400">
                <a:latin typeface="宋体" panose="02010600030101010101" pitchFamily="2" charset="-122"/>
                <a:ea typeface="宋体" panose="02010600030101010101" pitchFamily="2" charset="-122"/>
              </a:rPr>
              <a:t>国事至此，予不得</a:t>
            </a:r>
            <a:r>
              <a:rPr lang="zh-CN" altLang="en-US" sz="2400">
                <a:solidFill>
                  <a:srgbClr val="FF0000"/>
                </a:solidFill>
                <a:latin typeface="宋体" panose="02010600030101010101" pitchFamily="2" charset="-122"/>
                <a:ea typeface="宋体" panose="02010600030101010101" pitchFamily="2" charset="-122"/>
              </a:rPr>
              <a:t>爱</a:t>
            </a:r>
            <a:r>
              <a:rPr lang="zh-CN" altLang="en-US" sz="2400">
                <a:latin typeface="宋体" panose="02010600030101010101" pitchFamily="2" charset="-122"/>
                <a:ea typeface="宋体" panose="02010600030101010101" pitchFamily="2" charset="-122"/>
              </a:rPr>
              <a:t>身。</a:t>
            </a:r>
            <a:endParaRPr lang="zh-CN" altLang="en-US"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rPr>
              <a:t>D.</a:t>
            </a:r>
            <a:r>
              <a:rPr lang="zh-CN" altLang="en-US" sz="2400">
                <a:latin typeface="宋体" panose="02010600030101010101" pitchFamily="2" charset="-122"/>
                <a:ea typeface="宋体" panose="02010600030101010101" pitchFamily="2" charset="-122"/>
              </a:rPr>
              <a:t>有怀投笔，</a:t>
            </a:r>
            <a:r>
              <a:rPr lang="zh-CN" altLang="en-US" sz="2400">
                <a:solidFill>
                  <a:srgbClr val="FF0000"/>
                </a:solidFill>
                <a:latin typeface="宋体" panose="02010600030101010101" pitchFamily="2" charset="-122"/>
                <a:ea typeface="宋体" panose="02010600030101010101" pitchFamily="2" charset="-122"/>
              </a:rPr>
              <a:t>爱</a:t>
            </a:r>
            <a:r>
              <a:rPr lang="zh-CN" altLang="en-US" sz="2400">
                <a:latin typeface="宋体" panose="02010600030101010101" pitchFamily="2" charset="-122"/>
                <a:ea typeface="宋体" panose="02010600030101010101" pitchFamily="2" charset="-122"/>
              </a:rPr>
              <a:t>宗悫之长风。</a:t>
            </a:r>
            <a:endParaRPr lang="zh-CN" altLang="en-US"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2130" y="1599565"/>
            <a:ext cx="11467465" cy="4426585"/>
          </a:xfrm>
          <a:prstGeom prst="rect">
            <a:avLst/>
          </a:prstGeom>
        </p:spPr>
        <p:txBody>
          <a:bodyPr>
            <a:noAutofit/>
          </a:bodyPr>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2.与“不念居安思危，戒奢以俭”中的“安”意义相同的一项是（  ）</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A.既来之，则</a:t>
            </a:r>
            <a:r>
              <a:rPr sz="2400">
                <a:solidFill>
                  <a:srgbClr val="FF0000"/>
                </a:solidFill>
                <a:latin typeface="宋体" panose="02010600030101010101" pitchFamily="2" charset="-122"/>
                <a:ea typeface="宋体" panose="02010600030101010101" pitchFamily="2" charset="-122"/>
              </a:rPr>
              <a:t>安</a:t>
            </a:r>
            <a:r>
              <a:rPr sz="2400">
                <a:latin typeface="宋体" panose="02010600030101010101" pitchFamily="2" charset="-122"/>
                <a:ea typeface="宋体" panose="02010600030101010101" pitchFamily="2" charset="-122"/>
              </a:rPr>
              <a:t>之。</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B.今日割五城，明日割十城，然后得一夕</a:t>
            </a:r>
            <a:r>
              <a:rPr sz="2400">
                <a:solidFill>
                  <a:srgbClr val="FF0000"/>
                </a:solidFill>
                <a:latin typeface="宋体" panose="02010600030101010101" pitchFamily="2" charset="-122"/>
                <a:ea typeface="宋体" panose="02010600030101010101" pitchFamily="2" charset="-122"/>
              </a:rPr>
              <a:t>安</a:t>
            </a:r>
            <a:r>
              <a:rPr sz="2400">
                <a:latin typeface="宋体" panose="02010600030101010101" pitchFamily="2" charset="-122"/>
                <a:ea typeface="宋体" panose="02010600030101010101" pitchFamily="2" charset="-122"/>
              </a:rPr>
              <a:t>寝。</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C.然后知生于忧患，而死于</a:t>
            </a:r>
            <a:r>
              <a:rPr sz="2400">
                <a:solidFill>
                  <a:srgbClr val="FF0000"/>
                </a:solidFill>
                <a:latin typeface="宋体" panose="02010600030101010101" pitchFamily="2" charset="-122"/>
                <a:ea typeface="宋体" panose="02010600030101010101" pitchFamily="2" charset="-122"/>
              </a:rPr>
              <a:t>安</a:t>
            </a:r>
            <a:r>
              <a:rPr sz="2400">
                <a:latin typeface="宋体" panose="02010600030101010101" pitchFamily="2" charset="-122"/>
                <a:ea typeface="宋体" panose="02010600030101010101" pitchFamily="2" charset="-122"/>
              </a:rPr>
              <a:t>乐也。</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solidFill>
                  <a:schemeClr val="tx1"/>
                </a:solidFill>
                <a:latin typeface="宋体" panose="02010600030101010101" pitchFamily="2" charset="-122"/>
                <a:ea typeface="宋体" panose="02010600030101010101" pitchFamily="2" charset="-122"/>
              </a:rPr>
              <a:t>D.</a:t>
            </a:r>
            <a:r>
              <a:rPr sz="2400">
                <a:solidFill>
                  <a:srgbClr val="FF0000"/>
                </a:solidFill>
                <a:latin typeface="宋体" panose="02010600030101010101" pitchFamily="2" charset="-122"/>
                <a:ea typeface="宋体" panose="02010600030101010101" pitchFamily="2" charset="-122"/>
              </a:rPr>
              <a:t>安</a:t>
            </a:r>
            <a:r>
              <a:rPr sz="2400">
                <a:latin typeface="宋体" panose="02010600030101010101" pitchFamily="2" charset="-122"/>
                <a:ea typeface="宋体" panose="02010600030101010101" pitchFamily="2" charset="-122"/>
              </a:rPr>
              <a:t>能摧眉折腰事权贵？</a:t>
            </a:r>
            <a:endParaRPr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9585" y="1931035"/>
            <a:ext cx="11467465" cy="4426585"/>
          </a:xfrm>
          <a:prstGeom prst="rect">
            <a:avLst/>
          </a:prstGeom>
        </p:spPr>
        <p:txBody>
          <a:bodyPr>
            <a:noAutofit/>
          </a:bodyPr>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3.与“尤倍重于三十年前”中的“倍”意义相同的一项是（  ）</a:t>
            </a:r>
            <a:endParaRPr sz="2400">
              <a:latin typeface="宋体" panose="02010600030101010101" pitchFamily="2" charset="-122"/>
              <a:ea typeface="宋体" panose="02010600030101010101" pitchFamily="2" charset="-122"/>
            </a:endParaRPr>
          </a:p>
          <a:p>
            <a:pPr indent="266700" algn="l" defTabSz="266700" fontAlgn="auto">
              <a:lnSpc>
                <a:spcPct val="150000"/>
              </a:lnSpc>
              <a:spcAft>
                <a:spcPct val="0"/>
              </a:spcAft>
            </a:pPr>
            <a:r>
              <a:rPr sz="2400">
                <a:latin typeface="宋体" panose="02010600030101010101" pitchFamily="2" charset="-122"/>
                <a:ea typeface="宋体" panose="02010600030101010101" pitchFamily="2" charset="-122"/>
              </a:rPr>
              <a:t>A.较秦之所得与战胜而得者，其实百</a:t>
            </a:r>
            <a:r>
              <a:rPr sz="2400">
                <a:solidFill>
                  <a:srgbClr val="FF0000"/>
                </a:solidFill>
                <a:latin typeface="宋体" panose="02010600030101010101" pitchFamily="2" charset="-122"/>
                <a:ea typeface="宋体" panose="02010600030101010101" pitchFamily="2" charset="-122"/>
              </a:rPr>
              <a:t>倍</a:t>
            </a:r>
            <a:endParaRPr sz="2400">
              <a:latin typeface="宋体" panose="02010600030101010101" pitchFamily="2" charset="-122"/>
              <a:ea typeface="宋体" panose="02010600030101010101" pitchFamily="2" charset="-122"/>
            </a:endParaRPr>
          </a:p>
          <a:p>
            <a:pPr indent="266700" algn="l" defTabSz="266700" fontAlgn="auto">
              <a:lnSpc>
                <a:spcPct val="150000"/>
              </a:lnSpc>
              <a:spcAft>
                <a:spcPct val="0"/>
              </a:spcAft>
            </a:pPr>
            <a:r>
              <a:rPr sz="2400">
                <a:latin typeface="宋体" panose="02010600030101010101" pitchFamily="2" charset="-122"/>
                <a:ea typeface="宋体" panose="02010600030101010101" pitchFamily="2" charset="-122"/>
              </a:rPr>
              <a:t>B.虽</a:t>
            </a:r>
            <a:r>
              <a:rPr sz="2400">
                <a:solidFill>
                  <a:srgbClr val="FF0000"/>
                </a:solidFill>
                <a:latin typeface="宋体" panose="02010600030101010101" pitchFamily="2" charset="-122"/>
                <a:ea typeface="宋体" panose="02010600030101010101" pitchFamily="2" charset="-122"/>
              </a:rPr>
              <a:t>倍</a:t>
            </a:r>
            <a:r>
              <a:rPr sz="2400">
                <a:latin typeface="宋体" panose="02010600030101010101" pitchFamily="2" charset="-122"/>
                <a:ea typeface="宋体" panose="02010600030101010101" pitchFamily="2" charset="-122"/>
              </a:rPr>
              <a:t>赏累罚而不免于乱</a:t>
            </a:r>
            <a:endParaRPr sz="2400">
              <a:latin typeface="宋体" panose="02010600030101010101" pitchFamily="2" charset="-122"/>
              <a:ea typeface="宋体" panose="02010600030101010101" pitchFamily="2" charset="-122"/>
            </a:endParaRPr>
          </a:p>
          <a:p>
            <a:pPr indent="266700" algn="l" defTabSz="266700" fontAlgn="auto">
              <a:lnSpc>
                <a:spcPct val="150000"/>
              </a:lnSpc>
              <a:spcAft>
                <a:spcPct val="0"/>
              </a:spcAft>
            </a:pPr>
            <a:r>
              <a:rPr sz="2400">
                <a:latin typeface="宋体" panose="02010600030101010101" pitchFamily="2" charset="-122"/>
                <a:ea typeface="宋体" panose="02010600030101010101" pitchFamily="2" charset="-122"/>
              </a:rPr>
              <a:t>C.愿伯具言臣之不敢</a:t>
            </a:r>
            <a:r>
              <a:rPr sz="2400">
                <a:solidFill>
                  <a:srgbClr val="FF0000"/>
                </a:solidFill>
                <a:latin typeface="宋体" panose="02010600030101010101" pitchFamily="2" charset="-122"/>
                <a:ea typeface="宋体" panose="02010600030101010101" pitchFamily="2" charset="-122"/>
              </a:rPr>
              <a:t>倍</a:t>
            </a:r>
            <a:r>
              <a:rPr sz="2400">
                <a:latin typeface="宋体" panose="02010600030101010101" pitchFamily="2" charset="-122"/>
                <a:ea typeface="宋体" panose="02010600030101010101" pitchFamily="2" charset="-122"/>
              </a:rPr>
              <a:t>德也</a:t>
            </a:r>
            <a:endParaRPr sz="2400">
              <a:latin typeface="宋体" panose="02010600030101010101" pitchFamily="2" charset="-122"/>
              <a:ea typeface="宋体" panose="02010600030101010101" pitchFamily="2" charset="-122"/>
            </a:endParaRPr>
          </a:p>
          <a:p>
            <a:pPr indent="266700" algn="l" defTabSz="266700" fontAlgn="auto">
              <a:lnSpc>
                <a:spcPct val="150000"/>
              </a:lnSpc>
              <a:spcAft>
                <a:spcPct val="0"/>
              </a:spcAft>
            </a:pPr>
            <a:r>
              <a:rPr sz="2400">
                <a:latin typeface="宋体" panose="02010600030101010101" pitchFamily="2" charset="-122"/>
                <a:ea typeface="宋体" panose="02010600030101010101" pitchFamily="2" charset="-122"/>
              </a:rPr>
              <a:t>D.右</a:t>
            </a:r>
            <a:r>
              <a:rPr sz="2400">
                <a:solidFill>
                  <a:srgbClr val="FF0000"/>
                </a:solidFill>
                <a:latin typeface="宋体" panose="02010600030101010101" pitchFamily="2" charset="-122"/>
                <a:ea typeface="宋体" panose="02010600030101010101" pitchFamily="2" charset="-122"/>
              </a:rPr>
              <a:t>倍</a:t>
            </a:r>
            <a:r>
              <a:rPr sz="2400">
                <a:latin typeface="宋体" panose="02010600030101010101" pitchFamily="2" charset="-122"/>
                <a:ea typeface="宋体" panose="02010600030101010101" pitchFamily="2" charset="-122"/>
              </a:rPr>
              <a:t>山陵，前左水泽</a:t>
            </a:r>
            <a:endParaRPr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9585" y="1545590"/>
            <a:ext cx="11467465" cy="4426585"/>
          </a:xfrm>
          <a:prstGeom prst="rect">
            <a:avLst/>
          </a:prstGeom>
        </p:spPr>
        <p:txBody>
          <a:bodyPr>
            <a:noAutofit/>
          </a:bodyPr>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4.与“君子务本，本立而道生”中的“本”意义相同的一项是（  ）</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A.臣闻求木之长者，必固其根</a:t>
            </a:r>
            <a:r>
              <a:rPr sz="2400">
                <a:solidFill>
                  <a:srgbClr val="FF0000"/>
                </a:solidFill>
                <a:latin typeface="宋体" panose="02010600030101010101" pitchFamily="2" charset="-122"/>
                <a:ea typeface="宋体" panose="02010600030101010101" pitchFamily="2" charset="-122"/>
              </a:rPr>
              <a:t>本</a:t>
            </a:r>
            <a:r>
              <a:rPr sz="2400">
                <a:latin typeface="宋体" panose="02010600030101010101" pitchFamily="2" charset="-122"/>
                <a:ea typeface="宋体" panose="02010600030101010101" pitchFamily="2" charset="-122"/>
              </a:rPr>
              <a:t>。</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B.间以诗记所遭，今存其</a:t>
            </a:r>
            <a:r>
              <a:rPr sz="2400">
                <a:solidFill>
                  <a:srgbClr val="FF0000"/>
                </a:solidFill>
                <a:latin typeface="宋体" panose="02010600030101010101" pitchFamily="2" charset="-122"/>
                <a:ea typeface="宋体" panose="02010600030101010101" pitchFamily="2" charset="-122"/>
              </a:rPr>
              <a:t>本</a:t>
            </a:r>
            <a:r>
              <a:rPr sz="2400">
                <a:latin typeface="宋体" panose="02010600030101010101" pitchFamily="2" charset="-122"/>
                <a:ea typeface="宋体" panose="02010600030101010101" pitchFamily="2" charset="-122"/>
              </a:rPr>
              <a:t>不忍废。</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C.抑</a:t>
            </a:r>
            <a:r>
              <a:rPr sz="2400">
                <a:solidFill>
                  <a:srgbClr val="FF0000"/>
                </a:solidFill>
                <a:latin typeface="宋体" panose="02010600030101010101" pitchFamily="2" charset="-122"/>
                <a:ea typeface="宋体" panose="02010600030101010101" pitchFamily="2" charset="-122"/>
              </a:rPr>
              <a:t>本</a:t>
            </a:r>
            <a:r>
              <a:rPr sz="2400">
                <a:latin typeface="宋体" panose="02010600030101010101" pitchFamily="2" charset="-122"/>
                <a:ea typeface="宋体" panose="02010600030101010101" pitchFamily="2" charset="-122"/>
              </a:rPr>
              <a:t>其成败之迹而皆自于人欤。</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D.人穷则反</a:t>
            </a:r>
            <a:r>
              <a:rPr sz="2400">
                <a:solidFill>
                  <a:srgbClr val="FF0000"/>
                </a:solidFill>
                <a:latin typeface="宋体" panose="02010600030101010101" pitchFamily="2" charset="-122"/>
                <a:ea typeface="宋体" panose="02010600030101010101" pitchFamily="2" charset="-122"/>
              </a:rPr>
              <a:t>本</a:t>
            </a:r>
            <a:r>
              <a:rPr sz="2400">
                <a:latin typeface="宋体" panose="02010600030101010101" pitchFamily="2" charset="-122"/>
                <a:ea typeface="宋体" panose="02010600030101010101" pitchFamily="2" charset="-122"/>
              </a:rPr>
              <a:t>，故劳苦倦极，未尝不呼天也。</a:t>
            </a:r>
            <a:endParaRPr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2925" y="1390650"/>
            <a:ext cx="11467465" cy="4426585"/>
          </a:xfrm>
          <a:prstGeom prst="rect">
            <a:avLst/>
          </a:prstGeom>
        </p:spPr>
        <p:txBody>
          <a:bodyPr>
            <a:noAutofit/>
          </a:bodyPr>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5.与“微察公子，公子颜色愈和”的“察”意义相同的一项是（  ）</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A.</a:t>
            </a:r>
            <a:r>
              <a:rPr sz="2400">
                <a:solidFill>
                  <a:srgbClr val="FF0000"/>
                </a:solidFill>
                <a:latin typeface="宋体" panose="02010600030101010101" pitchFamily="2" charset="-122"/>
                <a:ea typeface="宋体" panose="02010600030101010101" pitchFamily="2" charset="-122"/>
              </a:rPr>
              <a:t>察</a:t>
            </a:r>
            <a:r>
              <a:rPr sz="2400">
                <a:latin typeface="宋体" panose="02010600030101010101" pitchFamily="2" charset="-122"/>
                <a:ea typeface="宋体" panose="02010600030101010101" pitchFamily="2" charset="-122"/>
              </a:rPr>
              <a:t>邻国之政，无如寡人之用心者。</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B.前太守臣逵</a:t>
            </a:r>
            <a:r>
              <a:rPr sz="2400">
                <a:solidFill>
                  <a:srgbClr val="FF0000"/>
                </a:solidFill>
                <a:latin typeface="宋体" panose="02010600030101010101" pitchFamily="2" charset="-122"/>
                <a:ea typeface="宋体" panose="02010600030101010101" pitchFamily="2" charset="-122"/>
              </a:rPr>
              <a:t>察</a:t>
            </a:r>
            <a:r>
              <a:rPr sz="2400">
                <a:latin typeface="宋体" panose="02010600030101010101" pitchFamily="2" charset="-122"/>
                <a:ea typeface="宋体" panose="02010600030101010101" pitchFamily="2" charset="-122"/>
              </a:rPr>
              <a:t>臣孝廉。</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C.仰观宇宙之大，俯</a:t>
            </a:r>
            <a:r>
              <a:rPr sz="2400">
                <a:solidFill>
                  <a:srgbClr val="FF0000"/>
                </a:solidFill>
                <a:latin typeface="宋体" panose="02010600030101010101" pitchFamily="2" charset="-122"/>
                <a:ea typeface="宋体" panose="02010600030101010101" pitchFamily="2" charset="-122"/>
              </a:rPr>
              <a:t>察</a:t>
            </a:r>
            <a:r>
              <a:rPr sz="2400">
                <a:latin typeface="宋体" panose="02010600030101010101" pitchFamily="2" charset="-122"/>
                <a:ea typeface="宋体" panose="02010600030101010101" pitchFamily="2" charset="-122"/>
              </a:rPr>
              <a:t>品类之盛。</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sz="2400">
                <a:latin typeface="宋体" panose="02010600030101010101" pitchFamily="2" charset="-122"/>
                <a:ea typeface="宋体" panose="02010600030101010101" pitchFamily="2" charset="-122"/>
              </a:rPr>
              <a:t>D.明足以</a:t>
            </a:r>
            <a:r>
              <a:rPr sz="2400">
                <a:solidFill>
                  <a:srgbClr val="FF0000"/>
                </a:solidFill>
                <a:latin typeface="宋体" panose="02010600030101010101" pitchFamily="2" charset="-122"/>
                <a:ea typeface="宋体" panose="02010600030101010101" pitchFamily="2" charset="-122"/>
              </a:rPr>
              <a:t>察</a:t>
            </a:r>
            <a:r>
              <a:rPr sz="2400">
                <a:latin typeface="宋体" panose="02010600030101010101" pitchFamily="2" charset="-122"/>
                <a:ea typeface="宋体" panose="02010600030101010101" pitchFamily="2" charset="-122"/>
              </a:rPr>
              <a:t>秋毫之末，而不见舆薪。</a:t>
            </a:r>
            <a:endParaRPr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endParaRPr lang="en-US" altLang="zh-CN" sz="4800" b="1" dirty="0">
              <a:solidFill>
                <a:srgbClr val="000000">
                  <a:alpha val="10000"/>
                </a:srgbClr>
              </a:solidFill>
              <a:cs typeface="+mn-ea"/>
              <a:sym typeface="+mn-lt"/>
            </a:endParaRP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endParaRPr lang="zh-CN" altLang="en-US" sz="6000" dirty="0">
              <a:solidFill>
                <a:schemeClr val="accent1"/>
              </a:solidFill>
              <a:cs typeface="+mn-ea"/>
              <a:sym typeface="+mn-lt"/>
            </a:endParaRP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4"/>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5"/>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6"/>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7"/>
            </p:custDataLst>
          </p:nvPr>
        </p:nvSpPr>
        <p:spPr>
          <a:xfrm>
            <a:off x="670926" y="4323882"/>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endParaRPr lang="en-US" altLang="zh-CN" sz="2800" b="1" kern="0" dirty="0">
              <a:solidFill>
                <a:schemeClr val="lt1"/>
              </a:solidFill>
              <a:cs typeface="+mn-ea"/>
              <a:sym typeface="+mn-lt"/>
            </a:endParaRPr>
          </a:p>
        </p:txBody>
      </p:sp>
      <p:sp>
        <p:nvSpPr>
          <p:cNvPr id="14" name="íSľïḑe"/>
          <p:cNvSpPr txBox="1"/>
          <p:nvPr>
            <p:custDataLst>
              <p:tags r:id="rId8"/>
            </p:custDataLst>
          </p:nvPr>
        </p:nvSpPr>
        <p:spPr>
          <a:xfrm>
            <a:off x="1369727" y="2906085"/>
            <a:ext cx="2139721"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文言文实词</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sp>
        <p:nvSpPr>
          <p:cNvPr id="15" name="íśḷîḍé"/>
          <p:cNvSpPr/>
          <p:nvPr>
            <p:custDataLst>
              <p:tags r:id="rId9"/>
            </p:custDataLst>
          </p:nvPr>
        </p:nvSpPr>
        <p:spPr>
          <a:xfrm>
            <a:off x="1369727" y="3479683"/>
            <a:ext cx="2139718" cy="553085"/>
          </a:xfrm>
          <a:prstGeom prst="rect">
            <a:avLst/>
          </a:prstGeom>
        </p:spPr>
        <p:txBody>
          <a:bodyPr wrap="square" anchor="t" anchorCtr="0">
            <a:spAutoFit/>
          </a:bodyPr>
          <a:lstStyle/>
          <a:p>
            <a:pPr>
              <a:lnSpc>
                <a:spcPct val="150000"/>
              </a:lnSpc>
            </a:pPr>
            <a:endParaRPr lang="zh-CN" altLang="en-US" sz="1000" dirty="0">
              <a:solidFill>
                <a:schemeClr val="dk1"/>
              </a:solidFill>
              <a:cs typeface="+mn-ea"/>
              <a:sym typeface="+mn-lt"/>
            </a:endParaRPr>
          </a:p>
          <a:p>
            <a:pPr>
              <a:lnSpc>
                <a:spcPct val="150000"/>
              </a:lnSpc>
            </a:pPr>
            <a:endParaRPr lang="zh-CN" altLang="en-US" sz="1000" dirty="0">
              <a:solidFill>
                <a:schemeClr val="dk1"/>
              </a:solidFill>
              <a:cs typeface="+mn-ea"/>
              <a:sym typeface="+mn-lt"/>
            </a:endParaRPr>
          </a:p>
        </p:txBody>
      </p:sp>
      <p:cxnSp>
        <p:nvCxnSpPr>
          <p:cNvPr id="16" name="išlïḑé"/>
          <p:cNvCxnSpPr/>
          <p:nvPr>
            <p:custDataLst>
              <p:tags r:id="rId10"/>
            </p:custDataLst>
          </p:nvPr>
        </p:nvCxnSpPr>
        <p:spPr>
          <a:xfrm flipV="1">
            <a:off x="1218012" y="2878222"/>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11"/>
            </p:custDataLst>
          </p:nvPr>
        </p:nvSpPr>
        <p:spPr>
          <a:xfrm>
            <a:off x="3202254" y="4323882"/>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18" name="iS1iḓè"/>
          <p:cNvSpPr txBox="1"/>
          <p:nvPr>
            <p:custDataLst>
              <p:tags r:id="rId12"/>
            </p:custDataLst>
          </p:nvPr>
        </p:nvSpPr>
        <p:spPr>
          <a:xfrm>
            <a:off x="3901055" y="2906085"/>
            <a:ext cx="2139721"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文言文虚词</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13"/>
            </p:custDataLst>
          </p:nvPr>
        </p:nvCxnSpPr>
        <p:spPr>
          <a:xfrm flipV="1">
            <a:off x="3749340" y="2878222"/>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14"/>
            </p:custDataLst>
          </p:nvPr>
        </p:nvSpPr>
        <p:spPr>
          <a:xfrm>
            <a:off x="5733582" y="4323882"/>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2" name="îṧḻiḍê"/>
          <p:cNvSpPr txBox="1"/>
          <p:nvPr>
            <p:custDataLst>
              <p:tags r:id="rId15"/>
            </p:custDataLst>
          </p:nvPr>
        </p:nvSpPr>
        <p:spPr>
          <a:xfrm>
            <a:off x="6431748" y="290608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文言文常见的语言现象</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4" name="iśľíḑê"/>
          <p:cNvCxnSpPr/>
          <p:nvPr>
            <p:custDataLst>
              <p:tags r:id="rId16"/>
            </p:custDataLst>
          </p:nvPr>
        </p:nvCxnSpPr>
        <p:spPr>
          <a:xfrm flipV="1">
            <a:off x="6280668" y="2878222"/>
            <a:ext cx="0" cy="1445660"/>
          </a:xfrm>
          <a:prstGeom prst="line">
            <a:avLst/>
          </a:prstGeom>
          <a:noFill/>
          <a:ln w="15875" cap="flat" cmpd="sng" algn="ctr">
            <a:solidFill>
              <a:srgbClr val="ED7D31"/>
            </a:solidFill>
            <a:prstDash val="solid"/>
            <a:miter lim="800000"/>
            <a:tailEnd type="oval"/>
          </a:ln>
          <a:effectLst/>
        </p:spPr>
      </p:cxnSp>
      <p:sp>
        <p:nvSpPr>
          <p:cNvPr id="25" name="ïSļîḓè"/>
          <p:cNvSpPr/>
          <p:nvPr>
            <p:custDataLst>
              <p:tags r:id="rId17"/>
            </p:custDataLst>
          </p:nvPr>
        </p:nvSpPr>
        <p:spPr>
          <a:xfrm>
            <a:off x="8264910" y="4323882"/>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O4</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6" name="ísḷíḍè"/>
          <p:cNvSpPr txBox="1"/>
          <p:nvPr>
            <p:custDataLst>
              <p:tags r:id="rId18"/>
            </p:custDataLst>
          </p:nvPr>
        </p:nvSpPr>
        <p:spPr>
          <a:xfrm>
            <a:off x="8962441" y="290608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文言文常见的特殊句式</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8" name="íš1ïdè"/>
          <p:cNvCxnSpPr/>
          <p:nvPr>
            <p:custDataLst>
              <p:tags r:id="rId19"/>
            </p:custDataLst>
          </p:nvPr>
        </p:nvCxnSpPr>
        <p:spPr>
          <a:xfrm flipV="1">
            <a:off x="8811996" y="2878222"/>
            <a:ext cx="0" cy="1445660"/>
          </a:xfrm>
          <a:prstGeom prst="line">
            <a:avLst/>
          </a:prstGeom>
          <a:noFill/>
          <a:ln w="15875" cap="flat" cmpd="sng" algn="ctr">
            <a:solidFill>
              <a:schemeClr val="accent6">
                <a:lumMod val="60000"/>
                <a:lumOff val="40000"/>
              </a:schemeClr>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up)">
                                      <p:cBhvr>
                                        <p:cTn id="38" dur="500"/>
                                        <p:tgtEl>
                                          <p:spTgt spid="20"/>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up)">
                                      <p:cBhvr>
                                        <p:cTn id="41" dur="500"/>
                                        <p:tgtEl>
                                          <p:spTgt spid="21"/>
                                        </p:tgtEl>
                                      </p:cBhvr>
                                    </p:animEffect>
                                  </p:childTnLst>
                                </p:cTn>
                              </p:par>
                              <p:par>
                                <p:cTn id="42" presetID="22" presetClass="entr" presetSubtype="1"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up)">
                                      <p:cBhvr>
                                        <p:cTn id="47" dur="500"/>
                                        <p:tgtEl>
                                          <p:spTgt spid="25"/>
                                        </p:tgtEl>
                                      </p:cBhvr>
                                    </p:animEffect>
                                  </p:childTnLst>
                                </p:cTn>
                              </p:par>
                              <p:par>
                                <p:cTn id="48" presetID="22" presetClass="entr" presetSubtype="1"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up)">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ppt_x"/>
                                          </p:val>
                                        </p:tav>
                                        <p:tav tm="100000">
                                          <p:val>
                                            <p:strVal val="#ppt_x"/>
                                          </p:val>
                                        </p:tav>
                                      </p:tavLst>
                                    </p:anim>
                                    <p:anim calcmode="lin" valueType="num">
                                      <p:cBhvr additive="base">
                                        <p:cTn id="6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fill="hold"/>
                                        <p:tgtEl>
                                          <p:spTgt spid="18"/>
                                        </p:tgtEl>
                                        <p:attrNameLst>
                                          <p:attrName>ppt_x</p:attrName>
                                        </p:attrNameLst>
                                      </p:cBhvr>
                                      <p:tavLst>
                                        <p:tav tm="0">
                                          <p:val>
                                            <p:strVal val="#ppt_x"/>
                                          </p:val>
                                        </p:tav>
                                        <p:tav tm="100000">
                                          <p:val>
                                            <p:strVal val="#ppt_x"/>
                                          </p:val>
                                        </p:tav>
                                      </p:tavLst>
                                    </p:anim>
                                    <p:anim calcmode="lin" valueType="num">
                                      <p:cBhvr additive="base">
                                        <p:cTn id="6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fill="hold"/>
                                        <p:tgtEl>
                                          <p:spTgt spid="22"/>
                                        </p:tgtEl>
                                        <p:attrNameLst>
                                          <p:attrName>ppt_x</p:attrName>
                                        </p:attrNameLst>
                                      </p:cBhvr>
                                      <p:tavLst>
                                        <p:tav tm="0">
                                          <p:val>
                                            <p:strVal val="#ppt_x"/>
                                          </p:val>
                                        </p:tav>
                                        <p:tav tm="100000">
                                          <p:val>
                                            <p:strVal val="#ppt_x"/>
                                          </p:val>
                                        </p:tav>
                                      </p:tavLst>
                                    </p:anim>
                                    <p:anim calcmode="lin" valueType="num">
                                      <p:cBhvr additive="base">
                                        <p:cTn id="7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additive="base">
                                        <p:cTn id="78" dur="500" fill="hold"/>
                                        <p:tgtEl>
                                          <p:spTgt spid="26"/>
                                        </p:tgtEl>
                                        <p:attrNameLst>
                                          <p:attrName>ppt_x</p:attrName>
                                        </p:attrNameLst>
                                      </p:cBhvr>
                                      <p:tavLst>
                                        <p:tav tm="0">
                                          <p:val>
                                            <p:strVal val="#ppt_x"/>
                                          </p:val>
                                        </p:tav>
                                        <p:tav tm="100000">
                                          <p:val>
                                            <p:strVal val="#ppt_x"/>
                                          </p:val>
                                        </p:tav>
                                      </p:tavLst>
                                    </p:anim>
                                    <p:anim calcmode="lin" valueType="num">
                                      <p:cBhvr additive="base">
                                        <p:cTn id="7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5" grpId="0"/>
      <p:bldP spid="17" grpId="0" bldLvl="0" animBg="1"/>
      <p:bldP spid="21" grpId="0" bldLvl="0" animBg="1"/>
      <p:bldP spid="25" grpId="0" bldLvl="0" animBg="1"/>
      <p:bldP spid="14" grpId="0" bldLvl="0" animBg="1"/>
      <p:bldP spid="14" grpId="1" animBg="1"/>
      <p:bldP spid="18" grpId="0" bldLvl="0" animBg="1"/>
      <p:bldP spid="18" grpId="1" animBg="1"/>
      <p:bldP spid="22" grpId="0" bldLvl="0" animBg="1"/>
      <p:bldP spid="22" grpId="1" animBg="1"/>
      <p:bldP spid="26" grpId="0" bldLvl="0" animBg="1"/>
      <p:bldP spid="26"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387096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文言文虚词</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第二部分</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468630"/>
            <a:ext cx="5562600" cy="9696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一、文言虚词的概念</a:t>
            </a:r>
            <a:endParaRPr kumimoji="0" lang="zh-CN" altLang="en-US" sz="40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450215" y="1939290"/>
            <a:ext cx="11516360" cy="5638165"/>
          </a:xfrm>
          <a:prstGeom prst="rect">
            <a:avLst/>
          </a:prstGeom>
        </p:spPr>
        <p:txBody>
          <a:bodyPr wrap="square">
            <a:noAutofit/>
          </a:bodyPr>
          <a:lstStyle/>
          <a:p>
            <a:pPr marL="0" indent="118745">
              <a:spcAft>
                <a:spcPct val="0"/>
              </a:spcAft>
            </a:pPr>
            <a:r>
              <a:rPr lang="en-US" altLang="zh-CN" sz="2800">
                <a:solidFill>
                  <a:srgbClr val="333333"/>
                </a:solidFill>
                <a:latin typeface="Helvetica Neue"/>
                <a:ea typeface="Helvetica Neue"/>
                <a:sym typeface="+mn-ea"/>
              </a:rPr>
              <a:t>   </a:t>
            </a:r>
            <a:r>
              <a:rPr lang="zh-CN" altLang="en-US" sz="2400">
                <a:solidFill>
                  <a:srgbClr val="333333"/>
                </a:solidFill>
                <a:latin typeface="Helvetica Neue"/>
                <a:ea typeface="Helvetica Neue"/>
                <a:sym typeface="+mn-ea"/>
              </a:rPr>
              <a:t>文言虚词是指那些（在文言文中）一般不作句子成分，不表示实在的意义的词。主要的作用是组合语言单位。 </a:t>
            </a:r>
            <a:endParaRPr lang="zh-CN" altLang="en-US" sz="2400">
              <a:solidFill>
                <a:srgbClr val="333333"/>
              </a:solidFill>
              <a:latin typeface="Helvetica Neue"/>
              <a:ea typeface="Helvetica Neue"/>
              <a:sym typeface="+mn-ea"/>
            </a:endParaRPr>
          </a:p>
          <a:p>
            <a:pPr marL="0" indent="118745">
              <a:spcAft>
                <a:spcPct val="0"/>
              </a:spcAft>
            </a:pPr>
            <a:endParaRPr lang="zh-CN" altLang="en-US" sz="2400">
              <a:solidFill>
                <a:srgbClr val="333333"/>
              </a:solidFill>
              <a:latin typeface="Helvetica Neue"/>
              <a:ea typeface="Helvetica Neue"/>
              <a:sym typeface="+mn-ea"/>
            </a:endParaRPr>
          </a:p>
          <a:p>
            <a:pPr marL="0" indent="118745">
              <a:spcAft>
                <a:spcPct val="0"/>
              </a:spcAft>
            </a:pPr>
            <a:r>
              <a:rPr lang="en-US" altLang="zh-CN" sz="2400">
                <a:solidFill>
                  <a:srgbClr val="333333"/>
                </a:solidFill>
                <a:latin typeface="Helvetica Neue"/>
                <a:ea typeface="Helvetica Neue"/>
                <a:sym typeface="+mn-ea"/>
              </a:rPr>
              <a:t>   </a:t>
            </a:r>
            <a:r>
              <a:rPr lang="zh-CN" altLang="en-US" sz="2400">
                <a:solidFill>
                  <a:srgbClr val="333333"/>
                </a:solidFill>
                <a:latin typeface="Helvetica Neue"/>
                <a:ea typeface="Helvetica Neue"/>
                <a:sym typeface="+mn-ea"/>
              </a:rPr>
              <a:t>种类：虚词包括副词，介词、连词、助词、叹词、象声词、代词七类。</a:t>
            </a:r>
            <a:endParaRPr lang="zh-CN" altLang="en-US" sz="2400" dirty="0">
              <a:solidFill>
                <a:srgbClr val="333333"/>
              </a:solidFill>
              <a:latin typeface="Helvetica Neue"/>
              <a:ea typeface="Helvetica Neue"/>
              <a:cs typeface="+mn-ea"/>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5470525" cy="11379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二、常见的文言虚词</a:t>
            </a:r>
            <a:endParaRPr kumimoji="0" lang="zh-CN" altLang="en-US" sz="40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895350" y="1911350"/>
            <a:ext cx="11030585" cy="5638165"/>
          </a:xfrm>
          <a:prstGeom prst="rect">
            <a:avLst/>
          </a:prstGeom>
        </p:spPr>
        <p:txBody>
          <a:bodyPr wrap="square">
            <a:noAutofit/>
          </a:bodyPr>
          <a:lstStyle/>
          <a:p>
            <a:pPr lvl="0">
              <a:lnSpc>
                <a:spcPct val="130000"/>
              </a:lnSpc>
            </a:pPr>
            <a:r>
              <a:rPr lang="zh-CN" sz="2400" dirty="0">
                <a:solidFill>
                  <a:srgbClr val="000000"/>
                </a:solidFill>
                <a:cs typeface="+mn-ea"/>
                <a:sym typeface="+mn-lt"/>
              </a:rPr>
              <a:t>常见的文言虚词有</a:t>
            </a:r>
            <a:r>
              <a:rPr lang="en-US" altLang="zh-CN" sz="2400" dirty="0">
                <a:solidFill>
                  <a:srgbClr val="000000"/>
                </a:solidFill>
                <a:cs typeface="+mn-ea"/>
                <a:sym typeface="+mn-lt"/>
              </a:rPr>
              <a:t>20</a:t>
            </a:r>
            <a:r>
              <a:rPr lang="zh-CN" altLang="en-US" sz="2400" dirty="0">
                <a:solidFill>
                  <a:srgbClr val="000000"/>
                </a:solidFill>
                <a:cs typeface="+mn-ea"/>
                <a:sym typeface="+mn-lt"/>
              </a:rPr>
              <a:t>个：</a:t>
            </a:r>
            <a:endParaRPr sz="2400" dirty="0">
              <a:solidFill>
                <a:srgbClr val="000000"/>
              </a:solidFill>
              <a:cs typeface="+mn-ea"/>
              <a:sym typeface="+mn-lt"/>
            </a:endParaRPr>
          </a:p>
          <a:p>
            <a:pPr lvl="0">
              <a:lnSpc>
                <a:spcPct val="130000"/>
              </a:lnSpc>
            </a:pPr>
            <a:r>
              <a:rPr lang="zh-CN" sz="2400" dirty="0">
                <a:solidFill>
                  <a:srgbClr val="000000"/>
                </a:solidFill>
                <a:cs typeface="+mn-ea"/>
                <a:sym typeface="+mn-lt"/>
              </a:rPr>
              <a:t>而</a:t>
            </a:r>
            <a:r>
              <a:rPr lang="en-US" altLang="zh-CN" sz="2400" dirty="0">
                <a:solidFill>
                  <a:srgbClr val="000000"/>
                </a:solidFill>
                <a:cs typeface="+mn-ea"/>
                <a:sym typeface="+mn-lt"/>
              </a:rPr>
              <a:t> </a:t>
            </a:r>
            <a:r>
              <a:rPr lang="zh-CN" sz="2400" dirty="0">
                <a:solidFill>
                  <a:srgbClr val="000000"/>
                </a:solidFill>
                <a:cs typeface="+mn-ea"/>
                <a:sym typeface="+mn-lt"/>
              </a:rPr>
              <a:t>何</a:t>
            </a:r>
            <a:r>
              <a:rPr lang="en-US" altLang="zh-CN" sz="2400" dirty="0">
                <a:solidFill>
                  <a:srgbClr val="000000"/>
                </a:solidFill>
                <a:cs typeface="+mn-ea"/>
                <a:sym typeface="+mn-lt"/>
              </a:rPr>
              <a:t> </a:t>
            </a:r>
            <a:r>
              <a:rPr lang="zh-CN" sz="2400" dirty="0">
                <a:solidFill>
                  <a:srgbClr val="000000"/>
                </a:solidFill>
                <a:cs typeface="+mn-ea"/>
                <a:sym typeface="+mn-lt"/>
              </a:rPr>
              <a:t>乎</a:t>
            </a:r>
            <a:r>
              <a:rPr lang="en-US" altLang="zh-CN" sz="2400" dirty="0">
                <a:solidFill>
                  <a:srgbClr val="000000"/>
                </a:solidFill>
                <a:cs typeface="+mn-ea"/>
                <a:sym typeface="+mn-lt"/>
              </a:rPr>
              <a:t> </a:t>
            </a:r>
            <a:r>
              <a:rPr lang="zh-CN" sz="2400" dirty="0">
                <a:solidFill>
                  <a:srgbClr val="000000"/>
                </a:solidFill>
                <a:cs typeface="+mn-ea"/>
                <a:sym typeface="+mn-lt"/>
              </a:rPr>
              <a:t>乃</a:t>
            </a:r>
            <a:r>
              <a:rPr lang="en-US" altLang="zh-CN" sz="2400" dirty="0">
                <a:solidFill>
                  <a:srgbClr val="000000"/>
                </a:solidFill>
                <a:cs typeface="+mn-ea"/>
                <a:sym typeface="+mn-lt"/>
              </a:rPr>
              <a:t> </a:t>
            </a:r>
            <a:r>
              <a:rPr lang="zh-CN" sz="2400" dirty="0">
                <a:solidFill>
                  <a:srgbClr val="000000"/>
                </a:solidFill>
                <a:cs typeface="+mn-ea"/>
                <a:sym typeface="+mn-lt"/>
              </a:rPr>
              <a:t>其</a:t>
            </a:r>
            <a:r>
              <a:rPr lang="en-US" altLang="zh-CN" sz="2400" dirty="0">
                <a:solidFill>
                  <a:srgbClr val="000000"/>
                </a:solidFill>
                <a:cs typeface="+mn-ea"/>
                <a:sym typeface="+mn-lt"/>
              </a:rPr>
              <a:t> </a:t>
            </a:r>
            <a:r>
              <a:rPr lang="zh-CN" sz="2400" dirty="0">
                <a:solidFill>
                  <a:srgbClr val="000000"/>
                </a:solidFill>
                <a:cs typeface="+mn-ea"/>
                <a:sym typeface="+mn-lt"/>
              </a:rPr>
              <a:t>且</a:t>
            </a:r>
            <a:r>
              <a:rPr lang="en-US" altLang="zh-CN" sz="2400" dirty="0">
                <a:solidFill>
                  <a:srgbClr val="000000"/>
                </a:solidFill>
                <a:cs typeface="+mn-ea"/>
                <a:sym typeface="+mn-lt"/>
              </a:rPr>
              <a:t> </a:t>
            </a:r>
            <a:r>
              <a:rPr lang="zh-CN" sz="2400" dirty="0">
                <a:solidFill>
                  <a:srgbClr val="000000"/>
                </a:solidFill>
                <a:cs typeface="+mn-ea"/>
                <a:sym typeface="+mn-lt"/>
              </a:rPr>
              <a:t>然</a:t>
            </a:r>
            <a:r>
              <a:rPr lang="en-US" altLang="zh-CN" sz="2400" dirty="0">
                <a:solidFill>
                  <a:srgbClr val="000000"/>
                </a:solidFill>
                <a:cs typeface="+mn-ea"/>
                <a:sym typeface="+mn-lt"/>
              </a:rPr>
              <a:t> </a:t>
            </a:r>
            <a:r>
              <a:rPr lang="zh-CN" sz="2400" dirty="0">
                <a:solidFill>
                  <a:srgbClr val="000000"/>
                </a:solidFill>
                <a:cs typeface="+mn-ea"/>
                <a:sym typeface="+mn-lt"/>
              </a:rPr>
              <a:t>若</a:t>
            </a:r>
            <a:r>
              <a:rPr lang="en-US" altLang="zh-CN" sz="2400" dirty="0">
                <a:solidFill>
                  <a:srgbClr val="000000"/>
                </a:solidFill>
                <a:cs typeface="+mn-ea"/>
                <a:sym typeface="+mn-lt"/>
              </a:rPr>
              <a:t> </a:t>
            </a:r>
            <a:r>
              <a:rPr lang="zh-CN" sz="2400" dirty="0">
                <a:solidFill>
                  <a:srgbClr val="000000"/>
                </a:solidFill>
                <a:cs typeface="+mn-ea"/>
                <a:sym typeface="+mn-lt"/>
              </a:rPr>
              <a:t>所</a:t>
            </a:r>
            <a:r>
              <a:rPr lang="en-US" altLang="zh-CN" sz="2400" dirty="0">
                <a:solidFill>
                  <a:srgbClr val="000000"/>
                </a:solidFill>
                <a:cs typeface="+mn-ea"/>
                <a:sym typeface="+mn-lt"/>
              </a:rPr>
              <a:t> </a:t>
            </a:r>
            <a:r>
              <a:rPr lang="zh-CN" sz="2400" dirty="0">
                <a:solidFill>
                  <a:srgbClr val="000000"/>
                </a:solidFill>
                <a:cs typeface="+mn-ea"/>
                <a:sym typeface="+mn-lt"/>
              </a:rPr>
              <a:t>为</a:t>
            </a:r>
            <a:r>
              <a:rPr lang="en-US" altLang="zh-CN" sz="2400" dirty="0">
                <a:solidFill>
                  <a:srgbClr val="000000"/>
                </a:solidFill>
                <a:cs typeface="+mn-ea"/>
                <a:sym typeface="+mn-lt"/>
              </a:rPr>
              <a:t> </a:t>
            </a:r>
            <a:r>
              <a:rPr lang="zh-CN" sz="2400" dirty="0">
                <a:solidFill>
                  <a:srgbClr val="000000"/>
                </a:solidFill>
                <a:cs typeface="+mn-ea"/>
                <a:sym typeface="+mn-lt"/>
              </a:rPr>
              <a:t>焉</a:t>
            </a:r>
            <a:r>
              <a:rPr lang="en-US" altLang="zh-CN" sz="2400" dirty="0">
                <a:solidFill>
                  <a:srgbClr val="000000"/>
                </a:solidFill>
                <a:cs typeface="+mn-ea"/>
                <a:sym typeface="+mn-lt"/>
              </a:rPr>
              <a:t> </a:t>
            </a:r>
            <a:r>
              <a:rPr lang="zh-CN" sz="2400" dirty="0">
                <a:solidFill>
                  <a:srgbClr val="000000"/>
                </a:solidFill>
                <a:cs typeface="+mn-ea"/>
                <a:sym typeface="+mn-lt"/>
              </a:rPr>
              <a:t>也</a:t>
            </a:r>
            <a:r>
              <a:rPr lang="en-US" altLang="zh-CN" sz="2400" dirty="0">
                <a:solidFill>
                  <a:srgbClr val="000000"/>
                </a:solidFill>
                <a:cs typeface="+mn-ea"/>
                <a:sym typeface="+mn-lt"/>
              </a:rPr>
              <a:t> </a:t>
            </a:r>
            <a:r>
              <a:rPr lang="zh-CN" sz="2400" dirty="0">
                <a:solidFill>
                  <a:srgbClr val="000000"/>
                </a:solidFill>
                <a:cs typeface="+mn-ea"/>
                <a:sym typeface="+mn-lt"/>
              </a:rPr>
              <a:t>以</a:t>
            </a:r>
            <a:r>
              <a:rPr lang="en-US" altLang="zh-CN" sz="2400" dirty="0">
                <a:solidFill>
                  <a:srgbClr val="000000"/>
                </a:solidFill>
                <a:cs typeface="+mn-ea"/>
                <a:sym typeface="+mn-lt"/>
              </a:rPr>
              <a:t> </a:t>
            </a:r>
            <a:r>
              <a:rPr lang="zh-CN" sz="2400" dirty="0">
                <a:solidFill>
                  <a:srgbClr val="000000"/>
                </a:solidFill>
                <a:cs typeface="+mn-ea"/>
                <a:sym typeface="+mn-lt"/>
              </a:rPr>
              <a:t>矣</a:t>
            </a:r>
            <a:r>
              <a:rPr lang="en-US" altLang="zh-CN" sz="2400" dirty="0">
                <a:solidFill>
                  <a:srgbClr val="000000"/>
                </a:solidFill>
                <a:cs typeface="+mn-ea"/>
                <a:sym typeface="+mn-lt"/>
              </a:rPr>
              <a:t> </a:t>
            </a:r>
            <a:r>
              <a:rPr lang="zh-CN" sz="2400" dirty="0">
                <a:solidFill>
                  <a:srgbClr val="000000"/>
                </a:solidFill>
                <a:cs typeface="+mn-ea"/>
                <a:sym typeface="+mn-lt"/>
              </a:rPr>
              <a:t>因</a:t>
            </a:r>
            <a:r>
              <a:rPr lang="en-US" altLang="zh-CN" sz="2400" dirty="0">
                <a:solidFill>
                  <a:srgbClr val="000000"/>
                </a:solidFill>
                <a:cs typeface="+mn-ea"/>
                <a:sym typeface="+mn-lt"/>
              </a:rPr>
              <a:t> </a:t>
            </a:r>
            <a:r>
              <a:rPr lang="zh-CN" sz="2400" dirty="0">
                <a:solidFill>
                  <a:srgbClr val="000000"/>
                </a:solidFill>
                <a:cs typeface="+mn-ea"/>
                <a:sym typeface="+mn-lt"/>
              </a:rPr>
              <a:t>于</a:t>
            </a:r>
            <a:r>
              <a:rPr lang="en-US" altLang="zh-CN" sz="2400" dirty="0">
                <a:solidFill>
                  <a:srgbClr val="000000"/>
                </a:solidFill>
                <a:cs typeface="+mn-ea"/>
                <a:sym typeface="+mn-lt"/>
              </a:rPr>
              <a:t> </a:t>
            </a:r>
            <a:r>
              <a:rPr lang="zh-CN" sz="2400" dirty="0">
                <a:solidFill>
                  <a:srgbClr val="000000"/>
                </a:solidFill>
                <a:cs typeface="+mn-ea"/>
                <a:sym typeface="+mn-lt"/>
              </a:rPr>
              <a:t>与</a:t>
            </a:r>
            <a:r>
              <a:rPr lang="en-US" altLang="zh-CN" sz="2400" dirty="0">
                <a:solidFill>
                  <a:srgbClr val="000000"/>
                </a:solidFill>
                <a:cs typeface="+mn-ea"/>
                <a:sym typeface="+mn-lt"/>
              </a:rPr>
              <a:t> </a:t>
            </a:r>
            <a:r>
              <a:rPr lang="zh-CN" sz="2400" dirty="0">
                <a:solidFill>
                  <a:srgbClr val="000000"/>
                </a:solidFill>
                <a:cs typeface="+mn-ea"/>
                <a:sym typeface="+mn-lt"/>
              </a:rPr>
              <a:t>则</a:t>
            </a:r>
            <a:r>
              <a:rPr lang="en-US" altLang="zh-CN" sz="2400" dirty="0">
                <a:solidFill>
                  <a:srgbClr val="000000"/>
                </a:solidFill>
                <a:cs typeface="+mn-ea"/>
                <a:sym typeface="+mn-lt"/>
              </a:rPr>
              <a:t> </a:t>
            </a:r>
            <a:r>
              <a:rPr lang="zh-CN" sz="2400" dirty="0">
                <a:solidFill>
                  <a:srgbClr val="000000"/>
                </a:solidFill>
                <a:cs typeface="+mn-ea"/>
                <a:sym typeface="+mn-lt"/>
              </a:rPr>
              <a:t>者</a:t>
            </a:r>
            <a:r>
              <a:rPr lang="en-US" altLang="zh-CN" sz="2400" dirty="0">
                <a:solidFill>
                  <a:srgbClr val="000000"/>
                </a:solidFill>
                <a:cs typeface="+mn-ea"/>
                <a:sym typeface="+mn-lt"/>
              </a:rPr>
              <a:t> </a:t>
            </a:r>
            <a:r>
              <a:rPr lang="zh-CN" sz="2400" dirty="0">
                <a:solidFill>
                  <a:srgbClr val="000000"/>
                </a:solidFill>
                <a:cs typeface="+mn-ea"/>
                <a:sym typeface="+mn-lt"/>
              </a:rPr>
              <a:t>之</a:t>
            </a:r>
            <a:endParaRPr lang="zh-CN" sz="2400"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397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任务</a:t>
            </a:r>
            <a:r>
              <a:rPr kumimoji="0" lang="en-US" altLang="zh-CN" sz="2800" b="1" i="0" u="none" strike="noStrike" kern="0" cap="none" spc="0" normalizeH="0" baseline="0" noProof="0" dirty="0">
                <a:ln>
                  <a:noFill/>
                </a:ln>
                <a:solidFill>
                  <a:schemeClr val="accent1"/>
                </a:solidFill>
                <a:effectLst/>
                <a:uLnTx/>
                <a:uFillTx/>
                <a:cs typeface="+mn-ea"/>
                <a:sym typeface="+mn-lt"/>
              </a:rPr>
              <a:t>2</a:t>
            </a:r>
            <a:r>
              <a:rPr kumimoji="0" lang="zh-CN" altLang="en-US" sz="2800" b="1" i="0" u="none" strike="noStrike" kern="0" cap="none" spc="0" normalizeH="0" baseline="0" noProof="0" dirty="0">
                <a:ln>
                  <a:noFill/>
                </a:ln>
                <a:solidFill>
                  <a:schemeClr val="accent1"/>
                </a:solidFill>
                <a:effectLst/>
                <a:uLnTx/>
                <a:uFillTx/>
                <a:cs typeface="+mn-ea"/>
                <a:sym typeface="+mn-lt"/>
              </a:rPr>
              <a:t>：研究性学习</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434975" y="905510"/>
            <a:ext cx="11709400" cy="5638165"/>
          </a:xfrm>
          <a:prstGeom prst="rect">
            <a:avLst/>
          </a:prstGeom>
        </p:spPr>
        <p:txBody>
          <a:bodyPr wrap="square">
            <a:noAutofit/>
          </a:bodyPr>
          <a:lstStyle/>
          <a:p>
            <a:pPr lvl="0">
              <a:lnSpc>
                <a:spcPct val="130000"/>
              </a:lnSpc>
            </a:pPr>
            <a:r>
              <a:rPr lang="en-US" altLang="zh-CN" sz="2800" dirty="0">
                <a:solidFill>
                  <a:srgbClr val="000000"/>
                </a:solidFill>
                <a:cs typeface="+mn-ea"/>
                <a:sym typeface="+mn-lt"/>
              </a:rPr>
              <a:t>   </a:t>
            </a:r>
            <a:r>
              <a:rPr lang="zh-CN" altLang="en-US" sz="2000" dirty="0">
                <a:latin typeface="宋体" panose="02010600030101010101" pitchFamily="2" charset="-122"/>
                <a:ea typeface="宋体" panose="02010600030101010101" pitchFamily="2" charset="-122"/>
                <a:cs typeface="宋体" panose="02010600030101010101" pitchFamily="2" charset="-122"/>
                <a:sym typeface="+mn-lt"/>
              </a:rPr>
              <a:t> 每个小组选择5个常见文言虚词，共同查阅资料，列出这些虚词的不同用法及意义，并且给出例句。</a:t>
            </a:r>
            <a:endParaRPr lang="zh-CN" altLang="en-US" sz="2400" dirty="0">
              <a:solidFill>
                <a:srgbClr val="000000"/>
              </a:solidFill>
              <a:cs typeface="+mn-ea"/>
              <a:sym typeface="+mn-lt"/>
            </a:endParaRPr>
          </a:p>
          <a:p>
            <a:pPr lvl="0">
              <a:lnSpc>
                <a:spcPct val="130000"/>
              </a:lnSpc>
            </a:pPr>
            <a:r>
              <a:rPr lang="zh-CN" altLang="en-US" sz="2000" dirty="0">
                <a:latin typeface="宋体" panose="02010600030101010101" pitchFamily="2" charset="-122"/>
                <a:ea typeface="宋体" panose="02010600030101010101" pitchFamily="2" charset="-122"/>
                <a:cs typeface="宋体" panose="02010600030101010101" pitchFamily="2" charset="-122"/>
                <a:sym typeface="+mn-lt"/>
              </a:rPr>
              <a:t>例：</a:t>
            </a:r>
            <a:endParaRPr lang="zh-CN" altLang="en-US" sz="2000" dirty="0">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且</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（1）连词</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递进关系，可译为“而且”“并且”。</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zh-CN" altLang="en-US" sz="2000">
                <a:solidFill>
                  <a:srgbClr val="FF0000"/>
                </a:solidFill>
                <a:latin typeface="楷体" panose="02010609060101010101" charset="-122"/>
                <a:ea typeface="楷体" panose="02010609060101010101" charset="-122"/>
                <a:sym typeface="+mn-lt"/>
              </a:rPr>
              <a:t>且</a:t>
            </a:r>
            <a:r>
              <a:rPr lang="zh-CN" altLang="en-US" sz="2000">
                <a:solidFill>
                  <a:schemeClr val="tx1"/>
                </a:solidFill>
                <a:latin typeface="楷体" panose="02010609060101010101" charset="-122"/>
                <a:ea typeface="楷体" panose="02010609060101010101" charset="-122"/>
                <a:sym typeface="+mn-lt"/>
              </a:rPr>
              <a:t>立石于其墓之门。（《五人墓碑记》）</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递进关系，可译为“况且”“再说”。</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zh-CN" altLang="en-US" sz="2000">
                <a:solidFill>
                  <a:srgbClr val="FF0000"/>
                </a:solidFill>
                <a:latin typeface="楷体" panose="02010609060101010101" charset="-122"/>
                <a:ea typeface="楷体" panose="02010609060101010101" charset="-122"/>
                <a:sym typeface="+mn-lt"/>
              </a:rPr>
              <a:t>且</a:t>
            </a:r>
            <a:r>
              <a:rPr lang="zh-CN" altLang="en-US" sz="2000">
                <a:solidFill>
                  <a:schemeClr val="tx1"/>
                </a:solidFill>
                <a:latin typeface="楷体" panose="02010609060101010101" charset="-122"/>
                <a:ea typeface="楷体" panose="02010609060101010101" charset="-122"/>
                <a:sym typeface="+mn-lt"/>
              </a:rPr>
              <a:t>壮士不死即已，死即举大名耳。（《陈涉世家》）</a:t>
            </a:r>
            <a:endParaRPr lang="zh-CN" altLang="en-US" sz="2000">
              <a:solidFill>
                <a:schemeClr val="tx1"/>
              </a:solidFill>
              <a:latin typeface="楷体" panose="02010609060101010101" charset="-122"/>
              <a:ea typeface="楷体" panose="02010609060101010101" charset="-122"/>
              <a:sym typeface="+mn-lt"/>
            </a:endParaRPr>
          </a:p>
          <a:p>
            <a:pPr lvl="0">
              <a:lnSpc>
                <a:spcPct val="130000"/>
              </a:lnSpc>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让步关系，可译为“尚且”“还”。</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zh-CN" altLang="en-US" sz="2000">
                <a:solidFill>
                  <a:schemeClr val="tx1"/>
                </a:solidFill>
                <a:latin typeface="楷体" panose="02010609060101010101" charset="-122"/>
                <a:ea typeface="楷体" panose="02010609060101010101" charset="-122"/>
                <a:sym typeface="+mn-lt"/>
              </a:rPr>
              <a:t>臣死</a:t>
            </a:r>
            <a:r>
              <a:rPr lang="zh-CN" altLang="en-US" sz="2000">
                <a:solidFill>
                  <a:srgbClr val="FF0000"/>
                </a:solidFill>
                <a:latin typeface="楷体" panose="02010609060101010101" charset="-122"/>
                <a:ea typeface="楷体" panose="02010609060101010101" charset="-122"/>
                <a:sym typeface="+mn-lt"/>
              </a:rPr>
              <a:t>且</a:t>
            </a:r>
            <a:r>
              <a:rPr lang="zh-CN" altLang="en-US" sz="2000">
                <a:solidFill>
                  <a:schemeClr val="tx1"/>
                </a:solidFill>
                <a:latin typeface="楷体" panose="02010609060101010101" charset="-122"/>
                <a:ea typeface="楷体" panose="02010609060101010101" charset="-122"/>
                <a:sym typeface="+mn-lt"/>
              </a:rPr>
              <a:t>不避，卮酒安足辞!（《鸿门宴》）</a:t>
            </a:r>
            <a:endParaRPr lang="zh-CN" altLang="en-US" sz="2000">
              <a:solidFill>
                <a:schemeClr val="tx1"/>
              </a:solidFill>
              <a:latin typeface="楷体" panose="02010609060101010101" charset="-122"/>
              <a:ea typeface="楷体" panose="02010609060101010101" charset="-122"/>
              <a:sym typeface="+mn-lt"/>
            </a:endParaRPr>
          </a:p>
          <a:p>
            <a:pPr lvl="0">
              <a:lnSpc>
                <a:spcPct val="130000"/>
              </a:lnSpc>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并列关系，可译为“又”。</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zh-CN" altLang="en-US" sz="2000">
                <a:solidFill>
                  <a:schemeClr val="tx1"/>
                </a:solidFill>
                <a:latin typeface="楷体" panose="02010609060101010101" charset="-122"/>
                <a:ea typeface="楷体" panose="02010609060101010101" charset="-122"/>
                <a:sym typeface="+mn-lt"/>
              </a:rPr>
              <a:t>王不行，示赵弱</a:t>
            </a:r>
            <a:r>
              <a:rPr lang="zh-CN" altLang="en-US" sz="2000">
                <a:solidFill>
                  <a:srgbClr val="FF0000"/>
                </a:solidFill>
                <a:latin typeface="楷体" panose="02010609060101010101" charset="-122"/>
                <a:ea typeface="楷体" panose="02010609060101010101" charset="-122"/>
                <a:sym typeface="+mn-lt"/>
              </a:rPr>
              <a:t>且</a:t>
            </a:r>
            <a:r>
              <a:rPr lang="zh-CN" altLang="en-US" sz="2000">
                <a:solidFill>
                  <a:schemeClr val="tx1"/>
                </a:solidFill>
                <a:latin typeface="楷体" panose="02010609060101010101" charset="-122"/>
                <a:ea typeface="楷体" panose="02010609060101010101" charset="-122"/>
                <a:sym typeface="+mn-lt"/>
              </a:rPr>
              <a:t>怯也。（《廉颇蔺相如列传》）</a:t>
            </a:r>
            <a:endParaRPr lang="zh-CN" altLang="en-US" sz="2400">
              <a:solidFill>
                <a:schemeClr val="tx1"/>
              </a:solidFill>
              <a:latin typeface="楷体" panose="02010609060101010101" charset="-122"/>
              <a:ea typeface="楷体" panose="02010609060101010101" charset="-122"/>
              <a:sym typeface="+mn-lt"/>
            </a:endParaRPr>
          </a:p>
          <a:p>
            <a:pPr lvl="0">
              <a:lnSpc>
                <a:spcPct val="130000"/>
              </a:lnSpc>
            </a:pPr>
            <a:endParaRPr lang="zh-CN" altLang="en-US" sz="2000" i="1" dirty="0">
              <a:solidFill>
                <a:schemeClr val="tx1"/>
              </a:solidFill>
              <a:cs typeface="+mn-ea"/>
              <a:sym typeface="+mn-lt"/>
            </a:endParaRPr>
          </a:p>
        </p:txBody>
      </p:sp>
      <p:sp>
        <p:nvSpPr>
          <p:cNvPr id="2" name="文本框 1"/>
          <p:cNvSpPr txBox="1"/>
          <p:nvPr/>
        </p:nvSpPr>
        <p:spPr>
          <a:xfrm>
            <a:off x="6334760" y="2281555"/>
            <a:ext cx="5728335" cy="2799715"/>
          </a:xfrm>
          <a:prstGeom prst="rect">
            <a:avLst/>
          </a:prstGeom>
          <a:noFill/>
        </p:spPr>
        <p:txBody>
          <a:bodyPr wrap="square" rtlCol="0">
            <a:spAutoFit/>
          </a:bodyPr>
          <a:p>
            <a:pPr lvl="0">
              <a:lnSpc>
                <a:spcPct val="130000"/>
              </a:lnSpc>
            </a:pPr>
            <a:r>
              <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（2）副词</a:t>
            </a:r>
            <a:endParaRPr lang="zh-CN" altLang="en-US" sz="20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zh-CN" altLang="en-US" sz="2000" dirty="0">
                <a:solidFill>
                  <a:schemeClr val="tx1"/>
                </a:solidFill>
                <a:latin typeface="宋体" panose="02010600030101010101" pitchFamily="2" charset="-122"/>
                <a:ea typeface="宋体" panose="02010600030101010101" pitchFamily="2" charset="-122"/>
                <a:cs typeface="+mn-ea"/>
                <a:sym typeface="+mn-lt"/>
              </a:rPr>
              <a:t>将，将要。</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a:p>
            <a:pPr lvl="0">
              <a:lnSpc>
                <a:spcPct val="130000"/>
              </a:lnSpc>
            </a:pPr>
            <a:r>
              <a:rPr lang="zh-CN" altLang="en-US" sz="2000">
                <a:solidFill>
                  <a:schemeClr val="tx1"/>
                </a:solidFill>
                <a:latin typeface="楷体" panose="02010609060101010101" charset="-122"/>
                <a:ea typeface="楷体" panose="02010609060101010101" charset="-122"/>
                <a:sym typeface="+mn-lt"/>
              </a:rPr>
              <a:t>有怠而欲出者，曰：不出，火</a:t>
            </a:r>
            <a:r>
              <a:rPr lang="zh-CN" altLang="en-US" sz="2000">
                <a:solidFill>
                  <a:srgbClr val="FF0000"/>
                </a:solidFill>
                <a:latin typeface="楷体" panose="02010609060101010101" charset="-122"/>
                <a:ea typeface="楷体" panose="02010609060101010101" charset="-122"/>
                <a:sym typeface="+mn-lt"/>
              </a:rPr>
              <a:t>且</a:t>
            </a:r>
            <a:r>
              <a:rPr lang="zh-CN" altLang="en-US" sz="2000">
                <a:solidFill>
                  <a:schemeClr val="tx1"/>
                </a:solidFill>
                <a:latin typeface="楷体" panose="02010609060101010101" charset="-122"/>
                <a:ea typeface="楷体" panose="02010609060101010101" charset="-122"/>
                <a:sym typeface="+mn-lt"/>
              </a:rPr>
              <a:t>尽。</a:t>
            </a:r>
            <a:endParaRPr lang="zh-CN" altLang="en-US" sz="2000">
              <a:solidFill>
                <a:schemeClr val="tx1"/>
              </a:solidFill>
              <a:latin typeface="楷体" panose="02010609060101010101" charset="-122"/>
              <a:ea typeface="楷体" panose="02010609060101010101" charset="-122"/>
              <a:sym typeface="+mn-lt"/>
            </a:endParaRPr>
          </a:p>
          <a:p>
            <a:pPr lvl="0">
              <a:lnSpc>
                <a:spcPct val="130000"/>
              </a:lnSpc>
            </a:pPr>
            <a:r>
              <a:rPr lang="zh-CN" altLang="en-US" sz="2000">
                <a:solidFill>
                  <a:schemeClr val="tx1"/>
                </a:solidFill>
                <a:latin typeface="楷体" panose="02010609060101010101" charset="-122"/>
                <a:ea typeface="楷体" panose="02010609060101010101" charset="-122"/>
                <a:sym typeface="+mn-lt"/>
              </a:rPr>
              <a:t>（《游褒禅山记》）</a:t>
            </a:r>
            <a:endParaRPr lang="zh-CN" altLang="en-US" sz="2000" i="1" dirty="0">
              <a:solidFill>
                <a:schemeClr val="tx1"/>
              </a:solidFill>
              <a:cs typeface="+mn-ea"/>
              <a:sym typeface="+mn-lt"/>
            </a:endParaRPr>
          </a:p>
          <a:p>
            <a:pPr lvl="0">
              <a:lnSpc>
                <a:spcPct val="130000"/>
              </a:lnSpc>
            </a:pPr>
            <a:r>
              <a:rPr lang="zh-CN" altLang="en-US" sz="2000" dirty="0">
                <a:solidFill>
                  <a:schemeClr val="tx1"/>
                </a:solidFill>
                <a:latin typeface="宋体" panose="02010600030101010101" pitchFamily="2" charset="-122"/>
                <a:ea typeface="宋体" panose="02010600030101010101" pitchFamily="2" charset="-122"/>
                <a:cs typeface="+mn-ea"/>
                <a:sym typeface="+mn-lt"/>
              </a:rPr>
              <a:t>暂且，姑且。</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a:p>
            <a:pPr lvl="0">
              <a:lnSpc>
                <a:spcPct val="130000"/>
              </a:lnSpc>
            </a:pPr>
            <a:r>
              <a:rPr lang="zh-CN" altLang="en-US" sz="2000">
                <a:solidFill>
                  <a:schemeClr val="tx1"/>
                </a:solidFill>
                <a:latin typeface="楷体" panose="02010609060101010101" charset="-122"/>
                <a:ea typeface="楷体" panose="02010609060101010101" charset="-122"/>
                <a:cs typeface="楷体" panose="02010609060101010101" charset="-122"/>
                <a:sym typeface="+mn-lt"/>
              </a:rPr>
              <a:t>存者</a:t>
            </a:r>
            <a:r>
              <a:rPr lang="zh-CN" altLang="en-US" sz="2000">
                <a:solidFill>
                  <a:srgbClr val="FF0000"/>
                </a:solidFill>
                <a:latin typeface="楷体" panose="02010609060101010101" charset="-122"/>
                <a:ea typeface="楷体" panose="02010609060101010101" charset="-122"/>
                <a:cs typeface="楷体" panose="02010609060101010101" charset="-122"/>
                <a:sym typeface="+mn-lt"/>
              </a:rPr>
              <a:t>且</a:t>
            </a:r>
            <a:r>
              <a:rPr lang="zh-CN" altLang="en-US" sz="2000">
                <a:solidFill>
                  <a:schemeClr val="tx1"/>
                </a:solidFill>
                <a:latin typeface="楷体" panose="02010609060101010101" charset="-122"/>
                <a:ea typeface="楷体" panose="02010609060101010101" charset="-122"/>
                <a:cs typeface="楷体" panose="02010609060101010101" charset="-122"/>
                <a:sym typeface="+mn-lt"/>
              </a:rPr>
              <a:t>偷生，死者长已矣!（《石壕吏》）</a:t>
            </a:r>
            <a:endParaRPr lang="zh-CN" altLang="en-US" sz="2400">
              <a:solidFill>
                <a:schemeClr val="tx1"/>
              </a:solidFill>
              <a:latin typeface="楷体" panose="02010609060101010101" charset="-122"/>
              <a:ea typeface="楷体" panose="02010609060101010101" charset="-122"/>
              <a:sym typeface="+mn-lt"/>
            </a:endParaRPr>
          </a:p>
          <a:p>
            <a:endParaRPr lang="zh-CN" altLang="en-US" sz="2000" i="1" dirty="0">
              <a:solidFill>
                <a:schemeClr val="tx1"/>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8625" y="648335"/>
            <a:ext cx="11869420" cy="6284595"/>
          </a:xfrm>
          <a:prstGeom prst="rect">
            <a:avLst/>
          </a:prstGeom>
        </p:spPr>
        <p:txBody>
          <a:bodyPr wrap="square">
            <a:noAutofit/>
          </a:bodyPr>
          <a:p>
            <a:pPr indent="267970" algn="just" defTabSz="266700" fontAlgn="auto">
              <a:lnSpc>
                <a:spcPct val="150000"/>
              </a:lnSpc>
              <a:spcAft>
                <a:spcPct val="0"/>
              </a:spcAft>
            </a:pPr>
            <a:r>
              <a:rPr lang="zh-CN" altLang="en-US" sz="2400" b="1">
                <a:solidFill>
                  <a:srgbClr val="FF0000"/>
                </a:solidFill>
                <a:latin typeface="宋体" panose="02010600030101010101" pitchFamily="2" charset="-122"/>
                <a:ea typeface="宋体" panose="02010600030101010101" pitchFamily="2" charset="-122"/>
              </a:rPr>
              <a:t>而</a:t>
            </a:r>
            <a:endParaRPr lang="zh-CN" altLang="en-US" sz="2400" b="1">
              <a:solidFill>
                <a:srgbClr val="FF0000"/>
              </a:solidFill>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）连词</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rPr>
              <a:t>表示并列关系，一般不译，有时可译为“又”。</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rPr>
              <a:t>蟹六跪</a:t>
            </a:r>
            <a:r>
              <a:rPr lang="zh-CN" altLang="en-US" sz="2000">
                <a:solidFill>
                  <a:srgbClr val="FF0000"/>
                </a:solidFill>
                <a:latin typeface="楷体" panose="02010609060101010101" charset="-122"/>
                <a:ea typeface="楷体" panose="02010609060101010101" charset="-122"/>
              </a:rPr>
              <a:t>而</a:t>
            </a:r>
            <a:r>
              <a:rPr lang="zh-CN" altLang="en-US" sz="2000">
                <a:latin typeface="楷体" panose="02010609060101010101" charset="-122"/>
                <a:ea typeface="楷体" panose="02010609060101010101" charset="-122"/>
              </a:rPr>
              <a:t>二螯，非蛇鳝之穴无可寄托者。（</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劝学</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a:t>
            </a:r>
            <a:endParaRPr lang="zh-CN" altLang="en-US" sz="2000">
              <a:latin typeface="楷体" panose="02010609060101010101" charset="-122"/>
              <a:ea typeface="楷体" panose="02010609060101010101"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rPr>
              <a:t>表示递进关系，可译为“并且”或“而且”。</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rPr>
              <a:t>君子博学</a:t>
            </a:r>
            <a:r>
              <a:rPr lang="zh-CN" altLang="en-US" sz="2000">
                <a:solidFill>
                  <a:srgbClr val="FF0000"/>
                </a:solidFill>
                <a:latin typeface="楷体" panose="02010609060101010101" charset="-122"/>
                <a:ea typeface="楷体" panose="02010609060101010101" charset="-122"/>
              </a:rPr>
              <a:t>而</a:t>
            </a:r>
            <a:r>
              <a:rPr lang="zh-CN" altLang="en-US" sz="2000">
                <a:latin typeface="楷体" panose="02010609060101010101" charset="-122"/>
                <a:ea typeface="楷体" panose="02010609060101010101" charset="-122"/>
              </a:rPr>
              <a:t>日参省乎己。（</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劝学</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a:t>
            </a:r>
            <a:endParaRPr lang="zh-CN" altLang="en-US" sz="2000">
              <a:latin typeface="楷体" panose="02010609060101010101" charset="-122"/>
              <a:ea typeface="楷体" panose="02010609060101010101"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rPr>
              <a:t>表示承接关系，可译为“就”“接着”。</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rPr>
              <a:t>故舍汝</a:t>
            </a:r>
            <a:r>
              <a:rPr lang="zh-CN" altLang="en-US" sz="2000">
                <a:solidFill>
                  <a:srgbClr val="FF0000"/>
                </a:solidFill>
                <a:latin typeface="楷体" panose="02010609060101010101" charset="-122"/>
                <a:ea typeface="楷体" panose="02010609060101010101" charset="-122"/>
              </a:rPr>
              <a:t>而</a:t>
            </a:r>
            <a:r>
              <a:rPr lang="zh-CN" altLang="en-US" sz="2000">
                <a:latin typeface="楷体" panose="02010609060101010101" charset="-122"/>
                <a:ea typeface="楷体" panose="02010609060101010101" charset="-122"/>
              </a:rPr>
              <a:t>旅食京师，以求升斗之禄。（</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祭十二郎文</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a:t>
            </a:r>
            <a:endParaRPr lang="zh-CN" altLang="en-US" sz="2000">
              <a:latin typeface="楷体" panose="02010609060101010101" charset="-122"/>
              <a:ea typeface="楷体" panose="02010609060101010101"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rPr>
              <a:t>表示转折关系，可译为“但是”“却”。</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rPr>
              <a:t>青，取之于蓝，</a:t>
            </a:r>
            <a:r>
              <a:rPr lang="zh-CN" altLang="en-US" sz="2000">
                <a:solidFill>
                  <a:srgbClr val="FF0000"/>
                </a:solidFill>
                <a:latin typeface="楷体" panose="02010609060101010101" charset="-122"/>
                <a:ea typeface="楷体" panose="02010609060101010101" charset="-122"/>
              </a:rPr>
              <a:t>而</a:t>
            </a:r>
            <a:r>
              <a:rPr lang="zh-CN" altLang="en-US" sz="2000">
                <a:latin typeface="楷体" panose="02010609060101010101" charset="-122"/>
                <a:ea typeface="楷体" panose="02010609060101010101" charset="-122"/>
              </a:rPr>
              <a:t>青于蓝。（</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劝学</a:t>
            </a:r>
            <a:r>
              <a:rPr lang="en-US" altLang="zh-CN" sz="2000">
                <a:latin typeface="楷体" panose="02010609060101010101" charset="-122"/>
                <a:ea typeface="楷体" panose="02010609060101010101" charset="-122"/>
              </a:rPr>
              <a:t>》</a:t>
            </a:r>
            <a:r>
              <a:rPr lang="zh-CN" altLang="en-US" sz="2000">
                <a:latin typeface="楷体" panose="02010609060101010101" charset="-122"/>
                <a:ea typeface="楷体" panose="02010609060101010101" charset="-122"/>
              </a:rPr>
              <a:t>）</a:t>
            </a:r>
            <a:endParaRPr lang="zh-CN" altLang="en-US" sz="2000">
              <a:latin typeface="楷体" panose="02010609060101010101" charset="-122"/>
              <a:ea typeface="楷体" panose="02010609060101010101" charset="-122"/>
            </a:endParaRPr>
          </a:p>
          <a:p>
            <a:pPr indent="266700" algn="just" defTabSz="266700" fontAlgn="auto">
              <a:lnSpc>
                <a:spcPct val="150000"/>
              </a:lnSpc>
              <a:spcAft>
                <a:spcPct val="0"/>
              </a:spcAft>
            </a:pPr>
            <a:endParaRPr lang="zh-CN" altLang="en-US" sz="2000">
              <a:latin typeface="楷体" panose="02010609060101010101" charset="-122"/>
              <a:ea typeface="楷体" panose="02010609060101010101" charset="-122"/>
            </a:endParaRPr>
          </a:p>
        </p:txBody>
      </p:sp>
    </p:spTree>
  </p:cSld>
  <p:clrMapOvr>
    <a:masterClrMapping/>
  </p:clrMapOvr>
  <p:transition spd="slow" advClick="0" advTm="3000">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9560" y="395605"/>
            <a:ext cx="11510645" cy="6185535"/>
          </a:xfrm>
          <a:prstGeom prst="rect">
            <a:avLst/>
          </a:prstGeom>
          <a:noFill/>
        </p:spPr>
        <p:txBody>
          <a:bodyPr wrap="square" rtlCol="0" anchor="t">
            <a:spAutoFit/>
          </a:bodyPr>
          <a:p>
            <a:pPr indent="266700" algn="just" defTabSz="266700" fontAlgn="auto">
              <a:lnSpc>
                <a:spcPct val="150000"/>
              </a:lnSpc>
              <a:spcAft>
                <a:spcPct val="0"/>
              </a:spcAft>
            </a:pPr>
            <a:r>
              <a:rPr lang="zh-CN" altLang="en-US" sz="2400" b="1">
                <a:solidFill>
                  <a:srgbClr val="FF0000"/>
                </a:solidFill>
                <a:latin typeface="宋体" panose="02010600030101010101" pitchFamily="2" charset="-122"/>
                <a:ea typeface="宋体" panose="02010600030101010101" pitchFamily="2" charset="-122"/>
                <a:sym typeface="+mn-ea"/>
              </a:rPr>
              <a:t>而</a:t>
            </a:r>
            <a:endParaRPr lang="zh-CN" altLang="en-US" sz="2400" b="1">
              <a:solidFill>
                <a:srgbClr val="FF0000"/>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表示假设关系，可译为“如果”“假如”。</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诸君</a:t>
            </a:r>
            <a:r>
              <a:rPr lang="zh-CN" altLang="en-US" sz="2000">
                <a:solidFill>
                  <a:srgbClr val="FF0000"/>
                </a:solidFill>
                <a:latin typeface="楷体" panose="02010609060101010101" charset="-122"/>
                <a:ea typeface="楷体" panose="02010609060101010101" charset="-122"/>
                <a:sym typeface="+mn-ea"/>
              </a:rPr>
              <a:t>而</a:t>
            </a:r>
            <a:r>
              <a:rPr lang="zh-CN" altLang="en-US" sz="2000">
                <a:latin typeface="楷体" panose="02010609060101010101" charset="-122"/>
                <a:ea typeface="楷体" panose="02010609060101010101" charset="-122"/>
                <a:sym typeface="+mn-ea"/>
              </a:rPr>
              <a:t>有意，瞻予马首可也。（</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冯婉贞</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a:t>
            </a:r>
            <a:endParaRPr lang="zh-CN" altLang="en-US" sz="2000">
              <a:latin typeface="楷体" panose="02010609060101010101" charset="-122"/>
              <a:ea typeface="楷体" panose="02010609060101010101"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表示修饰关系，即连接状语，可不译。</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吾尝跂</a:t>
            </a:r>
            <a:r>
              <a:rPr lang="zh-CN" altLang="en-US" sz="2000">
                <a:solidFill>
                  <a:srgbClr val="FF0000"/>
                </a:solidFill>
                <a:latin typeface="楷体" panose="02010609060101010101" charset="-122"/>
                <a:ea typeface="楷体" panose="02010609060101010101" charset="-122"/>
                <a:sym typeface="+mn-ea"/>
              </a:rPr>
              <a:t>而</a:t>
            </a:r>
            <a:r>
              <a:rPr lang="zh-CN" altLang="en-US" sz="2000">
                <a:latin typeface="楷体" panose="02010609060101010101" charset="-122"/>
                <a:ea typeface="楷体" panose="02010609060101010101" charset="-122"/>
                <a:sym typeface="+mn-ea"/>
              </a:rPr>
              <a:t>望矣，不如登高之博见也。（</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劝学</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a:t>
            </a:r>
            <a:endParaRPr lang="zh-CN" altLang="en-US" sz="2000">
              <a:latin typeface="楷体" panose="02010609060101010101" charset="-122"/>
              <a:ea typeface="楷体" panose="02010609060101010101"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表示因果关系。</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solidFill>
                  <a:srgbClr val="FF0000"/>
                </a:solidFill>
                <a:latin typeface="楷体" panose="02010609060101010101" charset="-122"/>
                <a:ea typeface="楷体" panose="02010609060101010101" charset="-122"/>
                <a:sym typeface="+mn-ea"/>
              </a:rPr>
              <a:t>而</a:t>
            </a:r>
            <a:r>
              <a:rPr lang="zh-CN" altLang="en-US" sz="2000">
                <a:latin typeface="楷体" panose="02010609060101010101" charset="-122"/>
                <a:ea typeface="楷体" panose="02010609060101010101" charset="-122"/>
                <a:sym typeface="+mn-ea"/>
              </a:rPr>
              <a:t>余亦悔其随之而不得极夫游之乐也。（</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游褒禅山记</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a:t>
            </a:r>
            <a:endParaRPr lang="zh-CN" altLang="en-US" sz="2000">
              <a:latin typeface="楷体" panose="02010609060101010101" charset="-122"/>
              <a:ea typeface="楷体" panose="02010609060101010101"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表示目的关系。</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缦立远视，</a:t>
            </a:r>
            <a:r>
              <a:rPr lang="zh-CN" altLang="en-US" sz="2000">
                <a:solidFill>
                  <a:srgbClr val="FF0000"/>
                </a:solidFill>
                <a:latin typeface="楷体" panose="02010609060101010101" charset="-122"/>
                <a:ea typeface="楷体" panose="02010609060101010101" charset="-122"/>
                <a:sym typeface="+mn-ea"/>
              </a:rPr>
              <a:t>而</a:t>
            </a:r>
            <a:r>
              <a:rPr lang="zh-CN" altLang="en-US" sz="2000">
                <a:latin typeface="楷体" panose="02010609060101010101" charset="-122"/>
                <a:ea typeface="楷体" panose="02010609060101010101" charset="-122"/>
                <a:sym typeface="+mn-ea"/>
              </a:rPr>
              <a:t>望幸焉。（</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阿房宫赋</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a:t>
            </a:r>
            <a:endParaRPr lang="zh-CN" altLang="en-US" sz="2000">
              <a:latin typeface="楷体" panose="02010609060101010101" charset="-122"/>
              <a:ea typeface="楷体" panose="02010609060101010101"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a:t>
            </a:r>
            <a:r>
              <a:rPr lang="en-US" altLang="zh-CN" sz="2000">
                <a:latin typeface="宋体" panose="02010600030101010101" pitchFamily="2" charset="-122"/>
                <a:ea typeface="宋体" panose="02010600030101010101" pitchFamily="2" charset="-122"/>
                <a:sym typeface="+mn-ea"/>
              </a:rPr>
              <a:t>2</a:t>
            </a:r>
            <a:r>
              <a:rPr lang="zh-CN" altLang="en-US" sz="2000">
                <a:latin typeface="宋体" panose="02010600030101010101" pitchFamily="2" charset="-122"/>
                <a:ea typeface="宋体" panose="02010600030101010101" pitchFamily="2" charset="-122"/>
                <a:sym typeface="+mn-ea"/>
              </a:rPr>
              <a:t>）通“尔”，用作代词，第二人称，可译为“你”“你的”。</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solidFill>
                  <a:srgbClr val="FF0000"/>
                </a:solidFill>
                <a:latin typeface="楷体" panose="02010609060101010101" charset="-122"/>
                <a:ea typeface="楷体" panose="02010609060101010101" charset="-122"/>
                <a:sym typeface="+mn-ea"/>
              </a:rPr>
              <a:t>而</a:t>
            </a:r>
            <a:r>
              <a:rPr lang="zh-CN" altLang="en-US" sz="2000">
                <a:latin typeface="楷体" panose="02010609060101010101" charset="-122"/>
                <a:ea typeface="楷体" panose="02010609060101010101" charset="-122"/>
                <a:sym typeface="+mn-ea"/>
              </a:rPr>
              <a:t>翁归，自与汝复算耳。（</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促织</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a:t>
            </a:r>
            <a:endParaRPr lang="zh-CN" altLang="en-US" sz="2000">
              <a:latin typeface="楷体" panose="02010609060101010101" charset="-122"/>
              <a:ea typeface="楷体" panose="02010609060101010101"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a:t>
            </a:r>
            <a:r>
              <a:rPr lang="en-US" altLang="zh-CN" sz="2000">
                <a:latin typeface="宋体" panose="02010600030101010101" pitchFamily="2" charset="-122"/>
                <a:ea typeface="宋体" panose="02010600030101010101" pitchFamily="2" charset="-122"/>
                <a:sym typeface="+mn-ea"/>
              </a:rPr>
              <a:t>3</a:t>
            </a:r>
            <a:r>
              <a:rPr lang="zh-CN" altLang="en-US" sz="2000">
                <a:latin typeface="宋体" panose="02010600030101010101" pitchFamily="2" charset="-122"/>
                <a:ea typeface="宋体" panose="02010600030101010101" pitchFamily="2" charset="-122"/>
                <a:sym typeface="+mn-ea"/>
              </a:rPr>
              <a:t>）通“如”，译为“好像”“如同”。</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军惊</a:t>
            </a:r>
            <a:r>
              <a:rPr lang="zh-CN" altLang="en-US" sz="2000">
                <a:solidFill>
                  <a:srgbClr val="FF0000"/>
                </a:solidFill>
                <a:latin typeface="楷体" panose="02010609060101010101" charset="-122"/>
                <a:ea typeface="楷体" panose="02010609060101010101" charset="-122"/>
                <a:sym typeface="+mn-ea"/>
              </a:rPr>
              <a:t>而</a:t>
            </a:r>
            <a:r>
              <a:rPr lang="zh-CN" altLang="en-US" sz="2000">
                <a:latin typeface="楷体" panose="02010609060101010101" charset="-122"/>
                <a:ea typeface="楷体" panose="02010609060101010101" charset="-122"/>
                <a:sym typeface="+mn-ea"/>
              </a:rPr>
              <a:t>坏都舍。（</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察今</a:t>
            </a:r>
            <a:r>
              <a:rPr lang="en-US" altLang="zh-CN" sz="2000">
                <a:latin typeface="楷体" panose="02010609060101010101" charset="-122"/>
                <a:ea typeface="楷体" panose="02010609060101010101" charset="-122"/>
                <a:sym typeface="+mn-ea"/>
              </a:rPr>
              <a:t>》</a:t>
            </a:r>
            <a:r>
              <a:rPr lang="zh-CN" altLang="en-US" sz="2000">
                <a:latin typeface="楷体" panose="02010609060101010101" charset="-122"/>
                <a:ea typeface="楷体" panose="02010609060101010101" charset="-122"/>
                <a:sym typeface="+mn-ea"/>
              </a:rPr>
              <a:t>）</a:t>
            </a:r>
            <a:endParaRPr lang="zh-CN" altLang="en-US" sz="2000">
              <a:latin typeface="楷体" panose="02010609060101010101" charset="-122"/>
              <a:ea typeface="楷体" panose="02010609060101010101" charset="-122"/>
              <a:sym typeface="+mn-ea"/>
            </a:endParaRPr>
          </a:p>
        </p:txBody>
      </p:sp>
    </p:spTree>
  </p:cSld>
  <p:clrMapOvr>
    <a:masterClrMapping/>
  </p:clrMapOvr>
  <p:transition spd="slow" advClick="0" advTm="3000">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0360" y="758825"/>
            <a:ext cx="11510645" cy="6157595"/>
          </a:xfrm>
          <a:prstGeom prst="rect">
            <a:avLst/>
          </a:prstGeom>
          <a:noFill/>
        </p:spPr>
        <p:txBody>
          <a:bodyPr wrap="square" rtlCol="0" anchor="t">
            <a:noAutofit/>
          </a:bodyPr>
          <a:p>
            <a:pPr indent="266700" algn="just" defTabSz="266700" fontAlgn="auto">
              <a:lnSpc>
                <a:spcPct val="150000"/>
              </a:lnSpc>
              <a:spcAft>
                <a:spcPct val="0"/>
              </a:spcAft>
            </a:pPr>
            <a:r>
              <a:rPr lang="zh-CN" altLang="en-US" sz="2400" b="1">
                <a:solidFill>
                  <a:srgbClr val="FF0000"/>
                </a:solidFill>
                <a:latin typeface="宋体" panose="02010600030101010101" pitchFamily="2" charset="-122"/>
                <a:ea typeface="宋体" panose="02010600030101010101" pitchFamily="2" charset="-122"/>
                <a:sym typeface="+mn-ea"/>
              </a:rPr>
              <a:t>何</a:t>
            </a:r>
            <a:endParaRPr lang="zh-CN" altLang="en-US" sz="2400" b="1">
              <a:solidFill>
                <a:srgbClr val="FF0000"/>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（1）疑问代词</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单独作谓语，后面常有语气助词，可翻译为“为什么”“什么原因”。</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rgbClr val="FF0000"/>
                </a:solidFill>
                <a:latin typeface="楷体" panose="02010609060101010101" charset="-122"/>
                <a:ea typeface="楷体" panose="02010609060101010101" charset="-122"/>
                <a:sym typeface="+mn-ea"/>
              </a:rPr>
              <a:t>何</a:t>
            </a:r>
            <a:r>
              <a:rPr lang="zh-CN" altLang="en-US" sz="2000">
                <a:solidFill>
                  <a:schemeClr val="tx1"/>
                </a:solidFill>
                <a:latin typeface="楷体" panose="02010609060101010101" charset="-122"/>
                <a:ea typeface="楷体" panose="02010609060101010101" charset="-122"/>
                <a:sym typeface="+mn-ea"/>
              </a:rPr>
              <a:t>者？严大国之威以修敬也。（《廉颇蔺相如列传》）</a:t>
            </a:r>
            <a:endParaRPr lang="zh-CN" altLang="en-US" sz="2000">
              <a:solidFill>
                <a:schemeClr val="tx1"/>
              </a:solidFill>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作动词或介词的宾语，可译为“哪里”“什么”。译时，“何”要后置。</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buClrTx/>
              <a:buSzTx/>
              <a:buFontTx/>
            </a:pPr>
            <a:r>
              <a:rPr lang="zh-CN" altLang="en-US" sz="2000">
                <a:solidFill>
                  <a:schemeClr val="tx1"/>
                </a:solidFill>
                <a:latin typeface="楷体" panose="02010609060101010101" charset="-122"/>
                <a:ea typeface="楷体" panose="02010609060101010101" charset="-122"/>
                <a:sym typeface="+mn-ea"/>
              </a:rPr>
              <a:t>豫州今欲</a:t>
            </a:r>
            <a:r>
              <a:rPr lang="zh-CN" altLang="en-US" sz="2000">
                <a:solidFill>
                  <a:srgbClr val="FF0000"/>
                </a:solidFill>
                <a:latin typeface="楷体" panose="02010609060101010101" charset="-122"/>
                <a:ea typeface="楷体" panose="02010609060101010101" charset="-122"/>
                <a:sym typeface="+mn-ea"/>
              </a:rPr>
              <a:t>何</a:t>
            </a:r>
            <a:r>
              <a:rPr lang="zh-CN" altLang="en-US" sz="2000">
                <a:solidFill>
                  <a:schemeClr val="tx1"/>
                </a:solidFill>
                <a:latin typeface="楷体" panose="02010609060101010101" charset="-122"/>
                <a:ea typeface="楷体" panose="02010609060101010101" charset="-122"/>
                <a:sym typeface="+mn-ea"/>
              </a:rPr>
              <a:t>至？（《赤壁之战》）</a:t>
            </a:r>
            <a:endParaRPr lang="zh-CN" altLang="en-US" sz="2000">
              <a:solidFill>
                <a:schemeClr val="tx1"/>
              </a:solidFill>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作定语，可译为“什么”。</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buClrTx/>
              <a:buSzTx/>
              <a:buFontTx/>
            </a:pPr>
            <a:r>
              <a:rPr lang="zh-CN" altLang="en-US" sz="2000">
                <a:solidFill>
                  <a:schemeClr val="tx1"/>
                </a:solidFill>
                <a:latin typeface="楷体" panose="02010609060101010101" charset="-122"/>
                <a:ea typeface="楷体" panose="02010609060101010101" charset="-122"/>
                <a:sym typeface="+mn-ea"/>
              </a:rPr>
              <a:t>其间旦暮闻</a:t>
            </a:r>
            <a:r>
              <a:rPr lang="zh-CN" altLang="en-US" sz="2000">
                <a:solidFill>
                  <a:srgbClr val="FF0000"/>
                </a:solidFill>
                <a:latin typeface="楷体" panose="02010609060101010101" charset="-122"/>
                <a:ea typeface="楷体" panose="02010609060101010101" charset="-122"/>
                <a:sym typeface="+mn-ea"/>
              </a:rPr>
              <a:t>何</a:t>
            </a:r>
            <a:r>
              <a:rPr lang="zh-CN" altLang="en-US" sz="2000">
                <a:solidFill>
                  <a:schemeClr val="tx1"/>
                </a:solidFill>
                <a:latin typeface="楷体" panose="02010609060101010101" charset="-122"/>
                <a:ea typeface="楷体" panose="02010609060101010101" charset="-122"/>
                <a:sym typeface="+mn-ea"/>
              </a:rPr>
              <a:t>物？杜鹃啼血猿哀鸣。（《琵琶行》）</a:t>
            </a:r>
            <a:endParaRPr lang="zh-CN" altLang="en-US" sz="2000">
              <a:solidFill>
                <a:schemeClr val="tx1"/>
              </a:solidFill>
              <a:latin typeface="楷体" panose="02010609060101010101" charset="-122"/>
              <a:ea typeface="楷体" panose="02010609060101010101" charset="-122"/>
              <a:sym typeface="+mn-ea"/>
            </a:endParaRPr>
          </a:p>
        </p:txBody>
      </p:sp>
    </p:spTree>
  </p:cSld>
  <p:clrMapOvr>
    <a:masterClrMapping/>
  </p:clrMapOvr>
  <p:transition spd="slow" advClick="0" advTm="3000">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0360" y="705485"/>
            <a:ext cx="11510645" cy="6334760"/>
          </a:xfrm>
          <a:prstGeom prst="rect">
            <a:avLst/>
          </a:prstGeom>
          <a:noFill/>
        </p:spPr>
        <p:txBody>
          <a:bodyPr wrap="square" rtlCol="0" anchor="t">
            <a:noAutofit/>
          </a:bodyPr>
          <a:p>
            <a:pPr indent="266700" algn="just" defTabSz="266700" fontAlgn="auto">
              <a:lnSpc>
                <a:spcPct val="150000"/>
              </a:lnSpc>
              <a:spcAft>
                <a:spcPct val="0"/>
              </a:spcAft>
            </a:pPr>
            <a:r>
              <a:rPr lang="zh-CN" altLang="en-US" sz="2400" b="1">
                <a:solidFill>
                  <a:srgbClr val="FF0000"/>
                </a:solidFill>
                <a:latin typeface="宋体" panose="02010600030101010101" pitchFamily="2" charset="-122"/>
                <a:ea typeface="宋体" panose="02010600030101010101" pitchFamily="2" charset="-122"/>
                <a:sym typeface="+mn-ea"/>
              </a:rPr>
              <a:t>何</a:t>
            </a:r>
            <a:endParaRPr lang="zh-CN" altLang="en-US" sz="2400" b="1">
              <a:solidFill>
                <a:srgbClr val="FF0000"/>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（2）疑问副词</a:t>
            </a:r>
            <a:endParaRPr lang="zh-CN" altLang="en-US" sz="2000">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用在句首或动词前，常表示反问，可译为“为什么”“怎么”。</a:t>
            </a:r>
            <a:endParaRPr lang="zh-CN" altLang="en-US" sz="2000">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rgbClr val="FF0000"/>
                </a:solidFill>
                <a:latin typeface="楷体" panose="02010609060101010101" charset="-122"/>
                <a:ea typeface="楷体" panose="02010609060101010101" charset="-122"/>
                <a:sym typeface="+mn-ea"/>
              </a:rPr>
              <a:t>何</a:t>
            </a:r>
            <a:r>
              <a:rPr lang="zh-CN" altLang="en-US" sz="2000">
                <a:latin typeface="楷体" panose="02010609060101010101" charset="-122"/>
                <a:ea typeface="楷体" panose="02010609060101010101" charset="-122"/>
                <a:sym typeface="+mn-ea"/>
              </a:rPr>
              <a:t>不按兵束甲，北面而事之!（《赤壁之战》）</a:t>
            </a:r>
            <a:endParaRPr lang="zh-CN" altLang="en-US" sz="2000">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用在形容词前，表示程度深，可译为“怎么”“多么”“怎么这样”。</a:t>
            </a:r>
            <a:endParaRPr lang="zh-CN" altLang="en-US" sz="2000">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至于誓天断发，泣下沾襟，</a:t>
            </a:r>
            <a:r>
              <a:rPr lang="zh-CN" altLang="en-US" sz="2000">
                <a:solidFill>
                  <a:srgbClr val="FF0000"/>
                </a:solidFill>
                <a:latin typeface="楷体" panose="02010609060101010101" charset="-122"/>
                <a:ea typeface="楷体" panose="02010609060101010101" charset="-122"/>
                <a:sym typeface="+mn-ea"/>
              </a:rPr>
              <a:t>何</a:t>
            </a:r>
            <a:r>
              <a:rPr lang="zh-CN" altLang="en-US" sz="2000">
                <a:latin typeface="楷体" panose="02010609060101010101" charset="-122"/>
                <a:ea typeface="楷体" panose="02010609060101010101" charset="-122"/>
                <a:sym typeface="+mn-ea"/>
              </a:rPr>
              <a:t>其衰也!（《伶官传序》）</a:t>
            </a:r>
            <a:endParaRPr lang="zh-CN" altLang="en-US" sz="2000">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作语气助词，相当于“啊”。</a:t>
            </a:r>
            <a:endParaRPr lang="zh-CN" altLang="en-US" sz="2000">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新妇车在后，隐隐</a:t>
            </a:r>
            <a:r>
              <a:rPr lang="zh-CN" altLang="en-US" sz="2000">
                <a:solidFill>
                  <a:srgbClr val="FF0000"/>
                </a:solidFill>
                <a:latin typeface="楷体" panose="02010609060101010101" charset="-122"/>
                <a:ea typeface="楷体" panose="02010609060101010101" charset="-122"/>
                <a:sym typeface="+mn-ea"/>
              </a:rPr>
              <a:t>何</a:t>
            </a:r>
            <a:r>
              <a:rPr lang="zh-CN" altLang="en-US" sz="2000">
                <a:latin typeface="楷体" panose="02010609060101010101" charset="-122"/>
                <a:ea typeface="楷体" panose="02010609060101010101" charset="-122"/>
                <a:sym typeface="+mn-ea"/>
              </a:rPr>
              <a:t>甸甸。（《孔雀东南飞》）</a:t>
            </a:r>
            <a:endParaRPr lang="zh-CN" altLang="en-US" sz="2000">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通“呵”，可译为“呵斥”。</a:t>
            </a:r>
            <a:endParaRPr lang="zh-CN" altLang="en-US" sz="2000">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信臣精卒陈利兵而谁</a:t>
            </a:r>
            <a:r>
              <a:rPr lang="zh-CN" altLang="en-US" sz="2000">
                <a:solidFill>
                  <a:srgbClr val="FF0000"/>
                </a:solidFill>
                <a:latin typeface="楷体" panose="02010609060101010101" charset="-122"/>
                <a:ea typeface="楷体" panose="02010609060101010101" charset="-122"/>
                <a:sym typeface="+mn-ea"/>
              </a:rPr>
              <a:t>何</a:t>
            </a:r>
            <a:r>
              <a:rPr lang="zh-CN" altLang="en-US" sz="2000">
                <a:latin typeface="楷体" panose="02010609060101010101" charset="-122"/>
                <a:ea typeface="楷体" panose="02010609060101010101" charset="-122"/>
                <a:sym typeface="+mn-ea"/>
              </a:rPr>
              <a:t>。（《过秦论》）</a:t>
            </a:r>
            <a:endParaRPr lang="zh-CN" altLang="en-US" sz="2000">
              <a:latin typeface="楷体" panose="02010609060101010101" charset="-122"/>
              <a:ea typeface="楷体" panose="02010609060101010101" charset="-122"/>
              <a:sym typeface="+mn-ea"/>
            </a:endParaRPr>
          </a:p>
        </p:txBody>
      </p:sp>
    </p:spTree>
  </p:cSld>
  <p:clrMapOvr>
    <a:masterClrMapping/>
  </p:clrMapOvr>
  <p:transition spd="slow" advClick="0" advTm="3000">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9560" y="395605"/>
            <a:ext cx="11510645" cy="5262245"/>
          </a:xfrm>
          <a:prstGeom prst="rect">
            <a:avLst/>
          </a:prstGeom>
          <a:noFill/>
        </p:spPr>
        <p:txBody>
          <a:bodyPr wrap="square" rtlCol="0" anchor="t">
            <a:spAutoFit/>
          </a:bodyPr>
          <a:p>
            <a:pPr indent="266700" algn="just" defTabSz="266700" fontAlgn="auto">
              <a:lnSpc>
                <a:spcPct val="150000"/>
              </a:lnSpc>
              <a:spcAft>
                <a:spcPct val="0"/>
              </a:spcAft>
            </a:pPr>
            <a:r>
              <a:rPr lang="zh-CN" altLang="en-US" sz="2400" b="1">
                <a:solidFill>
                  <a:srgbClr val="FF0000"/>
                </a:solidFill>
                <a:latin typeface="宋体" panose="02010600030101010101" pitchFamily="2" charset="-122"/>
                <a:ea typeface="宋体" panose="02010600030101010101" pitchFamily="2" charset="-122"/>
                <a:sym typeface="+mn-ea"/>
              </a:rPr>
              <a:t>乎</a:t>
            </a:r>
            <a:endParaRPr lang="zh-CN" altLang="en-US" sz="2400" b="1">
              <a:solidFill>
                <a:srgbClr val="FF0000"/>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（1）语气助词</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表疑问语气，可译为“吗”“呢”。</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楷体" panose="02010609060101010101" charset="-122"/>
                <a:ea typeface="楷体" panose="02010609060101010101" charset="-122"/>
                <a:sym typeface="+mn-ea"/>
              </a:rPr>
              <a:t>儿寒</a:t>
            </a:r>
            <a:r>
              <a:rPr lang="zh-CN" altLang="en-US" sz="2000">
                <a:solidFill>
                  <a:srgbClr val="FF0000"/>
                </a:solidFill>
                <a:latin typeface="楷体" panose="02010609060101010101" charset="-122"/>
                <a:ea typeface="楷体" panose="02010609060101010101" charset="-122"/>
                <a:sym typeface="+mn-ea"/>
              </a:rPr>
              <a:t>乎</a:t>
            </a:r>
            <a:r>
              <a:rPr lang="zh-CN" altLang="en-US" sz="2000">
                <a:solidFill>
                  <a:schemeClr val="tx1"/>
                </a:solidFill>
                <a:latin typeface="楷体" panose="02010609060101010101" charset="-122"/>
                <a:ea typeface="楷体" panose="02010609060101010101" charset="-122"/>
                <a:sym typeface="+mn-ea"/>
              </a:rPr>
              <a:t>？欲食</a:t>
            </a:r>
            <a:r>
              <a:rPr lang="zh-CN" altLang="en-US" sz="2000">
                <a:solidFill>
                  <a:srgbClr val="FF0000"/>
                </a:solidFill>
                <a:latin typeface="楷体" panose="02010609060101010101" charset="-122"/>
                <a:ea typeface="楷体" panose="02010609060101010101" charset="-122"/>
                <a:sym typeface="+mn-ea"/>
              </a:rPr>
              <a:t>乎</a:t>
            </a:r>
            <a:r>
              <a:rPr lang="zh-CN" altLang="en-US" sz="2000">
                <a:solidFill>
                  <a:schemeClr val="tx1"/>
                </a:solidFill>
                <a:latin typeface="楷体" panose="02010609060101010101" charset="-122"/>
                <a:ea typeface="楷体" panose="02010609060101010101" charset="-122"/>
                <a:sym typeface="+mn-ea"/>
              </a:rPr>
              <a:t>？（《项脊轩志》）</a:t>
            </a:r>
            <a:endParaRPr lang="zh-CN" altLang="en-US" sz="2000">
              <a:solidFill>
                <a:schemeClr val="tx1"/>
              </a:solidFill>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solidFill>
                  <a:schemeClr val="tx1"/>
                </a:solidFill>
                <a:latin typeface="楷体" panose="02010609060101010101" charset="-122"/>
                <a:ea typeface="楷体" panose="02010609060101010101" charset="-122"/>
                <a:sym typeface="+mn-ea"/>
              </a:rPr>
              <a:t>技盖至此</a:t>
            </a:r>
            <a:r>
              <a:rPr lang="zh-CN" altLang="en-US" sz="2000">
                <a:solidFill>
                  <a:srgbClr val="FF0000"/>
                </a:solidFill>
                <a:latin typeface="楷体" panose="02010609060101010101" charset="-122"/>
                <a:ea typeface="楷体" panose="02010609060101010101" charset="-122"/>
                <a:sym typeface="+mn-ea"/>
              </a:rPr>
              <a:t>乎</a:t>
            </a:r>
            <a:r>
              <a:rPr lang="zh-CN" altLang="en-US" sz="2000">
                <a:solidFill>
                  <a:schemeClr val="tx1"/>
                </a:solidFill>
                <a:latin typeface="楷体" panose="02010609060101010101" charset="-122"/>
                <a:ea typeface="楷体" panose="02010609060101010101" charset="-122"/>
                <a:sym typeface="+mn-ea"/>
              </a:rPr>
              <a:t>？（《庖丁解牛》）</a:t>
            </a:r>
            <a:endParaRPr lang="zh-CN" altLang="en-US" sz="2000">
              <a:solidFill>
                <a:schemeClr val="tx1"/>
              </a:solidFill>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表示反问语气，相当于“吗”“呢”。</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楷体" panose="02010609060101010101" charset="-122"/>
                <a:ea typeface="楷体" panose="02010609060101010101" charset="-122"/>
                <a:sym typeface="+mn-ea"/>
              </a:rPr>
              <a:t>臣以为布衣之交尚不相欺，况大国</a:t>
            </a:r>
            <a:r>
              <a:rPr lang="zh-CN" altLang="en-US" sz="2000">
                <a:solidFill>
                  <a:srgbClr val="FF0000"/>
                </a:solidFill>
                <a:latin typeface="楷体" panose="02010609060101010101" charset="-122"/>
                <a:ea typeface="楷体" panose="02010609060101010101" charset="-122"/>
                <a:sym typeface="+mn-ea"/>
              </a:rPr>
              <a:t>乎</a:t>
            </a:r>
            <a:r>
              <a:rPr lang="zh-CN" altLang="en-US" sz="2000">
                <a:solidFill>
                  <a:schemeClr val="tx1"/>
                </a:solidFill>
                <a:latin typeface="楷体" panose="02010609060101010101" charset="-122"/>
                <a:ea typeface="楷体" panose="02010609060101010101" charset="-122"/>
                <a:sym typeface="+mn-ea"/>
              </a:rPr>
              <a:t>？（《廉颇蔺相如列传》）</a:t>
            </a:r>
            <a:endParaRPr lang="zh-CN" altLang="en-US" sz="2000">
              <a:solidFill>
                <a:schemeClr val="tx1"/>
              </a:solidFill>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表揣度或商量语气，可译为“吧”。</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楷体" panose="02010609060101010101" charset="-122"/>
                <a:ea typeface="楷体" panose="02010609060101010101" charset="-122"/>
                <a:sym typeface="+mn-ea"/>
              </a:rPr>
              <a:t>王之好乐甚，则齐国其庶几</a:t>
            </a:r>
            <a:r>
              <a:rPr lang="zh-CN" altLang="en-US" sz="2000">
                <a:solidFill>
                  <a:srgbClr val="FF0000"/>
                </a:solidFill>
                <a:latin typeface="楷体" panose="02010609060101010101" charset="-122"/>
                <a:ea typeface="楷体" panose="02010609060101010101" charset="-122"/>
                <a:sym typeface="+mn-ea"/>
              </a:rPr>
              <a:t>乎</a:t>
            </a:r>
            <a:r>
              <a:rPr lang="zh-CN" altLang="en-US" sz="2000">
                <a:solidFill>
                  <a:schemeClr val="tx1"/>
                </a:solidFill>
                <a:latin typeface="楷体" panose="02010609060101010101" charset="-122"/>
                <a:ea typeface="楷体" panose="02010609060101010101" charset="-122"/>
                <a:sym typeface="+mn-ea"/>
              </a:rPr>
              <a:t>？（《庄暴见孟子》）</a:t>
            </a:r>
            <a:endParaRPr lang="zh-CN" altLang="en-US" sz="2000">
              <a:solidFill>
                <a:schemeClr val="tx1"/>
              </a:solidFill>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用于感叹句或祈使句，可译为“啊”“呀”等。</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楷体" panose="02010609060101010101" charset="-122"/>
                <a:ea typeface="楷体" panose="02010609060101010101" charset="-122"/>
                <a:sym typeface="+mn-ea"/>
              </a:rPr>
              <a:t>悔相道之不察兮，延伫</a:t>
            </a:r>
            <a:r>
              <a:rPr lang="zh-CN" altLang="en-US" sz="2000">
                <a:solidFill>
                  <a:srgbClr val="FF0000"/>
                </a:solidFill>
                <a:latin typeface="楷体" panose="02010609060101010101" charset="-122"/>
                <a:ea typeface="楷体" panose="02010609060101010101" charset="-122"/>
                <a:sym typeface="+mn-ea"/>
              </a:rPr>
              <a:t>乎</a:t>
            </a:r>
            <a:r>
              <a:rPr lang="zh-CN" altLang="en-US" sz="2000">
                <a:solidFill>
                  <a:schemeClr val="tx1"/>
                </a:solidFill>
                <a:latin typeface="楷体" panose="02010609060101010101" charset="-122"/>
                <a:ea typeface="楷体" panose="02010609060101010101" charset="-122"/>
                <a:sym typeface="+mn-ea"/>
              </a:rPr>
              <a:t>吾将反。（《离骚》）</a:t>
            </a:r>
            <a:endParaRPr lang="zh-CN" altLang="en-US" sz="2000">
              <a:solidFill>
                <a:schemeClr val="tx1"/>
              </a:solidFill>
              <a:latin typeface="楷体" panose="02010609060101010101" charset="-122"/>
              <a:ea typeface="楷体" panose="02010609060101010101" charset="-122"/>
              <a:sym typeface="+mn-ea"/>
            </a:endParaRPr>
          </a:p>
        </p:txBody>
      </p:sp>
    </p:spTree>
  </p:cSld>
  <p:clrMapOvr>
    <a:masterClrMapping/>
  </p:clrMapOvr>
  <p:transition spd="slow" advClick="0" advTm="3000">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1160" y="882015"/>
            <a:ext cx="11800840" cy="6565265"/>
          </a:xfrm>
          <a:prstGeom prst="rect">
            <a:avLst/>
          </a:prstGeom>
          <a:noFill/>
        </p:spPr>
        <p:txBody>
          <a:bodyPr wrap="square" rtlCol="0" anchor="t">
            <a:noAutofit/>
          </a:bodyPr>
          <a:p>
            <a:pPr indent="266700" algn="just" defTabSz="266700" fontAlgn="auto">
              <a:lnSpc>
                <a:spcPct val="150000"/>
              </a:lnSpc>
              <a:spcAft>
                <a:spcPct val="0"/>
              </a:spcAft>
            </a:pPr>
            <a:r>
              <a:rPr lang="zh-CN" altLang="en-US" sz="2400" b="1">
                <a:solidFill>
                  <a:srgbClr val="FF0000"/>
                </a:solidFill>
                <a:latin typeface="宋体" panose="02010600030101010101" pitchFamily="2" charset="-122"/>
                <a:ea typeface="宋体" panose="02010600030101010101" pitchFamily="2" charset="-122"/>
                <a:sym typeface="+mn-ea"/>
              </a:rPr>
              <a:t>乎</a:t>
            </a:r>
            <a:endParaRPr lang="zh-CN" altLang="en-US" sz="2400" b="1">
              <a:solidFill>
                <a:srgbClr val="FF0000"/>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（2）介词，相当于“于”“在”</a:t>
            </a:r>
            <a:endParaRPr lang="zh-CN" altLang="en-US" sz="2000">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醉翁之意不在酒，在</a:t>
            </a:r>
            <a:r>
              <a:rPr lang="zh-CN" altLang="en-US" sz="2000">
                <a:solidFill>
                  <a:srgbClr val="FF0000"/>
                </a:solidFill>
                <a:latin typeface="楷体" panose="02010609060101010101" charset="-122"/>
                <a:ea typeface="楷体" panose="02010609060101010101" charset="-122"/>
                <a:sym typeface="+mn-ea"/>
              </a:rPr>
              <a:t>乎</a:t>
            </a:r>
            <a:r>
              <a:rPr lang="zh-CN" altLang="en-US" sz="2000">
                <a:latin typeface="楷体" panose="02010609060101010101" charset="-122"/>
                <a:ea typeface="楷体" panose="02010609060101010101" charset="-122"/>
                <a:sym typeface="+mn-ea"/>
              </a:rPr>
              <a:t>山水之间也。（《醉翁亭记》）</a:t>
            </a:r>
            <a:endParaRPr lang="zh-CN" altLang="en-US" sz="2000">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今虽死</a:t>
            </a:r>
            <a:r>
              <a:rPr lang="zh-CN" altLang="en-US" sz="2000">
                <a:solidFill>
                  <a:srgbClr val="FF0000"/>
                </a:solidFill>
                <a:latin typeface="楷体" panose="02010609060101010101" charset="-122"/>
                <a:ea typeface="楷体" panose="02010609060101010101" charset="-122"/>
                <a:sym typeface="+mn-ea"/>
              </a:rPr>
              <a:t>乎</a:t>
            </a:r>
            <a:r>
              <a:rPr lang="zh-CN" altLang="en-US" sz="2000">
                <a:latin typeface="楷体" panose="02010609060101010101" charset="-122"/>
                <a:ea typeface="楷体" panose="02010609060101010101" charset="-122"/>
                <a:sym typeface="+mn-ea"/>
              </a:rPr>
              <a:t>此，比吾乡邻之死则已后矣。（《捕蛇者说》）</a:t>
            </a:r>
            <a:endParaRPr lang="zh-CN" altLang="en-US" sz="2000">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生乎吾前，其闻道也固先</a:t>
            </a:r>
            <a:r>
              <a:rPr lang="zh-CN" altLang="en-US" sz="2000">
                <a:solidFill>
                  <a:srgbClr val="FF0000"/>
                </a:solidFill>
                <a:latin typeface="楷体" panose="02010609060101010101" charset="-122"/>
                <a:ea typeface="楷体" panose="02010609060101010101" charset="-122"/>
                <a:sym typeface="+mn-ea"/>
              </a:rPr>
              <a:t>乎</a:t>
            </a:r>
            <a:r>
              <a:rPr lang="zh-CN" altLang="en-US" sz="2000">
                <a:latin typeface="楷体" panose="02010609060101010101" charset="-122"/>
                <a:ea typeface="楷体" panose="02010609060101010101" charset="-122"/>
                <a:sym typeface="+mn-ea"/>
              </a:rPr>
              <a:t>吾。（《师说》）</a:t>
            </a:r>
            <a:endParaRPr lang="zh-CN" altLang="en-US" sz="2000">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（3）词尾，译为“的样子”</a:t>
            </a:r>
            <a:endParaRPr lang="zh-CN" altLang="en-US" sz="2000">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以无厚入有间，恢恢</a:t>
            </a:r>
            <a:r>
              <a:rPr lang="zh-CN" altLang="en-US" sz="2000">
                <a:solidFill>
                  <a:srgbClr val="FF0000"/>
                </a:solidFill>
                <a:latin typeface="楷体" panose="02010609060101010101" charset="-122"/>
                <a:ea typeface="楷体" panose="02010609060101010101" charset="-122"/>
                <a:sym typeface="+mn-ea"/>
              </a:rPr>
              <a:t>乎</a:t>
            </a:r>
            <a:r>
              <a:rPr lang="zh-CN" altLang="en-US" sz="2000">
                <a:latin typeface="楷体" panose="02010609060101010101" charset="-122"/>
                <a:ea typeface="楷体" panose="02010609060101010101" charset="-122"/>
                <a:sym typeface="+mn-ea"/>
              </a:rPr>
              <a:t>其于游刃必有余地矣。（《庖丁解牛》）</a:t>
            </a:r>
            <a:endParaRPr lang="zh-CN" altLang="en-US" sz="2000">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浩浩</a:t>
            </a:r>
            <a:r>
              <a:rPr lang="zh-CN" altLang="en-US" sz="2000">
                <a:solidFill>
                  <a:srgbClr val="FF0000"/>
                </a:solidFill>
                <a:latin typeface="楷体" panose="02010609060101010101" charset="-122"/>
                <a:ea typeface="楷体" panose="02010609060101010101" charset="-122"/>
                <a:sym typeface="+mn-ea"/>
              </a:rPr>
              <a:t>乎</a:t>
            </a:r>
            <a:r>
              <a:rPr lang="zh-CN" altLang="en-US" sz="2000">
                <a:latin typeface="楷体" panose="02010609060101010101" charset="-122"/>
                <a:ea typeface="楷体" panose="02010609060101010101" charset="-122"/>
                <a:sym typeface="+mn-ea"/>
              </a:rPr>
              <a:t>如冯虚御风，而不知其所止；飘飘</a:t>
            </a:r>
            <a:r>
              <a:rPr lang="zh-CN" altLang="en-US" sz="2000">
                <a:solidFill>
                  <a:srgbClr val="FF0000"/>
                </a:solidFill>
                <a:latin typeface="楷体" panose="02010609060101010101" charset="-122"/>
                <a:ea typeface="楷体" panose="02010609060101010101" charset="-122"/>
                <a:sym typeface="+mn-ea"/>
              </a:rPr>
              <a:t>乎</a:t>
            </a:r>
            <a:r>
              <a:rPr lang="zh-CN" altLang="en-US" sz="2000">
                <a:latin typeface="楷体" panose="02010609060101010101" charset="-122"/>
                <a:ea typeface="楷体" panose="02010609060101010101" charset="-122"/>
                <a:sym typeface="+mn-ea"/>
              </a:rPr>
              <a:t>如遗世独立，羽化而登仙。（《赤壁赋》）</a:t>
            </a:r>
            <a:endParaRPr lang="zh-CN" altLang="en-US" sz="2000">
              <a:latin typeface="楷体" panose="02010609060101010101" charset="-122"/>
              <a:ea typeface="楷体" panose="02010609060101010101" charset="-122"/>
              <a:sym typeface="+mn-ea"/>
            </a:endParaRPr>
          </a:p>
        </p:txBody>
      </p:sp>
    </p:spTree>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文言文实词</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第一部分</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0995" y="668020"/>
            <a:ext cx="11510645" cy="4799965"/>
          </a:xfrm>
          <a:prstGeom prst="rect">
            <a:avLst/>
          </a:prstGeom>
          <a:noFill/>
        </p:spPr>
        <p:txBody>
          <a:bodyPr wrap="square" rtlCol="0" anchor="t">
            <a:spAutoFit/>
          </a:bodyPr>
          <a:p>
            <a:pPr indent="266700" algn="just" defTabSz="266700" fontAlgn="auto">
              <a:lnSpc>
                <a:spcPct val="150000"/>
              </a:lnSpc>
              <a:spcAft>
                <a:spcPct val="0"/>
              </a:spcAft>
            </a:pPr>
            <a:r>
              <a:rPr lang="zh-CN" altLang="en-US" sz="2400" b="1">
                <a:solidFill>
                  <a:srgbClr val="FF0000"/>
                </a:solidFill>
                <a:latin typeface="宋体" panose="02010600030101010101" pitchFamily="2" charset="-122"/>
                <a:ea typeface="宋体" panose="02010600030101010101" pitchFamily="2" charset="-122"/>
                <a:sym typeface="+mn-ea"/>
              </a:rPr>
              <a:t>乃</a:t>
            </a:r>
            <a:endParaRPr lang="zh-CN" altLang="en-US" sz="2400" b="1">
              <a:solidFill>
                <a:srgbClr val="FF0000"/>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（1）副词</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表示前后两事在情理上的顺承或时间上的紧接，可译为“才”“这才”“就”等。</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楷体" panose="02010609060101010101" charset="-122"/>
                <a:ea typeface="楷体" panose="02010609060101010101" charset="-122"/>
                <a:sym typeface="+mn-ea"/>
              </a:rPr>
              <a:t>设九宾于廷，臣</a:t>
            </a:r>
            <a:r>
              <a:rPr lang="zh-CN" altLang="en-US" sz="2000">
                <a:solidFill>
                  <a:srgbClr val="FF0000"/>
                </a:solidFill>
                <a:latin typeface="楷体" panose="02010609060101010101" charset="-122"/>
                <a:ea typeface="楷体" panose="02010609060101010101" charset="-122"/>
                <a:sym typeface="+mn-ea"/>
              </a:rPr>
              <a:t>乃</a:t>
            </a:r>
            <a:r>
              <a:rPr lang="zh-CN" altLang="en-US" sz="2000">
                <a:solidFill>
                  <a:schemeClr val="tx1"/>
                </a:solidFill>
                <a:latin typeface="楷体" panose="02010609060101010101" charset="-122"/>
                <a:ea typeface="楷体" panose="02010609060101010101" charset="-122"/>
                <a:sym typeface="+mn-ea"/>
              </a:rPr>
              <a:t>敢上璧。（《廉颇蔺相如列传》）</a:t>
            </a:r>
            <a:endParaRPr lang="zh-CN" altLang="en-US" sz="2000">
              <a:solidFill>
                <a:schemeClr val="tx1"/>
              </a:solidFill>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强调某一行为出乎意料或违背常理，可译为“却”“竟（然）”“反而”等。</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楷体" panose="02010609060101010101" charset="-122"/>
                <a:ea typeface="楷体" panose="02010609060101010101" charset="-122"/>
                <a:sym typeface="+mn-ea"/>
              </a:rPr>
              <a:t>问今是何世，</a:t>
            </a:r>
            <a:r>
              <a:rPr lang="zh-CN" altLang="en-US" sz="2000">
                <a:solidFill>
                  <a:srgbClr val="FF0000"/>
                </a:solidFill>
                <a:latin typeface="楷体" panose="02010609060101010101" charset="-122"/>
                <a:ea typeface="楷体" panose="02010609060101010101" charset="-122"/>
                <a:sym typeface="+mn-ea"/>
              </a:rPr>
              <a:t>乃</a:t>
            </a:r>
            <a:r>
              <a:rPr lang="zh-CN" altLang="en-US" sz="2000">
                <a:solidFill>
                  <a:schemeClr val="tx1"/>
                </a:solidFill>
                <a:latin typeface="楷体" panose="02010609060101010101" charset="-122"/>
                <a:ea typeface="楷体" panose="02010609060101010101" charset="-122"/>
                <a:sym typeface="+mn-ea"/>
              </a:rPr>
              <a:t>不知有汉。（《桃花源记》）</a:t>
            </a:r>
            <a:endParaRPr lang="zh-CN" altLang="en-US" sz="2000">
              <a:solidFill>
                <a:schemeClr val="tx1"/>
              </a:solidFill>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表示对事物范围的一种限制，可译为“只”“仅”等。</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楷体" panose="02010609060101010101" charset="-122"/>
                <a:ea typeface="楷体" panose="02010609060101010101" charset="-122"/>
                <a:sym typeface="+mn-ea"/>
              </a:rPr>
              <a:t>项王乃复引兵而东，至东城，</a:t>
            </a:r>
            <a:r>
              <a:rPr lang="zh-CN" altLang="en-US" sz="2000">
                <a:solidFill>
                  <a:srgbClr val="FF0000"/>
                </a:solidFill>
                <a:latin typeface="楷体" panose="02010609060101010101" charset="-122"/>
                <a:ea typeface="楷体" panose="02010609060101010101" charset="-122"/>
                <a:sym typeface="+mn-ea"/>
              </a:rPr>
              <a:t>乃</a:t>
            </a:r>
            <a:r>
              <a:rPr lang="zh-CN" altLang="en-US" sz="2000">
                <a:solidFill>
                  <a:schemeClr val="tx1"/>
                </a:solidFill>
                <a:latin typeface="楷体" panose="02010609060101010101" charset="-122"/>
                <a:ea typeface="楷体" panose="02010609060101010101" charset="-122"/>
                <a:sym typeface="+mn-ea"/>
              </a:rPr>
              <a:t>有二十八骑。（《项羽本纪》）</a:t>
            </a:r>
            <a:endParaRPr lang="zh-CN" altLang="en-US" sz="2000">
              <a:solidFill>
                <a:schemeClr val="tx1"/>
              </a:solidFill>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solidFill>
                  <a:schemeClr val="tx1"/>
                </a:solidFill>
                <a:latin typeface="宋体" panose="02010600030101010101" pitchFamily="2" charset="-122"/>
                <a:ea typeface="宋体" panose="02010600030101010101" pitchFamily="2" charset="-122"/>
                <a:sym typeface="+mn-ea"/>
              </a:rPr>
              <a:t>用在判断句中，起确认作用，可译为“是”“就是”等。</a:t>
            </a:r>
            <a:endParaRPr lang="zh-CN" altLang="en-US" sz="2000">
              <a:solidFill>
                <a:schemeClr val="tx1"/>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solidFill>
                  <a:schemeClr val="tx1"/>
                </a:solidFill>
                <a:latin typeface="楷体" panose="02010609060101010101" charset="-122"/>
                <a:ea typeface="楷体" panose="02010609060101010101" charset="-122"/>
                <a:sym typeface="+mn-ea"/>
              </a:rPr>
              <a:t>若事之不济，此</a:t>
            </a:r>
            <a:r>
              <a:rPr lang="zh-CN" altLang="en-US" sz="2000">
                <a:solidFill>
                  <a:srgbClr val="FF0000"/>
                </a:solidFill>
                <a:latin typeface="楷体" panose="02010609060101010101" charset="-122"/>
                <a:ea typeface="楷体" panose="02010609060101010101" charset="-122"/>
                <a:sym typeface="+mn-ea"/>
              </a:rPr>
              <a:t>乃</a:t>
            </a:r>
            <a:r>
              <a:rPr lang="zh-CN" altLang="en-US" sz="2000">
                <a:solidFill>
                  <a:schemeClr val="tx1"/>
                </a:solidFill>
                <a:latin typeface="楷体" panose="02010609060101010101" charset="-122"/>
                <a:ea typeface="楷体" panose="02010609060101010101" charset="-122"/>
                <a:sym typeface="+mn-ea"/>
              </a:rPr>
              <a:t>天也。（《赤壁之战》）</a:t>
            </a:r>
            <a:endParaRPr lang="zh-CN" altLang="en-US" sz="2000">
              <a:solidFill>
                <a:schemeClr val="tx1"/>
              </a:solidFill>
              <a:latin typeface="楷体" panose="02010609060101010101" charset="-122"/>
              <a:ea typeface="楷体" panose="02010609060101010101" charset="-122"/>
              <a:sym typeface="+mn-ea"/>
            </a:endParaRPr>
          </a:p>
        </p:txBody>
      </p:sp>
    </p:spTree>
  </p:cSld>
  <p:clrMapOvr>
    <a:masterClrMapping/>
  </p:clrMapOvr>
  <p:transition spd="slow" advClick="0" advTm="3000">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0525" y="940435"/>
            <a:ext cx="11510645" cy="6322060"/>
          </a:xfrm>
          <a:prstGeom prst="rect">
            <a:avLst/>
          </a:prstGeom>
          <a:noFill/>
        </p:spPr>
        <p:txBody>
          <a:bodyPr wrap="square" rtlCol="0" anchor="t">
            <a:noAutofit/>
          </a:bodyPr>
          <a:p>
            <a:pPr indent="266700" algn="just" defTabSz="266700" fontAlgn="auto">
              <a:lnSpc>
                <a:spcPct val="150000"/>
              </a:lnSpc>
              <a:spcAft>
                <a:spcPct val="0"/>
              </a:spcAft>
            </a:pPr>
            <a:r>
              <a:rPr lang="zh-CN" altLang="en-US" sz="2400" b="1">
                <a:solidFill>
                  <a:srgbClr val="FF0000"/>
                </a:solidFill>
                <a:latin typeface="宋体" panose="02010600030101010101" pitchFamily="2" charset="-122"/>
                <a:ea typeface="宋体" panose="02010600030101010101" pitchFamily="2" charset="-122"/>
                <a:sym typeface="+mn-ea"/>
              </a:rPr>
              <a:t>乃</a:t>
            </a:r>
            <a:endParaRPr lang="zh-CN" altLang="en-US" sz="2400" b="1">
              <a:solidFill>
                <a:srgbClr val="FF0000"/>
              </a:solidFill>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（2）代词</a:t>
            </a:r>
            <a:endParaRPr lang="zh-CN" altLang="en-US" sz="2000">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用作第二人称，常作定语，译为“你的”，也作主语，译为“你”。不能作宾语。</a:t>
            </a:r>
            <a:endParaRPr lang="zh-CN" altLang="en-US" sz="2000">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王师北定中原日，家祭无忘告</a:t>
            </a:r>
            <a:r>
              <a:rPr lang="zh-CN" altLang="en-US" sz="2000">
                <a:solidFill>
                  <a:srgbClr val="FF0000"/>
                </a:solidFill>
                <a:latin typeface="楷体" panose="02010609060101010101" charset="-122"/>
                <a:ea typeface="楷体" panose="02010609060101010101" charset="-122"/>
                <a:sym typeface="+mn-ea"/>
              </a:rPr>
              <a:t>乃</a:t>
            </a:r>
            <a:r>
              <a:rPr lang="zh-CN" altLang="en-US" sz="2000">
                <a:latin typeface="楷体" panose="02010609060101010101" charset="-122"/>
                <a:ea typeface="楷体" panose="02010609060101010101" charset="-122"/>
                <a:sym typeface="+mn-ea"/>
              </a:rPr>
              <a:t>翁。（陆游《示儿》）</a:t>
            </a:r>
            <a:endParaRPr lang="zh-CN" altLang="en-US" sz="2000">
              <a:latin typeface="楷体" panose="02010609060101010101" charset="-122"/>
              <a:ea typeface="楷体" panose="02010609060101010101" charset="-122"/>
              <a:sym typeface="+mn-ea"/>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sym typeface="+mn-ea"/>
              </a:rPr>
              <a:t>用作指示代词，译为“这样”。</a:t>
            </a:r>
            <a:endParaRPr lang="zh-CN" altLang="en-US" sz="2000">
              <a:latin typeface="宋体" panose="02010600030101010101" pitchFamily="2" charset="-122"/>
              <a:ea typeface="宋体" panose="02010600030101010101" pitchFamily="2" charset="-122"/>
              <a:sym typeface="+mn-ea"/>
            </a:endParaRPr>
          </a:p>
          <a:p>
            <a:pPr indent="266700" algn="just" defTabSz="266700" fontAlgn="auto">
              <a:lnSpc>
                <a:spcPct val="150000"/>
              </a:lnSpc>
              <a:spcAft>
                <a:spcPct val="0"/>
              </a:spcAft>
            </a:pPr>
            <a:r>
              <a:rPr lang="zh-CN" altLang="en-US" sz="2000">
                <a:latin typeface="楷体" panose="02010609060101010101" charset="-122"/>
                <a:ea typeface="楷体" panose="02010609060101010101" charset="-122"/>
                <a:sym typeface="+mn-ea"/>
              </a:rPr>
              <a:t>夫我</a:t>
            </a:r>
            <a:r>
              <a:rPr lang="zh-CN" altLang="en-US" sz="2000">
                <a:solidFill>
                  <a:srgbClr val="FF0000"/>
                </a:solidFill>
                <a:latin typeface="楷体" panose="02010609060101010101" charset="-122"/>
                <a:ea typeface="楷体" panose="02010609060101010101" charset="-122"/>
                <a:sym typeface="+mn-ea"/>
              </a:rPr>
              <a:t>乃</a:t>
            </a:r>
            <a:r>
              <a:rPr lang="zh-CN" altLang="en-US" sz="2000">
                <a:latin typeface="楷体" panose="02010609060101010101" charset="-122"/>
                <a:ea typeface="楷体" panose="02010609060101010101" charset="-122"/>
                <a:sym typeface="+mn-ea"/>
              </a:rPr>
              <a:t>行之，反而求之，不得吾心。（《齐桓晋文之事》）</a:t>
            </a:r>
            <a:endParaRPr lang="zh-CN" altLang="en-US" sz="2000">
              <a:latin typeface="楷体" panose="02010609060101010101" charset="-122"/>
              <a:ea typeface="楷体" panose="02010609060101010101" charset="-122"/>
              <a:sym typeface="+mn-ea"/>
            </a:endParaRPr>
          </a:p>
        </p:txBody>
      </p:sp>
    </p:spTree>
  </p:cSld>
  <p:clrMapOvr>
    <a:masterClrMapping/>
  </p:clrMapOvr>
  <p:transition spd="slow" advClick="0" advTm="3000">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8650" y="1455420"/>
            <a:ext cx="11467465" cy="4426585"/>
          </a:xfrm>
          <a:prstGeom prst="rect">
            <a:avLst/>
          </a:prstGeom>
        </p:spPr>
        <p:txBody>
          <a:bodyPr>
            <a:noAutofit/>
          </a:bodyPr>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rPr>
              <a:t>1.标红词语的用法相同的一项是（   ）。</a:t>
            </a:r>
            <a:endParaRPr lang="zh-CN" altLang="en-US" sz="20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rPr>
              <a:t>A.又间令吴广</a:t>
            </a:r>
            <a:r>
              <a:rPr sz="2000">
                <a:solidFill>
                  <a:srgbClr val="FF0000"/>
                </a:solidFill>
                <a:latin typeface="宋体" panose="02010600030101010101" pitchFamily="2" charset="-122"/>
                <a:ea typeface="宋体" panose="02010600030101010101" pitchFamily="2" charset="-122"/>
              </a:rPr>
              <a:t>之</a:t>
            </a:r>
            <a:r>
              <a:rPr lang="zh-CN" altLang="en-US" sz="2000">
                <a:latin typeface="宋体" panose="02010600030101010101" pitchFamily="2" charset="-122"/>
                <a:ea typeface="宋体" panose="02010600030101010101" pitchFamily="2" charset="-122"/>
              </a:rPr>
              <a:t>次所旁丛祠中</a:t>
            </a:r>
            <a:r>
              <a:rPr sz="2400">
                <a:latin typeface="宋体" panose="02010600030101010101" pitchFamily="2" charset="-122"/>
                <a:ea typeface="宋体" panose="02010600030101010101" pitchFamily="2" charset="-122"/>
              </a:rPr>
              <a:t>     </a:t>
            </a:r>
            <a:r>
              <a:rPr lang="en-US" sz="24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予独爱莲</a:t>
            </a:r>
            <a:r>
              <a:rPr sz="2000">
                <a:solidFill>
                  <a:srgbClr val="FF0000"/>
                </a:solidFill>
                <a:latin typeface="宋体" panose="02010600030101010101" pitchFamily="2" charset="-122"/>
                <a:ea typeface="宋体" panose="02010600030101010101" pitchFamily="2" charset="-122"/>
              </a:rPr>
              <a:t>之</a:t>
            </a:r>
            <a:r>
              <a:rPr lang="zh-CN" altLang="en-US" sz="2000">
                <a:latin typeface="宋体" panose="02010600030101010101" pitchFamily="2" charset="-122"/>
                <a:ea typeface="宋体" panose="02010600030101010101" pitchFamily="2" charset="-122"/>
              </a:rPr>
              <a:t>出淤泥而不染</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rPr>
              <a:t>B.蟹六跪</a:t>
            </a:r>
            <a:r>
              <a:rPr sz="2000">
                <a:solidFill>
                  <a:srgbClr val="FF0000"/>
                </a:solidFill>
                <a:latin typeface="宋体" panose="02010600030101010101" pitchFamily="2" charset="-122"/>
                <a:ea typeface="宋体" panose="02010600030101010101" pitchFamily="2" charset="-122"/>
              </a:rPr>
              <a:t>而</a:t>
            </a:r>
            <a:r>
              <a:rPr lang="zh-CN" altLang="en-US" sz="2000">
                <a:latin typeface="宋体" panose="02010600030101010101" pitchFamily="2" charset="-122"/>
                <a:ea typeface="宋体" panose="02010600030101010101" pitchFamily="2" charset="-122"/>
              </a:rPr>
              <a:t>二螯 </a:t>
            </a:r>
            <a:r>
              <a:rPr sz="2400">
                <a:latin typeface="宋体" panose="02010600030101010101" pitchFamily="2" charset="-122"/>
                <a:ea typeface="宋体" panose="02010600030101010101" pitchFamily="2" charset="-122"/>
              </a:rPr>
              <a:t>               </a:t>
            </a:r>
            <a:r>
              <a:rPr lang="en-US" sz="24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敏于事</a:t>
            </a:r>
            <a:r>
              <a:rPr sz="2000">
                <a:solidFill>
                  <a:srgbClr val="FF0000"/>
                </a:solidFill>
                <a:latin typeface="宋体" panose="02010600030101010101" pitchFamily="2" charset="-122"/>
                <a:ea typeface="宋体" panose="02010600030101010101" pitchFamily="2" charset="-122"/>
              </a:rPr>
              <a:t>而</a:t>
            </a:r>
            <a:r>
              <a:rPr lang="zh-CN" altLang="en-US" sz="2000">
                <a:latin typeface="宋体" panose="02010600030101010101" pitchFamily="2" charset="-122"/>
                <a:ea typeface="宋体" panose="02010600030101010101" pitchFamily="2" charset="-122"/>
              </a:rPr>
              <a:t>慎于言</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rPr>
              <a:t>C.当立者</a:t>
            </a:r>
            <a:r>
              <a:rPr sz="2000">
                <a:solidFill>
                  <a:srgbClr val="FF0000"/>
                </a:solidFill>
                <a:latin typeface="宋体" panose="02010600030101010101" pitchFamily="2" charset="-122"/>
                <a:ea typeface="宋体" panose="02010600030101010101" pitchFamily="2" charset="-122"/>
              </a:rPr>
              <a:t>乃</a:t>
            </a:r>
            <a:r>
              <a:rPr lang="zh-CN" altLang="en-US" sz="2000">
                <a:latin typeface="宋体" panose="02010600030101010101" pitchFamily="2" charset="-122"/>
                <a:ea typeface="宋体" panose="02010600030101010101" pitchFamily="2" charset="-122"/>
              </a:rPr>
              <a:t>公子扶苏</a:t>
            </a:r>
            <a:r>
              <a:rPr sz="24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太丘舍去，去后</a:t>
            </a:r>
            <a:r>
              <a:rPr sz="2000">
                <a:solidFill>
                  <a:srgbClr val="FF0000"/>
                </a:solidFill>
                <a:latin typeface="宋体" panose="02010600030101010101" pitchFamily="2" charset="-122"/>
                <a:ea typeface="宋体" panose="02010600030101010101" pitchFamily="2" charset="-122"/>
              </a:rPr>
              <a:t>乃</a:t>
            </a:r>
            <a:r>
              <a:rPr lang="zh-CN" altLang="en-US" sz="2000">
                <a:latin typeface="宋体" panose="02010600030101010101" pitchFamily="2" charset="-122"/>
                <a:ea typeface="宋体" panose="02010600030101010101" pitchFamily="2" charset="-122"/>
              </a:rPr>
              <a:t>至</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000">
                <a:latin typeface="宋体" panose="02010600030101010101" pitchFamily="2" charset="-122"/>
                <a:ea typeface="宋体" panose="02010600030101010101" pitchFamily="2" charset="-122"/>
              </a:rPr>
              <a:t>D.吴广以为</a:t>
            </a:r>
            <a:r>
              <a:rPr sz="2000">
                <a:solidFill>
                  <a:srgbClr val="FF0000"/>
                </a:solidFill>
                <a:latin typeface="宋体" panose="02010600030101010101" pitchFamily="2" charset="-122"/>
                <a:ea typeface="宋体" panose="02010600030101010101" pitchFamily="2" charset="-122"/>
              </a:rPr>
              <a:t>然 </a:t>
            </a:r>
            <a:r>
              <a:rPr sz="2400">
                <a:latin typeface="宋体" panose="02010600030101010101" pitchFamily="2" charset="-122"/>
                <a:ea typeface="宋体" panose="02010600030101010101" pitchFamily="2" charset="-122"/>
              </a:rPr>
              <a:t>                 </a:t>
            </a:r>
            <a:r>
              <a:rPr lang="zh-CN" altLang="en-US" sz="2000">
                <a:latin typeface="宋体" panose="02010600030101010101" pitchFamily="2" charset="-122"/>
                <a:ea typeface="宋体" panose="02010600030101010101" pitchFamily="2" charset="-122"/>
              </a:rPr>
              <a:t>土地平旷，屋舍俨</a:t>
            </a:r>
            <a:r>
              <a:rPr sz="2000">
                <a:solidFill>
                  <a:srgbClr val="FF0000"/>
                </a:solidFill>
                <a:latin typeface="宋体" panose="02010600030101010101" pitchFamily="2" charset="-122"/>
                <a:ea typeface="宋体" panose="02010600030101010101" pitchFamily="2" charset="-122"/>
              </a:rPr>
              <a:t>然</a:t>
            </a:r>
            <a:endParaRPr sz="2000">
              <a:solidFill>
                <a:srgbClr val="FF0000"/>
              </a:solidFill>
              <a:latin typeface="宋体" panose="02010600030101010101" pitchFamily="2" charset="-122"/>
              <a:ea typeface="宋体" panose="02010600030101010101" pitchFamily="2" charset="-122"/>
            </a:endParaRPr>
          </a:p>
        </p:txBody>
      </p:sp>
      <p:sp>
        <p:nvSpPr>
          <p:cNvPr id="3" name="íSľïḑe"/>
          <p:cNvSpPr txBox="1"/>
          <p:nvPr/>
        </p:nvSpPr>
        <p:spPr>
          <a:xfrm>
            <a:off x="790575" y="434975"/>
            <a:ext cx="5449570" cy="77978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专项训练</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79298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520" y="2827020"/>
            <a:ext cx="9375140" cy="121539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文言文常见的语言现象</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第三部分</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2625" y="2037080"/>
            <a:ext cx="11301095" cy="5834380"/>
          </a:xfrm>
          <a:prstGeom prst="rect">
            <a:avLst/>
          </a:prstGeom>
        </p:spPr>
        <p:txBody>
          <a:bodyPr>
            <a:noAutofit/>
          </a:bodyPr>
          <a:p>
            <a:pPr indent="266700" defTabSz="266700" fontAlgn="auto">
              <a:lnSpc>
                <a:spcPct val="150000"/>
              </a:lnSpc>
            </a:pPr>
            <a:r>
              <a:rPr lang="en-US" altLang="zh-CN" sz="2800" i="0" dirty="0">
                <a:solidFill>
                  <a:srgbClr val="000000"/>
                </a:solidFill>
                <a:cs typeface="+mn-ea"/>
              </a:rPr>
              <a:t>  </a:t>
            </a:r>
            <a:r>
              <a:rPr lang="zh-CN" altLang="en-US" sz="2400" i="0" dirty="0">
                <a:solidFill>
                  <a:srgbClr val="000000"/>
                </a:solidFill>
                <a:latin typeface="宋体" panose="02010600030101010101" pitchFamily="2" charset="-122"/>
                <a:ea typeface="宋体" panose="02010600030101010101" pitchFamily="2" charset="-122"/>
                <a:cs typeface="+mn-ea"/>
              </a:rPr>
              <a:t>文言文的语言现象</a:t>
            </a:r>
            <a:r>
              <a:rPr lang="zh-CN" altLang="en-US" sz="2400" dirty="0">
                <a:solidFill>
                  <a:srgbClr val="000000"/>
                </a:solidFill>
                <a:latin typeface="宋体" panose="02010600030101010101" pitchFamily="2" charset="-122"/>
                <a:ea typeface="宋体" panose="02010600030101010101" pitchFamily="2" charset="-122"/>
                <a:cs typeface="+mn-ea"/>
              </a:rPr>
              <a:t>是指在</a:t>
            </a:r>
            <a:r>
              <a:rPr lang="zh-CN" altLang="en-US" sz="2400" i="0" dirty="0">
                <a:solidFill>
                  <a:srgbClr val="000000"/>
                </a:solidFill>
                <a:latin typeface="宋体" panose="02010600030101010101" pitchFamily="2" charset="-122"/>
                <a:ea typeface="宋体" panose="02010600030101010101" pitchFamily="2" charset="-122"/>
                <a:cs typeface="+mn-ea"/>
              </a:rPr>
              <a:t>文言文</a:t>
            </a:r>
            <a:r>
              <a:rPr lang="zh-CN" altLang="en-US" sz="2400" dirty="0">
                <a:solidFill>
                  <a:srgbClr val="000000"/>
                </a:solidFill>
                <a:latin typeface="宋体" panose="02010600030101010101" pitchFamily="2" charset="-122"/>
                <a:ea typeface="宋体" panose="02010600030101010101" pitchFamily="2" charset="-122"/>
                <a:cs typeface="+mn-ea"/>
              </a:rPr>
              <a:t>里面出现的通假字、词类活用、古今异义、特殊句式等</a:t>
            </a:r>
            <a:r>
              <a:rPr lang="zh-CN" altLang="en-US" sz="2400" i="0" dirty="0">
                <a:solidFill>
                  <a:srgbClr val="000000"/>
                </a:solidFill>
                <a:latin typeface="宋体" panose="02010600030101010101" pitchFamily="2" charset="-122"/>
                <a:ea typeface="宋体" panose="02010600030101010101" pitchFamily="2" charset="-122"/>
                <a:cs typeface="+mn-ea"/>
              </a:rPr>
              <a:t>现象</a:t>
            </a:r>
            <a:r>
              <a:rPr lang="zh-CN" altLang="en-US" sz="2400" dirty="0">
                <a:solidFill>
                  <a:srgbClr val="000000"/>
                </a:solidFill>
                <a:latin typeface="宋体" panose="02010600030101010101" pitchFamily="2" charset="-122"/>
                <a:ea typeface="宋体" panose="02010600030101010101" pitchFamily="2" charset="-122"/>
                <a:cs typeface="+mn-ea"/>
              </a:rPr>
              <a:t>。学习者通过对文言现象学习可以提高文言文学习的效率，在进行文言文阅读时可以更好地对文章的整体进行感知，以迅速提高阅读效果。本节内容将会展示文言文中常见的四大语言现象，即通假字、一词多义、词类活用、古今异义。</a:t>
            </a:r>
            <a:endParaRPr lang="zh-CN" altLang="en-US" sz="2400" dirty="0">
              <a:solidFill>
                <a:srgbClr val="000000"/>
              </a:solidFill>
              <a:latin typeface="宋体" panose="02010600030101010101" pitchFamily="2" charset="-122"/>
              <a:ea typeface="宋体" panose="02010600030101010101" pitchFamily="2" charset="-122"/>
              <a:cs typeface="+mn-ea"/>
            </a:endParaRPr>
          </a:p>
        </p:txBody>
      </p:sp>
    </p:spTree>
  </p:cSld>
  <p:clrMapOvr>
    <a:masterClrMapping/>
  </p:clrMapOvr>
  <p:transition spd="slow" advClick="0" advTm="3000">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3360" y="2531110"/>
            <a:ext cx="6722110" cy="3728085"/>
          </a:xfrm>
          <a:prstGeom prst="rect">
            <a:avLst/>
          </a:prstGeom>
          <a:noFill/>
        </p:spPr>
        <p:txBody>
          <a:bodyPr wrap="square" rtlCol="0">
            <a:noAutofit/>
          </a:bodyPr>
          <a:p>
            <a:r>
              <a:rPr lang="zh-CN" altLang="en-US" sz="6600" b="1" spc="300" dirty="0">
                <a:solidFill>
                  <a:schemeClr val="accent1"/>
                </a:solidFill>
                <a:cs typeface="+mn-ea"/>
              </a:rPr>
              <a:t>一、通假字</a:t>
            </a:r>
            <a:r>
              <a:rPr lang="en-US" altLang="zh-CN"/>
              <a:t> </a:t>
            </a:r>
            <a:endParaRPr lang="en-US" altLang="zh-CN"/>
          </a:p>
        </p:txBody>
      </p:sp>
    </p:spTree>
  </p:cSld>
  <p:clrMapOvr>
    <a:masterClrMapping/>
  </p:clrMapOvr>
  <p:transition spd="slow" advClick="0" advTm="3000">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435546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一、通假字的概念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866775" y="2000250"/>
            <a:ext cx="106521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通假字是文言文中的一种用字现象</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“通假”就是“通用、借代”的意思，指的是使用读音或字形相同或相近的字来代替本字，这种现象也被称为“通用”或“借代”。学界将被替代的字称为“本字”。</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435546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二、通假字的类型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335915" y="1951990"/>
            <a:ext cx="11619230"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通假字可以分为音同形似、音不同但有相同的声母或韵母和音同形不同三种类型。</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 </a:t>
            </a:r>
            <a:r>
              <a:rPr 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（一）音同形似</a:t>
            </a:r>
            <a:endParaRPr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这类通假字借用了读音和字形相同的字来代替本字。如文言句子：“昂其直，居为奇货”中的“直”。</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490220" y="195199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（二）音不同，声母或韵母相同</a:t>
            </a:r>
            <a:endParaRPr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这类通假字借用的那个字的整体读音不同，但拥有相同的声母或韵母。如文言句子：“图穷则匕首见”中的“见”。</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490220" y="195199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b="1" dirty="0">
                <a:solidFill>
                  <a:srgbClr val="000000"/>
                </a:solidFill>
                <a:cs typeface="+mn-ea"/>
                <a:sym typeface="+mn-lt"/>
              </a:rPr>
              <a:t> </a:t>
            </a:r>
            <a:r>
              <a:rPr lang="en-US" sz="2800" b="1" dirty="0">
                <a:solidFill>
                  <a:srgbClr val="FF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（三）音同形不同</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这类通假字借用与本字读音同，字形不同的字来替代。如文言句子：“便要还家”中的“要”。</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5215255" cy="98806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一、文言实词的概念</a:t>
            </a:r>
            <a:endParaRPr kumimoji="0" lang="zh-CN" altLang="en-US" sz="40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490220" y="1711325"/>
            <a:ext cx="10935335" cy="5638165"/>
          </a:xfrm>
          <a:prstGeom prst="rect">
            <a:avLst/>
          </a:prstGeom>
        </p:spPr>
        <p:txBody>
          <a:bodyPr wrap="square">
            <a:noAutofit/>
          </a:bodyPr>
          <a:lstStyle/>
          <a:p>
            <a:pPr lvl="0">
              <a:lnSpc>
                <a:spcPct val="130000"/>
              </a:lnSpc>
            </a:pPr>
            <a:r>
              <a:rPr lang="en-US" altLang="zh-CN" sz="2800" dirty="0">
                <a:solidFill>
                  <a:srgbClr val="000000"/>
                </a:solidFill>
                <a:cs typeface="+mn-ea"/>
                <a:sym typeface="+mn-lt"/>
              </a:rPr>
              <a:t>   </a:t>
            </a:r>
            <a:r>
              <a:rPr lang="en-US" altLang="zh-CN" sz="2400" dirty="0">
                <a:solidFill>
                  <a:srgbClr val="000000"/>
                </a:solidFill>
                <a:cs typeface="+mn-ea"/>
                <a:sym typeface="+mn-lt"/>
              </a:rPr>
              <a:t> </a:t>
            </a:r>
            <a:r>
              <a:rPr lang="zh-CN" altLang="en-US" sz="2400">
                <a:latin typeface="宋体" panose="02010600030101010101" pitchFamily="2" charset="-122"/>
                <a:ea typeface="宋体" panose="02010600030101010101" pitchFamily="2" charset="-122"/>
                <a:sym typeface="+mn-lt"/>
              </a:rPr>
              <a:t>实词，是汉语词类中的一种，词语中含有实际意义的词，实词能单独充当句子成分，即有词汇意义和语法意义的词。一般包括名词、动词、形容词、数词、量词及代词。</a:t>
            </a:r>
            <a:endParaRPr lang="zh-CN" altLang="en-US" sz="2400">
              <a:latin typeface="宋体" panose="02010600030101010101" pitchFamily="2" charset="-122"/>
              <a:ea typeface="宋体" panose="02010600030101010101" pitchFamily="2" charset="-122"/>
              <a:sym typeface="+mn-lt"/>
            </a:endParaRPr>
          </a:p>
          <a:p>
            <a:pPr lvl="0">
              <a:lnSpc>
                <a:spcPct val="130000"/>
              </a:lnSpc>
            </a:pPr>
            <a:r>
              <a:rPr lang="zh-CN" altLang="en-US" sz="2400">
                <a:latin typeface="宋体" panose="02010600030101010101" pitchFamily="2" charset="-122"/>
                <a:ea typeface="宋体" panose="02010600030101010101" pitchFamily="2" charset="-122"/>
                <a:sym typeface="+mn-lt"/>
              </a:rPr>
              <a:t>    掌握较多的文言实词是提高阅读和理解文言文能力的关键。</a:t>
            </a:r>
            <a:endParaRPr lang="zh-CN" altLang="en-US" sz="2400">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P spid="23"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3360" y="2531110"/>
            <a:ext cx="6722110" cy="3728085"/>
          </a:xfrm>
          <a:prstGeom prst="rect">
            <a:avLst/>
          </a:prstGeom>
          <a:noFill/>
        </p:spPr>
        <p:txBody>
          <a:bodyPr wrap="square" rtlCol="0">
            <a:noAutofit/>
          </a:bodyPr>
          <a:p>
            <a:r>
              <a:rPr lang="zh-CN" altLang="en-US" sz="6600" b="1" spc="300" dirty="0">
                <a:solidFill>
                  <a:schemeClr val="accent1"/>
                </a:solidFill>
                <a:cs typeface="+mn-ea"/>
              </a:rPr>
              <a:t>二、一词多义</a:t>
            </a:r>
            <a:r>
              <a:rPr lang="en-US" altLang="zh-CN"/>
              <a:t> </a:t>
            </a:r>
            <a:endParaRPr lang="en-US" altLang="zh-CN"/>
          </a:p>
        </p:txBody>
      </p:sp>
    </p:spTree>
  </p:cSld>
  <p:clrMapOvr>
    <a:masterClrMapping/>
  </p:clrMapOvr>
  <p:transition spd="slow" advClick="0" advTm="3000">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435546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一、一词多义的概念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490220" y="1951990"/>
            <a:ext cx="1114488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一词多义指的是一个词具有多种含义，乃至属于不同的词类。这种词通常会包含本义、引申义和比喻义等含义。</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lang="en-US" sz="24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（一）本义</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本义就是最初造字时本来表示的意义。如“十三能织素，十四学裁衣。”的“素”字。</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490220" y="1951990"/>
            <a:ext cx="1113345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（二）引申义</a:t>
            </a:r>
            <a:endParaRPr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引申义就是围绕本义而引申出来的意义。如“朝”本义是“早晨”，由于古代臣子在早晨拜见帝王，便引申为“朝见”“朝拜”；由“朝见”又引申为朝见的处所“朝廷”；由一个接一个的帝王踞于朝廷而再指时间，又引申为“朝代”。因此“朝”这个字的引申义就依次演变为：早晨→朝见→朝拜→朝廷→朝代。</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490220" y="195199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（三）比喻义</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比喻义指就汉字（词）的原有的某义因比喻而产生的意义。如“宪既平匈奴，威名大盛，以耿夔、任尚等为爪牙，邓叠，郭璜为心腹。”中的“心腹”。</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3360" y="2531110"/>
            <a:ext cx="6722110" cy="3728085"/>
          </a:xfrm>
          <a:prstGeom prst="rect">
            <a:avLst/>
          </a:prstGeom>
          <a:noFill/>
        </p:spPr>
        <p:txBody>
          <a:bodyPr wrap="square" rtlCol="0">
            <a:noAutofit/>
          </a:bodyPr>
          <a:p>
            <a:r>
              <a:rPr lang="zh-CN" altLang="en-US" sz="6600" b="1" spc="300" dirty="0">
                <a:solidFill>
                  <a:schemeClr val="accent1"/>
                </a:solidFill>
                <a:cs typeface="+mn-ea"/>
              </a:rPr>
              <a:t>三、词类活用</a:t>
            </a:r>
            <a:r>
              <a:rPr lang="en-US" altLang="zh-CN"/>
              <a:t> </a:t>
            </a:r>
            <a:endParaRPr lang="en-US" altLang="zh-CN"/>
          </a:p>
        </p:txBody>
      </p:sp>
    </p:spTree>
  </p:cSld>
  <p:clrMapOvr>
    <a:masterClrMapping/>
  </p:clrMapOvr>
  <p:transition spd="slow" advClick="0" advTm="3000">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435546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一、词类活用的概念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490220" y="195199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dirty="0">
                <a:solidFill>
                  <a:srgbClr val="000000"/>
                </a:solidFill>
                <a:latin typeface="宋体" panose="02010600030101010101" pitchFamily="2" charset="-122"/>
                <a:ea typeface="宋体" panose="02010600030101010101" pitchFamily="2" charset="-122"/>
                <a:cs typeface="+mn-ea"/>
                <a:sym typeface="+mn-lt"/>
              </a:rPr>
              <a:t>词类活用是在特定的语言环境中，一个词临时改变了它的语法功能，具备了另一类词的语法特点，进而产生某一新的意义的一类语言现象。词类活用主要包括名词的活用、动词的活用、形容词的活用、数词的活用四大类。</a:t>
            </a:r>
            <a:endParaRPr sz="2400" dirty="0">
              <a:solidFill>
                <a:srgbClr val="000000"/>
              </a:solidFill>
              <a:latin typeface="宋体" panose="02010600030101010101" pitchFamily="2" charset="-122"/>
              <a:ea typeface="宋体" panose="02010600030101010101" pitchFamily="2" charset="-122"/>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435546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二、词类活用的类型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FF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（一）名词的活用</a:t>
            </a:r>
            <a:endParaRPr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lang="en-US"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  </a:t>
            </a:r>
            <a:r>
              <a:rPr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1.名词活用为一般动词</a:t>
            </a:r>
            <a:endParaRPr sz="24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名词活用为一般动词，在古代汉语中是比较普遍的现象。活用后的意义仍和这个名词的意义密切相关，其活用的语境主要有：</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（1）名词+名词</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（2）名词+代词</a:t>
            </a:r>
            <a:endPar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（3）副词（能愿动词）+名词</a:t>
            </a:r>
            <a:endPar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（4）名词用“而”“则”与动词或动词性短语相连接。</a:t>
            </a:r>
            <a:endPar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（5）古代汉语中普通名词与方位名词活用作动词。</a:t>
            </a:r>
            <a:endPar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b="1" dirty="0">
                <a:solidFill>
                  <a:srgbClr val="92D050"/>
                </a:solidFill>
                <a:cs typeface="+mn-ea"/>
                <a:sym typeface="+mn-lt"/>
              </a:rPr>
              <a:t> </a:t>
            </a:r>
            <a:r>
              <a:rPr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2.名词活用为使动词</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名词用作使动词，是指这个名词带了宾语，并且使宾语所代表的人或事物变成这个名词所代表的人或事物。如：“先生之恩，生死而肉骨也。”</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b="1" dirty="0">
                <a:solidFill>
                  <a:srgbClr val="92D050"/>
                </a:solidFill>
                <a:cs typeface="+mn-ea"/>
                <a:sym typeface="+mn-lt"/>
              </a:rPr>
              <a:t> </a:t>
            </a:r>
            <a:r>
              <a:rPr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3.名词活用为意动词</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名词的意动用法是把它后面的宾语所代表的人或事物看作这个名词所代表的人或事物。如：“邑人奇之，稍稍宾客其父。”</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dirty="0">
                <a:solidFill>
                  <a:srgbClr val="FF0000"/>
                </a:solidFill>
                <a:cs typeface="+mn-ea"/>
                <a:sym typeface="+mn-lt"/>
              </a:rPr>
              <a:t>  </a:t>
            </a:r>
            <a:r>
              <a:rPr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（二）动词的活用</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lang="en-US"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 </a:t>
            </a:r>
            <a:r>
              <a:rPr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1.动词活用为名词</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动词的主要作用是充当谓语，但有时也出现在主语或宾语的位置上，表示与这个动作行为有关的人或事，这时它就活用为名词了。如：“夫大国，难测也，惧有伏焉。”</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91795"/>
            <a:ext cx="5410200" cy="9969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二、常见的文言实词</a:t>
            </a:r>
            <a:endParaRPr kumimoji="0" lang="zh-CN" altLang="en-US" sz="40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1044575" y="1296035"/>
            <a:ext cx="10476230" cy="5638165"/>
          </a:xfrm>
          <a:prstGeom prst="rect">
            <a:avLst/>
          </a:prstGeom>
        </p:spPr>
        <p:txBody>
          <a:bodyPr wrap="square">
            <a:noAutofit/>
          </a:bodyPr>
          <a:lstStyle/>
          <a:p>
            <a:pPr lvl="0">
              <a:lnSpc>
                <a:spcPct val="130000"/>
              </a:lnSpc>
            </a:pPr>
            <a:endParaRPr lang="zh-CN" altLang="en-US" sz="2400">
              <a:latin typeface="宋体" panose="02010600030101010101" pitchFamily="2" charset="-122"/>
              <a:ea typeface="宋体" panose="02010600030101010101" pitchFamily="2" charset="-122"/>
              <a:sym typeface="+mn-lt"/>
            </a:endParaRPr>
          </a:p>
          <a:p>
            <a:pPr lvl="0">
              <a:lnSpc>
                <a:spcPct val="130000"/>
              </a:lnSpc>
            </a:pPr>
            <a:r>
              <a:rPr lang="zh-CN" altLang="en-US" sz="2400">
                <a:latin typeface="宋体" panose="02010600030101010101" pitchFamily="2" charset="-122"/>
                <a:ea typeface="宋体" panose="02010600030101010101" pitchFamily="2" charset="-122"/>
                <a:sym typeface="+mn-lt"/>
              </a:rPr>
              <a:t>常见的文言实词有120个：</a:t>
            </a:r>
            <a:endParaRPr lang="zh-CN" altLang="en-US" sz="2400">
              <a:latin typeface="宋体" panose="02010600030101010101" pitchFamily="2" charset="-122"/>
              <a:ea typeface="宋体" panose="02010600030101010101" pitchFamily="2" charset="-122"/>
              <a:sym typeface="+mn-lt"/>
            </a:endParaRPr>
          </a:p>
          <a:p>
            <a:pPr lvl="0">
              <a:lnSpc>
                <a:spcPct val="130000"/>
              </a:lnSpc>
            </a:pPr>
            <a:r>
              <a:rPr lang="zh-CN" altLang="en-US" sz="2400">
                <a:latin typeface="宋体" panose="02010600030101010101" pitchFamily="2" charset="-122"/>
                <a:ea typeface="宋体" panose="02010600030101010101" pitchFamily="2" charset="-122"/>
                <a:sym typeface="+mn-lt"/>
              </a:rPr>
              <a:t>爱 安 被 倍 本 鄙 兵 病 察 朝 曾 乘 诚 除 辞 从 殆 当 道得 度 非 复 负 盖 故 顾 固 归 国 过 何 恨 胡 患 或 疾 及 即 既 假 间 见 解 就 举 绝 堪 克 类 怜 弥 莫 乃 内 期 奇 迁 请 穷 去 劝 却 如 若 善 少 涉 胜 识 使 是 适 书 孰 属  数 率 说 私 素 汤 涕 徒 亡 王 望 恶 微 悉 相 谢 信 兴 行 幸 修 徐 许 阳 要 宜 遗 贻 易 阴 右 再 造 知 致 质 治 诸 贼 族 卒 走 左 坐</a:t>
            </a:r>
            <a:endParaRPr lang="zh-CN" altLang="en-US" sz="2400">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b="1" dirty="0">
                <a:solidFill>
                  <a:srgbClr val="92D050"/>
                </a:solidFill>
                <a:cs typeface="+mn-ea"/>
                <a:sym typeface="+mn-lt"/>
              </a:rPr>
              <a:t> </a:t>
            </a:r>
            <a:r>
              <a:rPr lang="en-US"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 </a:t>
            </a:r>
            <a:r>
              <a:rPr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2.动词的使动用法</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动词和它的宾语不是一般的支配与被支配的关系，而是使宾语所代表的人或事产生这个动作所表示的动作行为。一般说来，活用作使动的动词，多数是不及物动词。不及物动词本来不带宾语，用于使动时，后面就带有宾语，翻译时要采用兼语式的形式。如：“可烧而走也。”</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b="1" dirty="0">
                <a:solidFill>
                  <a:srgbClr val="92D050"/>
                </a:solidFill>
                <a:cs typeface="+mn-ea"/>
                <a:sym typeface="+mn-lt"/>
              </a:rPr>
              <a:t>   </a:t>
            </a:r>
            <a:r>
              <a:rPr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3.动词的为动用法</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在文言文中，有些动词所表示的动作，是主语表示的人为了宾语所表示的人或物而发出的，这种用法就是动词的为动用法。如：“后人哀之而不鉴之，亦使后人复哀后人也。”</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dirty="0">
                <a:solidFill>
                  <a:srgbClr val="FF0000"/>
                </a:solidFill>
                <a:cs typeface="+mn-ea"/>
                <a:sym typeface="+mn-lt"/>
              </a:rPr>
              <a:t>   </a:t>
            </a:r>
            <a:r>
              <a:rPr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（三）形容词的活用</a:t>
            </a:r>
            <a:endParaRPr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lang="en-US"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 </a:t>
            </a:r>
            <a:r>
              <a:rPr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1.形容词活用为名词</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在文言文中，形容词如果处在主语或宾语及判断句谓语的位置上，具有明显的表示人或事物的特征和意义，它就活用为名词。如：“四美具，二难并。”</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b="1" dirty="0">
                <a:solidFill>
                  <a:srgbClr val="92D050"/>
                </a:solidFill>
                <a:cs typeface="+mn-ea"/>
                <a:sym typeface="+mn-lt"/>
              </a:rPr>
              <a:t> </a:t>
            </a:r>
            <a:r>
              <a:rPr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2.形容词活用为一般动词</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形容词本身是不能带宾语的，但有时后面却带了宾语（但又不是使动用法和意动用法），这时候形容词就活用为动词。如：“此不为近者热而远者凉乎。”</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b="1" dirty="0">
                <a:solidFill>
                  <a:srgbClr val="92D050"/>
                </a:solidFill>
                <a:cs typeface="+mn-ea"/>
                <a:sym typeface="+mn-lt"/>
              </a:rPr>
              <a:t>   </a:t>
            </a:r>
            <a:r>
              <a:rPr lang="en-US"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 </a:t>
            </a:r>
            <a:r>
              <a:rPr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3.形容词的使动用法</a:t>
            </a:r>
            <a:endParaRPr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形容词带上宾语以后，如果使得宾语具有这个形容词的性质和状态，那么这个形容词就活用为使动词。如：“春风又绿江南岸。”</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b="1" dirty="0">
                <a:solidFill>
                  <a:srgbClr val="92D050"/>
                </a:solidFill>
                <a:latin typeface="宋体" panose="02010600030101010101" pitchFamily="2" charset="-122"/>
                <a:ea typeface="宋体" panose="02010600030101010101" pitchFamily="2" charset="-122"/>
                <a:cs typeface="宋体" panose="02010600030101010101" pitchFamily="2" charset="-122"/>
                <a:sym typeface="+mn-lt"/>
              </a:rPr>
              <a:t>4.形容词的意动用法</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形容词用作意动，是主观上认为后面的宾语所代表的人或事物具有这个形容词所表示的性质或状态。如：“渔人甚异之。”</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（四）数词的活用</a:t>
            </a:r>
            <a:endParaRPr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作为实词的数词在古汉语中活用作动词的情形比较少见，一般来说，数词直接处于谓语的位置上就用作了动词。如：“古者天下散乱，莫之能一，是以诸侯并作。”</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3360" y="2531110"/>
            <a:ext cx="6722110" cy="3728085"/>
          </a:xfrm>
          <a:prstGeom prst="rect">
            <a:avLst/>
          </a:prstGeom>
          <a:noFill/>
        </p:spPr>
        <p:txBody>
          <a:bodyPr wrap="square" rtlCol="0">
            <a:noAutofit/>
          </a:bodyPr>
          <a:p>
            <a:r>
              <a:rPr lang="zh-CN" altLang="en-US" sz="6600" b="1" spc="300" dirty="0">
                <a:solidFill>
                  <a:schemeClr val="accent1"/>
                </a:solidFill>
                <a:cs typeface="+mn-ea"/>
              </a:rPr>
              <a:t>四、古今异义</a:t>
            </a:r>
            <a:endParaRPr lang="zh-CN" altLang="en-US" sz="6600" b="1" spc="300" dirty="0">
              <a:solidFill>
                <a:schemeClr val="accent1"/>
              </a:solidFill>
              <a:cs typeface="+mn-ea"/>
            </a:endParaRPr>
          </a:p>
        </p:txBody>
      </p:sp>
    </p:spTree>
  </p:cSld>
  <p:clrMapOvr>
    <a:masterClrMapping/>
  </p:clrMapOvr>
  <p:transition spd="slow" advClick="0" advTm="3000">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532955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一、古今异义词的概念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490220" y="195199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古汉语中有一些字形相同而与现在的词意义用法不同的词，即古今异义词。</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435546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二、古今异义的类型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b="1" dirty="0">
                <a:solidFill>
                  <a:srgbClr val="000000"/>
                </a:solidFill>
                <a:cs typeface="+mn-ea"/>
                <a:sym typeface="+mn-lt"/>
              </a:rPr>
              <a:t> </a:t>
            </a:r>
            <a:r>
              <a:rPr lang="en-US" sz="2800" b="1" dirty="0">
                <a:solidFill>
                  <a:srgbClr val="FF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（一）词义扩大</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即随着词汇的发展，一个词的意义形容的范围变大了。“水由地中行，江、淮、河、汉是也”《孟子》中的“江”“河”与“淮”“汉”并列，指“长江”和“黄河”。“江”和“河”在古代是专有名词，现在扩大为用于泛指的通名了。</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397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任务</a:t>
            </a:r>
            <a:r>
              <a:rPr kumimoji="0" lang="en-US" altLang="zh-CN" sz="2800" b="1" i="0" u="none" strike="noStrike" kern="0" cap="none" spc="0" normalizeH="0" baseline="0" noProof="0" dirty="0">
                <a:ln>
                  <a:noFill/>
                </a:ln>
                <a:solidFill>
                  <a:schemeClr val="accent1"/>
                </a:solidFill>
                <a:effectLst/>
                <a:uLnTx/>
                <a:uFillTx/>
                <a:cs typeface="+mn-ea"/>
                <a:sym typeface="+mn-lt"/>
              </a:rPr>
              <a:t>1</a:t>
            </a:r>
            <a:r>
              <a:rPr kumimoji="0" lang="zh-CN" altLang="en-US" sz="2800" b="1" i="0" u="none" strike="noStrike" kern="0" cap="none" spc="0" normalizeH="0" baseline="0" noProof="0" dirty="0">
                <a:ln>
                  <a:noFill/>
                </a:ln>
                <a:solidFill>
                  <a:schemeClr val="accent1"/>
                </a:solidFill>
                <a:effectLst/>
                <a:uLnTx/>
                <a:uFillTx/>
                <a:cs typeface="+mn-ea"/>
                <a:sym typeface="+mn-lt"/>
              </a:rPr>
              <a:t>：研究性学习</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707390" y="1092835"/>
            <a:ext cx="10875010" cy="5638165"/>
          </a:xfrm>
          <a:prstGeom prst="rect">
            <a:avLst/>
          </a:prstGeom>
        </p:spPr>
        <p:txBody>
          <a:bodyPr wrap="square">
            <a:noAutofit/>
          </a:bodyPr>
          <a:lstStyle/>
          <a:p>
            <a:pPr lvl="0">
              <a:lnSpc>
                <a:spcPct val="130000"/>
              </a:lnSpc>
            </a:pPr>
            <a:r>
              <a:rPr lang="en-US" altLang="zh-CN" sz="2800" dirty="0">
                <a:solidFill>
                  <a:srgbClr val="000000"/>
                </a:solidFill>
                <a:cs typeface="+mn-ea"/>
                <a:sym typeface="+mn-lt"/>
              </a:rPr>
              <a:t>   </a:t>
            </a:r>
            <a:r>
              <a:rPr lang="zh-CN" altLang="en-US" sz="2400">
                <a:latin typeface="宋体" panose="02010600030101010101" pitchFamily="2" charset="-122"/>
                <a:ea typeface="宋体" panose="02010600030101010101" pitchFamily="2" charset="-122"/>
                <a:sym typeface="+mn-lt"/>
              </a:rPr>
              <a:t>每个小组选择12个常见文言实词，共同查阅资料，列出这些实词的不同意义，并且给出例句。</a:t>
            </a:r>
            <a:endParaRPr lang="zh-CN" altLang="en-US" sz="2400">
              <a:latin typeface="宋体" panose="02010600030101010101" pitchFamily="2" charset="-122"/>
              <a:ea typeface="宋体" panose="02010600030101010101" pitchFamily="2" charset="-122"/>
              <a:sym typeface="+mn-lt"/>
            </a:endParaRPr>
          </a:p>
          <a:p>
            <a:pPr lvl="0">
              <a:lnSpc>
                <a:spcPct val="130000"/>
              </a:lnSpc>
            </a:pPr>
            <a:r>
              <a:rPr lang="zh-CN" altLang="en-US" sz="2800" b="1">
                <a:solidFill>
                  <a:srgbClr val="FF0000"/>
                </a:solidFill>
                <a:latin typeface="宋体" panose="02010600030101010101" pitchFamily="2" charset="-122"/>
                <a:ea typeface="宋体" panose="02010600030101010101" pitchFamily="2" charset="-122"/>
                <a:sym typeface="+mn-lt"/>
              </a:rPr>
              <a:t>爱</a:t>
            </a:r>
            <a:endParaRPr lang="zh-CN" altLang="en-US" sz="2800" b="1">
              <a:solidFill>
                <a:srgbClr val="FF0000"/>
              </a:solidFill>
              <a:latin typeface="宋体" panose="02010600030101010101" pitchFamily="2" charset="-122"/>
              <a:ea typeface="宋体" panose="02010600030101010101" pitchFamily="2" charset="-122"/>
              <a:sym typeface="+mn-lt"/>
            </a:endParaRPr>
          </a:p>
          <a:p>
            <a:pPr lvl="0">
              <a:lnSpc>
                <a:spcPct val="130000"/>
              </a:lnSpc>
            </a:pPr>
            <a:r>
              <a:rPr lang="zh-CN" altLang="en-US" sz="2400">
                <a:latin typeface="宋体" panose="02010600030101010101" pitchFamily="2" charset="-122"/>
                <a:ea typeface="宋体" panose="02010600030101010101" pitchFamily="2" charset="-122"/>
                <a:sym typeface="+mn-lt"/>
              </a:rPr>
              <a:t>【释义】爱惜，爱慕，舍不得等</a:t>
            </a:r>
            <a:endParaRPr lang="zh-CN" altLang="en-US" sz="2400">
              <a:latin typeface="宋体" panose="02010600030101010101" pitchFamily="2" charset="-122"/>
              <a:ea typeface="宋体" panose="02010600030101010101" pitchFamily="2" charset="-122"/>
              <a:sym typeface="+mn-lt"/>
            </a:endParaRPr>
          </a:p>
          <a:p>
            <a:pPr lvl="0">
              <a:lnSpc>
                <a:spcPct val="130000"/>
              </a:lnSpc>
            </a:pPr>
            <a:r>
              <a:rPr lang="zh-CN" altLang="en-US" sz="2400">
                <a:latin typeface="宋体" panose="02010600030101010101" pitchFamily="2" charset="-122"/>
                <a:ea typeface="宋体" panose="02010600030101010101" pitchFamily="2" charset="-122"/>
                <a:sym typeface="+mn-lt"/>
              </a:rPr>
              <a:t>1.爱其子，择师而教之。(疼爱)</a:t>
            </a:r>
            <a:endParaRPr lang="zh-CN" altLang="en-US" sz="2400">
              <a:latin typeface="宋体" panose="02010600030101010101" pitchFamily="2" charset="-122"/>
              <a:ea typeface="宋体" panose="02010600030101010101" pitchFamily="2" charset="-122"/>
              <a:sym typeface="+mn-lt"/>
            </a:endParaRPr>
          </a:p>
          <a:p>
            <a:pPr lvl="0">
              <a:lnSpc>
                <a:spcPct val="130000"/>
              </a:lnSpc>
            </a:pPr>
            <a:r>
              <a:rPr lang="zh-CN" altLang="en-US" sz="2400">
                <a:latin typeface="宋体" panose="02010600030101010101" pitchFamily="2" charset="-122"/>
                <a:ea typeface="宋体" panose="02010600030101010101" pitchFamily="2" charset="-122"/>
                <a:sym typeface="+mn-lt"/>
              </a:rPr>
              <a:t>2.秦爱纷奢,人亦念其家。(喜欢,爱好)</a:t>
            </a:r>
            <a:endParaRPr lang="zh-CN" altLang="en-US" sz="2400">
              <a:latin typeface="宋体" panose="02010600030101010101" pitchFamily="2" charset="-122"/>
              <a:ea typeface="宋体" panose="02010600030101010101" pitchFamily="2" charset="-122"/>
              <a:sym typeface="+mn-lt"/>
            </a:endParaRPr>
          </a:p>
          <a:p>
            <a:pPr lvl="0">
              <a:lnSpc>
                <a:spcPct val="130000"/>
              </a:lnSpc>
            </a:pPr>
            <a:r>
              <a:rPr lang="zh-CN" altLang="en-US" sz="2400">
                <a:latin typeface="宋体" panose="02010600030101010101" pitchFamily="2" charset="-122"/>
                <a:ea typeface="宋体" panose="02010600030101010101" pitchFamily="2" charset="-122"/>
                <a:sym typeface="+mn-lt"/>
              </a:rPr>
              <a:t>3.齐国虽褊小,吾何爱一牛? (吝惜)</a:t>
            </a:r>
            <a:endParaRPr lang="zh-CN" altLang="en-US" sz="2400">
              <a:latin typeface="宋体" panose="02010600030101010101" pitchFamily="2" charset="-122"/>
              <a:ea typeface="宋体" panose="02010600030101010101" pitchFamily="2" charset="-122"/>
              <a:sym typeface="+mn-lt"/>
            </a:endParaRPr>
          </a:p>
          <a:p>
            <a:pPr lvl="0">
              <a:lnSpc>
                <a:spcPct val="130000"/>
              </a:lnSpc>
            </a:pPr>
            <a:r>
              <a:rPr lang="zh-CN" altLang="en-US" sz="2400">
                <a:latin typeface="宋体" panose="02010600030101010101" pitchFamily="2" charset="-122"/>
                <a:ea typeface="宋体" panose="02010600030101010101" pitchFamily="2" charset="-122"/>
                <a:sym typeface="+mn-lt"/>
              </a:rPr>
              <a:t>4.予独爱莲之出淤泥而不染。(爱慕,欣赏)</a:t>
            </a:r>
            <a:endParaRPr lang="zh-CN" altLang="en-US" sz="2400">
              <a:latin typeface="宋体" panose="02010600030101010101" pitchFamily="2" charset="-122"/>
              <a:ea typeface="宋体" panose="02010600030101010101" pitchFamily="2" charset="-122"/>
              <a:sym typeface="+mn-lt"/>
            </a:endParaRPr>
          </a:p>
          <a:p>
            <a:pPr lvl="0">
              <a:lnSpc>
                <a:spcPct val="130000"/>
              </a:lnSpc>
            </a:pPr>
            <a:r>
              <a:rPr lang="zh-CN" altLang="en-US" sz="2400">
                <a:latin typeface="宋体" panose="02010600030101010101" pitchFamily="2" charset="-122"/>
                <a:ea typeface="宋体" panose="02010600030101010101" pitchFamily="2" charset="-122"/>
                <a:sym typeface="+mn-lt"/>
              </a:rPr>
              <a:t>5.古之遗爱也。(仁爱)</a:t>
            </a:r>
            <a:endParaRPr lang="zh-CN" altLang="en-US" sz="2400">
              <a:latin typeface="宋体" panose="02010600030101010101" pitchFamily="2" charset="-122"/>
              <a:ea typeface="宋体" panose="02010600030101010101" pitchFamily="2" charset="-122"/>
              <a:sym typeface="+mn-lt"/>
            </a:endParaRPr>
          </a:p>
          <a:p>
            <a:pPr lvl="0">
              <a:lnSpc>
                <a:spcPct val="130000"/>
              </a:lnSpc>
            </a:pPr>
            <a:r>
              <a:rPr lang="zh-CN" altLang="en-US" sz="2400">
                <a:latin typeface="宋体" panose="02010600030101010101" pitchFamily="2" charset="-122"/>
                <a:ea typeface="宋体" panose="02010600030101010101" pitchFamily="2" charset="-122"/>
                <a:sym typeface="+mn-lt"/>
              </a:rPr>
              <a:t>6.爱而不见,搔首踟蹰。(通“蔓”,隐蔽,躲藏)</a:t>
            </a:r>
            <a:endParaRPr lang="zh-CN" altLang="en-US" sz="2400">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b="1" dirty="0">
                <a:solidFill>
                  <a:srgbClr val="00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（二）词义缩小</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即随着词汇的发展，一个词的意义形容的范围变小了。如，“金就砺则利”（《荀子·劝学》）中的“金”原泛指一切金属，现在专指黄金。</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dirty="0">
                <a:solidFill>
                  <a:srgbClr val="FF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（三）词义转移</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有的词古今词义差别很大，词义发生了转移，即由表示甲事物变为表示乙事物了。如，“烈士暮年，壮心不已”（《龟虽寿》）中的“烈士”，本指有操守有抱负的男子，现在则专指为革命事业献身的人</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a:t>
            </a:r>
            <a:endPar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（四）感情色彩变化</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即一些词原本是褒义、中性或是贬义词，但在发展的过程中，感情色彩发生了变化。如，“先帝不以臣卑鄙”（《出师表》）中的“卑”是指地位低下，“鄙”是指知识浅陋，并没有贬义，现在的“卑鄙”则指品质恶劣，已变为贬义词。</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（五）名称说法改变</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文言中某些事物的称呼，在现代汉语中已换成另一种说法。只在某些特定的场合或固定短语中还保留着。如成语“目不识丁”现在已改用“眼睛”一词；“寡不敌众”中的“寡”现在已改用“少”字。如“市”古义：买。例：“愿为市鞍马”。又如“谢”古义：告诫，也有谢罪的解释。</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（六）词义弱化</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即一个词语形容的程度减弱了。如，“很”，古义是凶狠，表示的程度很高、很深，现在表示的程度不怎么高深。“怨”，古义表示仇恨、怀恨，现在表示埋怨、责备。</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b="1" dirty="0">
                <a:solidFill>
                  <a:srgbClr val="000000"/>
                </a:solidFill>
                <a:cs typeface="+mn-ea"/>
                <a:sym typeface="+mn-lt"/>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七）词义强化</a:t>
            </a:r>
            <a:endParaRPr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即一个词语形容的程度加强了。如，“恨”，古代表示遗憾、不满的意思，今天表示仇恨、怀恨。“诛”，最初只是责备之意，后来强化为“杀戮”的意思。</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b="1" dirty="0">
                <a:solidFill>
                  <a:srgbClr val="00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（八）古褒今贬</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即一个词语在古代是褒义词，随着词汇的发展现在变成贬义词了。如，“爪牙”古时指武臣或得力助手，属于褒义，如韩愈《与凤翔邢尚书书》：“今阁下为王爪牙，为国藩垣。”而现代汉语中的“爪牙”则是比喻坏人的党羽和帮凶，为贬义。</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363220" y="156718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（九）古贬今褒</a:t>
            </a:r>
            <a:endParaRPr sz="24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即一个词在古代是贬义词，随着词汇的发展现在变成褒义词了。如，“乖”古时指偏执，不驯顺，为贬义，如《林黛玉进贾府》：“行为偏僻性乖张。”而现代汉语中则用来形容人听话，安顺。</a:t>
            </a:r>
            <a:endPar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9585" y="1214755"/>
            <a:ext cx="11467465" cy="4426585"/>
          </a:xfrm>
          <a:prstGeom prst="rect">
            <a:avLst/>
          </a:prstGeom>
        </p:spPr>
        <p:txBody>
          <a:bodyPr>
            <a:noAutofit/>
          </a:bodyPr>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1.</a:t>
            </a:r>
            <a:r>
              <a:rPr sz="2400">
                <a:latin typeface="宋体" panose="02010600030101010101" pitchFamily="2" charset="-122"/>
                <a:ea typeface="宋体" panose="02010600030101010101" pitchFamily="2" charset="-122"/>
              </a:rPr>
              <a:t>找出并解释下列通假字</a:t>
            </a:r>
            <a:r>
              <a:rPr lang="zh-CN"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a:t>
            </a:r>
            <a:endParaRPr lang="zh-CN" altLang="en-US"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rPr>
              <a:t>A.</a:t>
            </a:r>
            <a:r>
              <a:rPr sz="2400">
                <a:latin typeface="宋体" panose="02010600030101010101" pitchFamily="2" charset="-122"/>
                <a:ea typeface="宋体" panose="02010600030101010101" pitchFamily="2" charset="-122"/>
              </a:rPr>
              <a:t>罢夫赢老易于而咬其骨。</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B.</a:t>
            </a:r>
            <a:r>
              <a:rPr sz="2400">
                <a:latin typeface="宋体" panose="02010600030101010101" pitchFamily="2" charset="-122"/>
                <a:ea typeface="宋体" panose="02010600030101010101" pitchFamily="2" charset="-122"/>
              </a:rPr>
              <a:t>板印书籍，唐人尚未盛为之。</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C.</a:t>
            </a:r>
            <a:r>
              <a:rPr sz="2400">
                <a:latin typeface="宋体" panose="02010600030101010101" pitchFamily="2" charset="-122"/>
                <a:ea typeface="宋体" panose="02010600030101010101" pitchFamily="2" charset="-122"/>
              </a:rPr>
              <a:t>倍道而妄行，则天不能使之吉。</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D.</a:t>
            </a:r>
            <a:r>
              <a:rPr sz="2400">
                <a:latin typeface="宋体" panose="02010600030101010101" pitchFamily="2" charset="-122"/>
                <a:ea typeface="宋体" panose="02010600030101010101" pitchFamily="2" charset="-122"/>
              </a:rPr>
              <a:t>廉颇为之一饭斗米，肉十斤，被甲上马。</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E.</a:t>
            </a:r>
            <a:r>
              <a:rPr sz="2400">
                <a:latin typeface="宋体" panose="02010600030101010101" pitchFamily="2" charset="-122"/>
                <a:ea typeface="宋体" panose="02010600030101010101" pitchFamily="2" charset="-122"/>
              </a:rPr>
              <a:t>小惠末徧，民弗从也。</a:t>
            </a:r>
            <a:endParaRPr sz="2400">
              <a:latin typeface="宋体" panose="02010600030101010101" pitchFamily="2" charset="-122"/>
              <a:ea typeface="宋体" panose="02010600030101010101" pitchFamily="2" charset="-122"/>
            </a:endParaRPr>
          </a:p>
        </p:txBody>
      </p:sp>
      <p:sp>
        <p:nvSpPr>
          <p:cNvPr id="4" name="íSľïḑe"/>
          <p:cNvSpPr txBox="1"/>
          <p:nvPr/>
        </p:nvSpPr>
        <p:spPr>
          <a:xfrm>
            <a:off x="790575" y="434975"/>
            <a:ext cx="5449570" cy="77978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专项训练</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9585" y="1214755"/>
            <a:ext cx="11467465" cy="4426585"/>
          </a:xfrm>
          <a:prstGeom prst="rect">
            <a:avLst/>
          </a:prstGeom>
        </p:spPr>
        <p:txBody>
          <a:bodyPr>
            <a:noAutofit/>
          </a:bodyPr>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2.</a:t>
            </a:r>
            <a:r>
              <a:rPr sz="2400">
                <a:latin typeface="宋体" panose="02010600030101010101" pitchFamily="2" charset="-122"/>
                <a:ea typeface="宋体" panose="02010600030101010101" pitchFamily="2" charset="-122"/>
              </a:rPr>
              <a:t>解释“及”在下列句子中的意思</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A.</a:t>
            </a:r>
            <a:r>
              <a:rPr sz="2400">
                <a:latin typeface="宋体" panose="02010600030101010101" pitchFamily="2" charset="-122"/>
                <a:ea typeface="宋体" panose="02010600030101010101" pitchFamily="2" charset="-122"/>
              </a:rPr>
              <a:t>微夫人之力不</a:t>
            </a:r>
            <a:r>
              <a:rPr sz="2400">
                <a:solidFill>
                  <a:srgbClr val="FF0000"/>
                </a:solidFill>
                <a:latin typeface="宋体" panose="02010600030101010101" pitchFamily="2" charset="-122"/>
                <a:ea typeface="宋体" panose="02010600030101010101" pitchFamily="2" charset="-122"/>
              </a:rPr>
              <a:t>及</a:t>
            </a:r>
            <a:r>
              <a:rPr sz="2400">
                <a:latin typeface="宋体" panose="02010600030101010101" pitchFamily="2" charset="-122"/>
                <a:ea typeface="宋体" panose="02010600030101010101" pitchFamily="2" charset="-122"/>
              </a:rPr>
              <a:t>此。</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B.</a:t>
            </a:r>
            <a:r>
              <a:rPr sz="2400">
                <a:latin typeface="宋体" panose="02010600030101010101" pitchFamily="2" charset="-122"/>
                <a:ea typeface="宋体" panose="02010600030101010101" pitchFamily="2" charset="-122"/>
              </a:rPr>
              <a:t>而不</a:t>
            </a:r>
            <a:r>
              <a:rPr sz="2400">
                <a:solidFill>
                  <a:srgbClr val="FF0000"/>
                </a:solidFill>
                <a:latin typeface="宋体" panose="02010600030101010101" pitchFamily="2" charset="-122"/>
                <a:ea typeface="宋体" panose="02010600030101010101" pitchFamily="2" charset="-122"/>
              </a:rPr>
              <a:t>及</a:t>
            </a:r>
            <a:r>
              <a:rPr sz="2400">
                <a:latin typeface="宋体" panose="02010600030101010101" pitchFamily="2" charset="-122"/>
                <a:ea typeface="宋体" panose="02010600030101010101" pitchFamily="2" charset="-122"/>
              </a:rPr>
              <a:t>今令有功于国。</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C.</a:t>
            </a:r>
            <a:r>
              <a:rPr sz="2400">
                <a:latin typeface="宋体" panose="02010600030101010101" pitchFamily="2" charset="-122"/>
                <a:ea typeface="宋体" panose="02010600030101010101" pitchFamily="2" charset="-122"/>
              </a:rPr>
              <a:t>凡我父兄昆弟</a:t>
            </a:r>
            <a:r>
              <a:rPr sz="2400">
                <a:solidFill>
                  <a:srgbClr val="FF0000"/>
                </a:solidFill>
                <a:latin typeface="宋体" panose="02010600030101010101" pitchFamily="2" charset="-122"/>
                <a:ea typeface="宋体" panose="02010600030101010101" pitchFamily="2" charset="-122"/>
              </a:rPr>
              <a:t>及</a:t>
            </a:r>
            <a:r>
              <a:rPr sz="2400">
                <a:latin typeface="宋体" panose="02010600030101010101" pitchFamily="2" charset="-122"/>
                <a:ea typeface="宋体" panose="02010600030101010101" pitchFamily="2" charset="-122"/>
              </a:rPr>
              <a:t>国子姓。</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D.</a:t>
            </a:r>
            <a:r>
              <a:rPr sz="2400">
                <a:latin typeface="宋体" panose="02010600030101010101" pitchFamily="2" charset="-122"/>
                <a:ea typeface="宋体" panose="02010600030101010101" pitchFamily="2" charset="-122"/>
              </a:rPr>
              <a:t>徐公何能</a:t>
            </a:r>
            <a:r>
              <a:rPr sz="2400">
                <a:solidFill>
                  <a:srgbClr val="FF0000"/>
                </a:solidFill>
                <a:latin typeface="宋体" panose="02010600030101010101" pitchFamily="2" charset="-122"/>
                <a:ea typeface="宋体" panose="02010600030101010101" pitchFamily="2" charset="-122"/>
              </a:rPr>
              <a:t>及</a:t>
            </a:r>
            <a:r>
              <a:rPr sz="2400">
                <a:latin typeface="宋体" panose="02010600030101010101" pitchFamily="2" charset="-122"/>
                <a:ea typeface="宋体" panose="02010600030101010101" pitchFamily="2" charset="-122"/>
              </a:rPr>
              <a:t>君也。</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E.</a:t>
            </a:r>
            <a:r>
              <a:rPr sz="2400">
                <a:solidFill>
                  <a:srgbClr val="FF0000"/>
                </a:solidFill>
                <a:latin typeface="宋体" panose="02010600030101010101" pitchFamily="2" charset="-122"/>
                <a:ea typeface="宋体" panose="02010600030101010101" pitchFamily="2" charset="-122"/>
              </a:rPr>
              <a:t>及</a:t>
            </a:r>
            <a:r>
              <a:rPr sz="2400">
                <a:latin typeface="宋体" panose="02010600030101010101" pitchFamily="2" charset="-122"/>
                <a:ea typeface="宋体" panose="02010600030101010101" pitchFamily="2" charset="-122"/>
              </a:rPr>
              <a:t>至始皇，奋六世之余烈。</a:t>
            </a:r>
            <a:endParaRPr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4795" y="402590"/>
            <a:ext cx="11687810" cy="6052185"/>
          </a:xfrm>
          <a:prstGeom prst="rect">
            <a:avLst/>
          </a:prstGeom>
          <a:noFill/>
        </p:spPr>
        <p:txBody>
          <a:bodyPr wrap="square" rtlCol="0" anchor="t">
            <a:noAutofit/>
          </a:bodyPr>
          <a:p>
            <a:pPr indent="267970" algn="just" defTabSz="266700" fontAlgn="auto">
              <a:lnSpc>
                <a:spcPct val="150000"/>
              </a:lnSpc>
              <a:spcAft>
                <a:spcPts val="300"/>
              </a:spcAft>
            </a:pPr>
            <a:r>
              <a:rPr lang="zh-CN" altLang="en-US" sz="2800" b="1">
                <a:solidFill>
                  <a:srgbClr val="FF0000"/>
                </a:solidFill>
                <a:latin typeface="宋体" panose="02010600030101010101" pitchFamily="2" charset="-122"/>
                <a:ea typeface="宋体" panose="02010600030101010101" pitchFamily="2" charset="-122"/>
                <a:sym typeface="+mn-ea"/>
              </a:rPr>
              <a:t>安</a:t>
            </a:r>
            <a:endParaRPr lang="zh-CN" altLang="en-US" sz="2800" b="1">
              <a:solidFill>
                <a:srgbClr val="FF0000"/>
              </a:solidFill>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zh-CN" altLang="en-US" sz="2400">
                <a:latin typeface="宋体" panose="02010600030101010101" pitchFamily="2" charset="-122"/>
                <a:ea typeface="宋体" panose="02010600030101010101" pitchFamily="2" charset="-122"/>
                <a:sym typeface="+mn-ea"/>
              </a:rPr>
              <a:t>【释义】“安”本义即“安全、安定”；“舒适、安稳”；可用于使动“使安”，“奉养”“安抚、安慰”等义。</a:t>
            </a:r>
            <a:endParaRPr lang="zh-CN" altLang="en-US"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风雨不动</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安</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如山。（安稳）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何故置某于</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安</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闲之地。（安全）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然后得一夕</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安</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寝。（安逸）</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则宜抚</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安</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，与结盟好。（安抚，安慰）</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5.</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离山十里有王平</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安</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营。（安顿、安放）</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6.</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将军迎操，欲</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安</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所归乎（哪里）</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7.</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衣食所</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安</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。（养生）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266700" algn="just" defTabSz="266700" fontAlgn="auto">
              <a:lnSpc>
                <a:spcPct val="150000"/>
              </a:lnSpc>
              <a:spcAft>
                <a:spcPct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8.</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既来之，则</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安</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之。（使</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安）</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advClick="0" advTm="3000">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9585" y="1214755"/>
            <a:ext cx="11467465" cy="4426585"/>
          </a:xfrm>
          <a:prstGeom prst="rect">
            <a:avLst/>
          </a:prstGeom>
        </p:spPr>
        <p:txBody>
          <a:bodyPr>
            <a:noAutofit/>
          </a:bodyPr>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3.</a:t>
            </a:r>
            <a:r>
              <a:rPr sz="2400">
                <a:latin typeface="宋体" panose="02010600030101010101" pitchFamily="2" charset="-122"/>
                <a:ea typeface="宋体" panose="02010600030101010101" pitchFamily="2" charset="-122"/>
              </a:rPr>
              <a:t>分析下列句子中画线词语的活用现象</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A.</a:t>
            </a:r>
            <a:r>
              <a:rPr sz="2400">
                <a:latin typeface="宋体" panose="02010600030101010101" pitchFamily="2" charset="-122"/>
                <a:ea typeface="宋体" panose="02010600030101010101" pitchFamily="2" charset="-122"/>
              </a:rPr>
              <a:t>果然</a:t>
            </a:r>
            <a:r>
              <a:rPr sz="2400" u="sng">
                <a:latin typeface="宋体" panose="02010600030101010101" pitchFamily="2" charset="-122"/>
                <a:ea typeface="宋体" panose="02010600030101010101" pitchFamily="2" charset="-122"/>
              </a:rPr>
              <a:t>鹤</a:t>
            </a:r>
            <a:r>
              <a:rPr sz="2400">
                <a:latin typeface="宋体" panose="02010600030101010101" pitchFamily="2" charset="-122"/>
                <a:ea typeface="宋体" panose="02010600030101010101" pitchFamily="2" charset="-122"/>
              </a:rPr>
              <a:t>也。</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B.</a:t>
            </a:r>
            <a:r>
              <a:rPr sz="2400">
                <a:latin typeface="宋体" panose="02010600030101010101" pitchFamily="2" charset="-122"/>
                <a:ea typeface="宋体" panose="02010600030101010101" pitchFamily="2" charset="-122"/>
              </a:rPr>
              <a:t>宜枉</a:t>
            </a:r>
            <a:r>
              <a:rPr sz="2400" u="sng">
                <a:latin typeface="宋体" panose="02010600030101010101" pitchFamily="2" charset="-122"/>
                <a:ea typeface="宋体" panose="02010600030101010101" pitchFamily="2" charset="-122"/>
              </a:rPr>
              <a:t>驾</a:t>
            </a:r>
            <a:r>
              <a:rPr sz="2400">
                <a:latin typeface="宋体" panose="02010600030101010101" pitchFamily="2" charset="-122"/>
                <a:ea typeface="宋体" panose="02010600030101010101" pitchFamily="2" charset="-122"/>
              </a:rPr>
              <a:t>顾之。</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C.</a:t>
            </a:r>
            <a:r>
              <a:rPr sz="2400">
                <a:latin typeface="宋体" panose="02010600030101010101" pitchFamily="2" charset="-122"/>
                <a:ea typeface="宋体" panose="02010600030101010101" pitchFamily="2" charset="-122"/>
              </a:rPr>
              <a:t>毕力平</a:t>
            </a:r>
            <a:r>
              <a:rPr sz="2400" u="sng">
                <a:latin typeface="宋体" panose="02010600030101010101" pitchFamily="2" charset="-122"/>
                <a:ea typeface="宋体" panose="02010600030101010101" pitchFamily="2" charset="-122"/>
              </a:rPr>
              <a:t>险</a:t>
            </a:r>
            <a:r>
              <a:rPr sz="2400">
                <a:latin typeface="宋体" panose="02010600030101010101" pitchFamily="2" charset="-122"/>
                <a:ea typeface="宋体" panose="02010600030101010101" pitchFamily="2" charset="-122"/>
              </a:rPr>
              <a:t>。</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D.</a:t>
            </a:r>
            <a:r>
              <a:rPr sz="2400">
                <a:latin typeface="宋体" panose="02010600030101010101" pitchFamily="2" charset="-122"/>
                <a:ea typeface="宋体" panose="02010600030101010101" pitchFamily="2" charset="-122"/>
              </a:rPr>
              <a:t>段不</a:t>
            </a:r>
            <a:r>
              <a:rPr sz="2400" u="sng">
                <a:latin typeface="宋体" panose="02010600030101010101" pitchFamily="2" charset="-122"/>
                <a:ea typeface="宋体" panose="02010600030101010101" pitchFamily="2" charset="-122"/>
              </a:rPr>
              <a:t>弟</a:t>
            </a:r>
            <a:r>
              <a:rPr sz="2400">
                <a:latin typeface="宋体" panose="02010600030101010101" pitchFamily="2" charset="-122"/>
                <a:ea typeface="宋体" panose="02010600030101010101" pitchFamily="2" charset="-122"/>
              </a:rPr>
              <a:t>。</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E.</a:t>
            </a:r>
            <a:r>
              <a:rPr sz="2400" u="sng">
                <a:latin typeface="宋体" panose="02010600030101010101" pitchFamily="2" charset="-122"/>
                <a:ea typeface="宋体" panose="02010600030101010101" pitchFamily="2" charset="-122"/>
              </a:rPr>
              <a:t>惊</a:t>
            </a:r>
            <a:r>
              <a:rPr sz="2400">
                <a:latin typeface="宋体" panose="02010600030101010101" pitchFamily="2" charset="-122"/>
                <a:ea typeface="宋体" panose="02010600030101010101" pitchFamily="2" charset="-122"/>
              </a:rPr>
              <a:t>姜氏。</a:t>
            </a:r>
            <a:endParaRPr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9585" y="1214755"/>
            <a:ext cx="11467465" cy="4426585"/>
          </a:xfrm>
          <a:prstGeom prst="rect">
            <a:avLst/>
          </a:prstGeom>
        </p:spPr>
        <p:txBody>
          <a:bodyPr>
            <a:noAutofit/>
          </a:bodyPr>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4.</a:t>
            </a:r>
            <a:r>
              <a:rPr sz="2400">
                <a:latin typeface="宋体" panose="02010600030101010101" pitchFamily="2" charset="-122"/>
                <a:ea typeface="宋体" panose="02010600030101010101" pitchFamily="2" charset="-122"/>
              </a:rPr>
              <a:t>解释下列画线词语的古今含义</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A.</a:t>
            </a:r>
            <a:r>
              <a:rPr sz="2400">
                <a:latin typeface="宋体" panose="02010600030101010101" pitchFamily="2" charset="-122"/>
                <a:ea typeface="宋体" panose="02010600030101010101" pitchFamily="2" charset="-122"/>
              </a:rPr>
              <a:t>蜀之</a:t>
            </a:r>
            <a:r>
              <a:rPr sz="2400" u="sng">
                <a:latin typeface="宋体" panose="02010600030101010101" pitchFamily="2" charset="-122"/>
                <a:ea typeface="宋体" panose="02010600030101010101" pitchFamily="2" charset="-122"/>
              </a:rPr>
              <a:t>鄙</a:t>
            </a:r>
            <a:r>
              <a:rPr sz="2400">
                <a:latin typeface="宋体" panose="02010600030101010101" pitchFamily="2" charset="-122"/>
                <a:ea typeface="宋体" panose="02010600030101010101" pitchFamily="2" charset="-122"/>
              </a:rPr>
              <a:t>有二僧。</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B.</a:t>
            </a:r>
            <a:r>
              <a:rPr sz="2400" u="sng">
                <a:latin typeface="宋体" panose="02010600030101010101" pitchFamily="2" charset="-122"/>
                <a:ea typeface="宋体" panose="02010600030101010101" pitchFamily="2" charset="-122"/>
              </a:rPr>
              <a:t>顾</a:t>
            </a:r>
            <a:r>
              <a:rPr sz="2400">
                <a:latin typeface="宋体" panose="02010600030101010101" pitchFamily="2" charset="-122"/>
                <a:ea typeface="宋体" panose="02010600030101010101" pitchFamily="2" charset="-122"/>
              </a:rPr>
              <a:t>不如蜀鄙之僧哉。</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C.</a:t>
            </a:r>
            <a:r>
              <a:rPr sz="2400">
                <a:latin typeface="宋体" panose="02010600030101010101" pitchFamily="2" charset="-122"/>
                <a:ea typeface="宋体" panose="02010600030101010101" pitchFamily="2" charset="-122"/>
              </a:rPr>
              <a:t>卷卷有</a:t>
            </a:r>
            <a:r>
              <a:rPr sz="2400" u="sng">
                <a:latin typeface="宋体" panose="02010600030101010101" pitchFamily="2" charset="-122"/>
                <a:ea typeface="宋体" panose="02010600030101010101" pitchFamily="2" charset="-122"/>
              </a:rPr>
              <a:t>爷</a:t>
            </a:r>
            <a:r>
              <a:rPr sz="2400">
                <a:latin typeface="宋体" panose="02010600030101010101" pitchFamily="2" charset="-122"/>
                <a:ea typeface="宋体" panose="02010600030101010101" pitchFamily="2" charset="-122"/>
              </a:rPr>
              <a:t>名。</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D.</a:t>
            </a:r>
            <a:r>
              <a:rPr sz="2400">
                <a:latin typeface="宋体" panose="02010600030101010101" pitchFamily="2" charset="-122"/>
                <a:ea typeface="宋体" panose="02010600030101010101" pitchFamily="2" charset="-122"/>
              </a:rPr>
              <a:t>默而</a:t>
            </a:r>
            <a:r>
              <a:rPr sz="2400" u="sng">
                <a:latin typeface="宋体" panose="02010600030101010101" pitchFamily="2" charset="-122"/>
                <a:ea typeface="宋体" panose="02010600030101010101" pitchFamily="2" charset="-122"/>
              </a:rPr>
              <a:t>识</a:t>
            </a:r>
            <a:r>
              <a:rPr sz="2400">
                <a:latin typeface="宋体" panose="02010600030101010101" pitchFamily="2" charset="-122"/>
                <a:ea typeface="宋体" panose="02010600030101010101" pitchFamily="2" charset="-122"/>
              </a:rPr>
              <a:t>之。</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E.</a:t>
            </a:r>
            <a:r>
              <a:rPr sz="2400">
                <a:latin typeface="宋体" panose="02010600030101010101" pitchFamily="2" charset="-122"/>
                <a:ea typeface="宋体" panose="02010600030101010101" pitchFamily="2" charset="-122"/>
              </a:rPr>
              <a:t>诣太守，说</a:t>
            </a:r>
            <a:r>
              <a:rPr sz="2400" u="sng">
                <a:latin typeface="宋体" panose="02010600030101010101" pitchFamily="2" charset="-122"/>
                <a:ea typeface="宋体" panose="02010600030101010101" pitchFamily="2" charset="-122"/>
              </a:rPr>
              <a:t>如此</a:t>
            </a:r>
            <a:r>
              <a:rPr sz="2400">
                <a:latin typeface="宋体" panose="02010600030101010101" pitchFamily="2" charset="-122"/>
                <a:ea typeface="宋体" panose="02010600030101010101" pitchFamily="2" charset="-122"/>
              </a:rPr>
              <a:t>。</a:t>
            </a:r>
            <a:endParaRPr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33197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FOUR</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520" y="2827020"/>
            <a:ext cx="9549765" cy="1215390"/>
          </a:xfrm>
          <a:prstGeom prst="rect">
            <a:avLst/>
          </a:prstGeom>
        </p:spPr>
        <p:txBody>
          <a:bodyPr vert="horz" lIns="91440" tIns="45720" rIns="91440" bIns="45720" rtlCol="0" anchor="b"/>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文言文常见的特殊句式</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第四部分</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4865" y="2280285"/>
            <a:ext cx="10312400" cy="3284855"/>
          </a:xfrm>
          <a:prstGeom prst="rect">
            <a:avLst/>
          </a:prstGeom>
        </p:spPr>
        <p:txBody>
          <a:bodyPr>
            <a:noAutofit/>
          </a:bodyPr>
          <a:p>
            <a:pPr indent="266700" algn="l" defTabSz="266700" fontAlgn="auto">
              <a:lnSpc>
                <a:spcPct val="150000"/>
              </a:lnSpc>
              <a:spcAft>
                <a:spcPct val="0"/>
              </a:spcAft>
            </a:pPr>
            <a:r>
              <a:rPr lang="en-US" sz="2800">
                <a:solidFill>
                  <a:schemeClr val="tx1"/>
                </a:solidFill>
                <a:latin typeface="宋体" panose="02010600030101010101" pitchFamily="2" charset="-122"/>
                <a:ea typeface="宋体" panose="02010600030101010101" pitchFamily="2" charset="-122"/>
              </a:rPr>
              <a:t>  </a:t>
            </a:r>
            <a:r>
              <a:rPr sz="2400">
                <a:solidFill>
                  <a:schemeClr val="tx1"/>
                </a:solidFill>
                <a:latin typeface="宋体" panose="02010600030101010101" pitchFamily="2" charset="-122"/>
                <a:ea typeface="宋体" panose="02010600030101010101" pitchFamily="2" charset="-122"/>
              </a:rPr>
              <a:t>文言特殊句式一般分四类：</a:t>
            </a:r>
            <a:r>
              <a:rPr lang="zh-CN" sz="2400">
                <a:solidFill>
                  <a:schemeClr val="tx1"/>
                </a:solidFill>
                <a:latin typeface="宋体" panose="02010600030101010101" pitchFamily="2" charset="-122"/>
                <a:ea typeface="宋体" panose="02010600030101010101" pitchFamily="2" charset="-122"/>
              </a:rPr>
              <a:t>判断句</a:t>
            </a:r>
            <a:r>
              <a:rPr sz="2400">
                <a:solidFill>
                  <a:schemeClr val="tx1"/>
                </a:solidFill>
                <a:latin typeface="宋体" panose="02010600030101010101" pitchFamily="2" charset="-122"/>
                <a:ea typeface="宋体" panose="02010600030101010101" pitchFamily="2" charset="-122"/>
              </a:rPr>
              <a:t>、</a:t>
            </a:r>
            <a:r>
              <a:rPr lang="zh-CN" sz="2400">
                <a:solidFill>
                  <a:schemeClr val="tx1"/>
                </a:solidFill>
                <a:latin typeface="宋体" panose="02010600030101010101" pitchFamily="2" charset="-122"/>
                <a:ea typeface="宋体" panose="02010600030101010101" pitchFamily="2" charset="-122"/>
              </a:rPr>
              <a:t>被动句</a:t>
            </a:r>
            <a:r>
              <a:rPr sz="2400">
                <a:solidFill>
                  <a:schemeClr val="tx1"/>
                </a:solidFill>
                <a:latin typeface="宋体" panose="02010600030101010101" pitchFamily="2" charset="-122"/>
                <a:ea typeface="宋体" panose="02010600030101010101" pitchFamily="2" charset="-122"/>
              </a:rPr>
              <a:t>、</a:t>
            </a:r>
            <a:r>
              <a:rPr lang="zh-CN" sz="2400">
                <a:solidFill>
                  <a:schemeClr val="tx1"/>
                </a:solidFill>
                <a:latin typeface="宋体" panose="02010600030101010101" pitchFamily="2" charset="-122"/>
                <a:ea typeface="宋体" panose="02010600030101010101" pitchFamily="2" charset="-122"/>
              </a:rPr>
              <a:t>省略句</a:t>
            </a:r>
            <a:r>
              <a:rPr sz="2400">
                <a:solidFill>
                  <a:schemeClr val="tx1"/>
                </a:solidFill>
                <a:latin typeface="宋体" panose="02010600030101010101" pitchFamily="2" charset="-122"/>
                <a:ea typeface="宋体" panose="02010600030101010101" pitchFamily="2" charset="-122"/>
              </a:rPr>
              <a:t>、</a:t>
            </a:r>
            <a:r>
              <a:rPr lang="zh-CN" sz="2400">
                <a:solidFill>
                  <a:schemeClr val="tx1"/>
                </a:solidFill>
                <a:latin typeface="宋体" panose="02010600030101010101" pitchFamily="2" charset="-122"/>
                <a:ea typeface="宋体" panose="02010600030101010101" pitchFamily="2" charset="-122"/>
              </a:rPr>
              <a:t>倒装句</a:t>
            </a:r>
            <a:r>
              <a:rPr sz="2400">
                <a:solidFill>
                  <a:schemeClr val="tx1"/>
                </a:solidFill>
                <a:latin typeface="宋体" panose="02010600030101010101" pitchFamily="2" charset="-122"/>
                <a:ea typeface="宋体" panose="02010600030101010101" pitchFamily="2" charset="-122"/>
              </a:rPr>
              <a:t>，掌握文言文中常用的特殊句式，对学习者学习古文有很大帮助。</a:t>
            </a:r>
            <a:endParaRPr sz="240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3360" y="2531110"/>
            <a:ext cx="6722110" cy="3728085"/>
          </a:xfrm>
          <a:prstGeom prst="rect">
            <a:avLst/>
          </a:prstGeom>
          <a:noFill/>
        </p:spPr>
        <p:txBody>
          <a:bodyPr wrap="square" rtlCol="0">
            <a:noAutofit/>
          </a:bodyPr>
          <a:p>
            <a:r>
              <a:rPr lang="zh-CN" altLang="en-US" sz="6600" b="1" spc="300" dirty="0">
                <a:solidFill>
                  <a:schemeClr val="accent1"/>
                </a:solidFill>
                <a:cs typeface="+mn-ea"/>
              </a:rPr>
              <a:t>一、判断句</a:t>
            </a:r>
            <a:endParaRPr lang="zh-CN" altLang="en-US" sz="6600" b="1" spc="300" dirty="0">
              <a:solidFill>
                <a:schemeClr val="accent1"/>
              </a:solidFill>
              <a:cs typeface="+mn-ea"/>
            </a:endParaRPr>
          </a:p>
        </p:txBody>
      </p:sp>
    </p:spTree>
  </p:cSld>
  <p:clrMapOvr>
    <a:masterClrMapping/>
  </p:clrMapOvr>
  <p:transition spd="slow" advClick="0" advTm="3000">
    <p:wip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91795"/>
            <a:ext cx="532955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一、判断句的定义</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490220" y="195199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endParaRPr lang="en-US" sz="2800" dirty="0">
              <a:solidFill>
                <a:srgbClr val="000000"/>
              </a:solidFill>
              <a:cs typeface="+mn-ea"/>
              <a:sym typeface="+mn-lt"/>
            </a:endParaRPr>
          </a:p>
          <a:p>
            <a:pPr lvl="0">
              <a:lnSpc>
                <a:spcPct val="130000"/>
              </a:lnSpc>
            </a:pPr>
            <a:r>
              <a:rPr lang="en-US" sz="2800" dirty="0">
                <a:solidFill>
                  <a:srgbClr val="000000"/>
                </a:solidFill>
                <a:cs typeface="+mn-ea"/>
                <a:sym typeface="+mn-lt"/>
              </a:rPr>
              <a:t> </a:t>
            </a:r>
            <a:r>
              <a:rPr sz="2400">
                <a:latin typeface="宋体" panose="02010600030101010101" pitchFamily="2" charset="-122"/>
                <a:ea typeface="宋体" panose="02010600030101010101" pitchFamily="2" charset="-122"/>
                <a:sym typeface="+mn-lt"/>
              </a:rPr>
              <a:t>  </a:t>
            </a:r>
            <a:r>
              <a:rPr lang="en-US" sz="2400">
                <a:latin typeface="宋体" panose="02010600030101010101" pitchFamily="2" charset="-122"/>
                <a:ea typeface="宋体" panose="02010600030101010101" pitchFamily="2" charset="-122"/>
                <a:sym typeface="+mn-lt"/>
              </a:rPr>
              <a:t> </a:t>
            </a:r>
            <a:r>
              <a:rPr sz="2400">
                <a:latin typeface="宋体" panose="02010600030101010101" pitchFamily="2" charset="-122"/>
                <a:ea typeface="宋体" panose="02010600030101010101" pitchFamily="2" charset="-122"/>
                <a:sym typeface="+mn-lt"/>
              </a:rPr>
              <a:t>文言文中的判断句，从内容上看，和现代汉语的判断句没什么区别，都是对人、事、物、情况、原因作肯定或否定判断；从形式上看，最大的区别就是一般不用“是”作判断词。</a:t>
            </a:r>
            <a:endParaRPr sz="2400">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160780" y="742950"/>
            <a:ext cx="7650480"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二、判断句常见的表示方法</a:t>
            </a:r>
            <a:endParaRPr lang="zh-CN" altLang="en-US" sz="2800" kern="0" noProof="0" dirty="0">
              <a:ln>
                <a:noFill/>
              </a:ln>
              <a:solidFill>
                <a:schemeClr val="accent1"/>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233680" y="1951990"/>
            <a:ext cx="1172146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a:latin typeface="宋体" panose="02010600030101010101" pitchFamily="2" charset="-122"/>
                <a:ea typeface="宋体" panose="02010600030101010101" pitchFamily="2" charset="-122"/>
                <a:sym typeface="+mn-lt"/>
              </a:rPr>
              <a:t> 1.主语后面用“者”字（有时也可不用）表示停顿，再说出谓语，最后用“也”字收尾：“子瑜者，亮兄瑾也。”</a:t>
            </a:r>
            <a:endParaRPr sz="2400">
              <a:latin typeface="宋体" panose="02010600030101010101" pitchFamily="2" charset="-122"/>
              <a:ea typeface="宋体" panose="02010600030101010101" pitchFamily="2" charset="-122"/>
              <a:sym typeface="+mn-lt"/>
            </a:endParaRPr>
          </a:p>
          <a:p>
            <a:pPr lvl="0">
              <a:lnSpc>
                <a:spcPct val="130000"/>
              </a:lnSpc>
            </a:pPr>
            <a:r>
              <a:rPr sz="2400">
                <a:latin typeface="宋体" panose="02010600030101010101" pitchFamily="2" charset="-122"/>
                <a:ea typeface="宋体" panose="02010600030101010101" pitchFamily="2" charset="-122"/>
                <a:sym typeface="+mn-lt"/>
              </a:rPr>
              <a:t>  </a:t>
            </a:r>
            <a:r>
              <a:rPr lang="en-US" sz="2400">
                <a:latin typeface="宋体" panose="02010600030101010101" pitchFamily="2" charset="-122"/>
                <a:ea typeface="宋体" panose="02010600030101010101" pitchFamily="2" charset="-122"/>
                <a:sym typeface="+mn-lt"/>
              </a:rPr>
              <a:t> </a:t>
            </a:r>
            <a:r>
              <a:rPr sz="2400">
                <a:latin typeface="宋体" panose="02010600030101010101" pitchFamily="2" charset="-122"/>
                <a:ea typeface="宋体" panose="02010600030101010101" pitchFamily="2" charset="-122"/>
                <a:sym typeface="+mn-lt"/>
              </a:rPr>
              <a:t> 2.主谓之间不用判断词，只靠主谓语先后排列表示判断：“况刘豫州王室之胄。”</a:t>
            </a:r>
            <a:endParaRPr sz="2400">
              <a:latin typeface="宋体" panose="02010600030101010101" pitchFamily="2" charset="-122"/>
              <a:ea typeface="宋体" panose="02010600030101010101" pitchFamily="2" charset="-122"/>
              <a:sym typeface="+mn-lt"/>
            </a:endParaRPr>
          </a:p>
          <a:p>
            <a:pPr lvl="0">
              <a:lnSpc>
                <a:spcPct val="130000"/>
              </a:lnSpc>
            </a:pPr>
            <a:r>
              <a:rPr sz="2400">
                <a:latin typeface="宋体" panose="02010600030101010101" pitchFamily="2" charset="-122"/>
                <a:ea typeface="宋体" panose="02010600030101010101" pitchFamily="2" charset="-122"/>
                <a:sym typeface="+mn-lt"/>
              </a:rPr>
              <a:t>   </a:t>
            </a:r>
            <a:r>
              <a:rPr lang="en-US" sz="2400">
                <a:latin typeface="宋体" panose="02010600030101010101" pitchFamily="2" charset="-122"/>
                <a:ea typeface="宋体" panose="02010600030101010101" pitchFamily="2" charset="-122"/>
                <a:sym typeface="+mn-lt"/>
              </a:rPr>
              <a:t> </a:t>
            </a:r>
            <a:r>
              <a:rPr sz="2400">
                <a:latin typeface="宋体" panose="02010600030101010101" pitchFamily="2" charset="-122"/>
                <a:ea typeface="宋体" panose="02010600030101010101" pitchFamily="2" charset="-122"/>
                <a:sym typeface="+mn-lt"/>
              </a:rPr>
              <a:t>3.用副词“乃”“则”“皆”等词表判断：“此则岳阳楼之大观也。”</a:t>
            </a:r>
            <a:endParaRPr sz="2400">
              <a:latin typeface="宋体" panose="02010600030101010101" pitchFamily="2" charset="-122"/>
              <a:ea typeface="宋体" panose="02010600030101010101" pitchFamily="2" charset="-122"/>
              <a:sym typeface="+mn-lt"/>
            </a:endParaRPr>
          </a:p>
          <a:p>
            <a:pPr lvl="0">
              <a:lnSpc>
                <a:spcPct val="130000"/>
              </a:lnSpc>
            </a:pPr>
            <a:r>
              <a:rPr sz="2400">
                <a:latin typeface="宋体" panose="02010600030101010101" pitchFamily="2" charset="-122"/>
                <a:ea typeface="宋体" panose="02010600030101010101" pitchFamily="2" charset="-122"/>
                <a:sym typeface="+mn-lt"/>
              </a:rPr>
              <a:t>   </a:t>
            </a:r>
            <a:r>
              <a:rPr lang="en-US" sz="2400">
                <a:latin typeface="宋体" panose="02010600030101010101" pitchFamily="2" charset="-122"/>
                <a:ea typeface="宋体" panose="02010600030101010101" pitchFamily="2" charset="-122"/>
                <a:sym typeface="+mn-lt"/>
              </a:rPr>
              <a:t> </a:t>
            </a:r>
            <a:r>
              <a:rPr sz="2400">
                <a:latin typeface="宋体" panose="02010600030101010101" pitchFamily="2" charset="-122"/>
                <a:ea typeface="宋体" panose="02010600030101010101" pitchFamily="2" charset="-122"/>
                <a:sym typeface="+mn-lt"/>
              </a:rPr>
              <a:t>4.用否定副词“非”等表判断：“子非我，安知我不知鱼之乐？”</a:t>
            </a:r>
            <a:endParaRPr sz="2400">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3360" y="2531110"/>
            <a:ext cx="6722110" cy="3728085"/>
          </a:xfrm>
          <a:prstGeom prst="rect">
            <a:avLst/>
          </a:prstGeom>
          <a:noFill/>
        </p:spPr>
        <p:txBody>
          <a:bodyPr wrap="square" rtlCol="0">
            <a:noAutofit/>
          </a:bodyPr>
          <a:p>
            <a:r>
              <a:rPr lang="zh-CN" altLang="en-US" sz="6600" b="1" spc="300" dirty="0">
                <a:solidFill>
                  <a:schemeClr val="accent1"/>
                </a:solidFill>
                <a:cs typeface="+mn-ea"/>
              </a:rPr>
              <a:t>二、被动句</a:t>
            </a:r>
            <a:endParaRPr lang="zh-CN" altLang="en-US" sz="6600" b="1" spc="300" dirty="0">
              <a:solidFill>
                <a:schemeClr val="accent1"/>
              </a:solidFill>
              <a:cs typeface="+mn-ea"/>
            </a:endParaRPr>
          </a:p>
        </p:txBody>
      </p:sp>
    </p:spTree>
  </p:cSld>
  <p:clrMapOvr>
    <a:masterClrMapping/>
  </p:clrMapOvr>
  <p:transition spd="slow" advClick="0" advTm="3000">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532955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一、被动句的定义</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490220" y="195199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endParaRPr lang="en-US" sz="2800" dirty="0">
              <a:solidFill>
                <a:srgbClr val="000000"/>
              </a:solidFill>
              <a:cs typeface="+mn-ea"/>
              <a:sym typeface="+mn-lt"/>
            </a:endParaRPr>
          </a:p>
          <a:p>
            <a:pPr lvl="0">
              <a:lnSpc>
                <a:spcPct val="130000"/>
              </a:lnSpc>
            </a:pPr>
            <a:r>
              <a:rPr lang="en-US" sz="4000" dirty="0">
                <a:solidFill>
                  <a:srgbClr val="000000"/>
                </a:solidFill>
                <a:cs typeface="+mn-ea"/>
                <a:sym typeface="+mn-lt"/>
              </a:rPr>
              <a:t>  </a:t>
            </a:r>
            <a:r>
              <a:rPr sz="2400">
                <a:latin typeface="宋体" panose="02010600030101010101" pitchFamily="2" charset="-122"/>
                <a:ea typeface="宋体" panose="02010600030101010101" pitchFamily="2" charset="-122"/>
                <a:sym typeface="+mn-lt"/>
              </a:rPr>
              <a:t> 被动句是指主语与谓语之间的关系是被动关系，也就是说，主语是谓语动词所表示的行为的被动者、受事者，而不是主动者、实施者。</a:t>
            </a:r>
            <a:endParaRPr sz="2400" dirty="0">
              <a:solidFill>
                <a:srgbClr val="000000"/>
              </a:solidFill>
              <a:cs typeface="+mn-ea"/>
              <a:sym typeface="+mn-lt"/>
            </a:endParaRPr>
          </a:p>
          <a:p>
            <a:pPr lvl="0">
              <a:lnSpc>
                <a:spcPct val="130000"/>
              </a:lnSpc>
            </a:pPr>
            <a:r>
              <a:rPr sz="2000" dirty="0">
                <a:solidFill>
                  <a:srgbClr val="000000"/>
                </a:solidFill>
                <a:cs typeface="+mn-ea"/>
                <a:sym typeface="+mn-lt"/>
              </a:rPr>
              <a:t> </a:t>
            </a:r>
            <a:r>
              <a:rPr lang="en-US" sz="2000" dirty="0">
                <a:solidFill>
                  <a:srgbClr val="000000"/>
                </a:solidFill>
                <a:cs typeface="+mn-ea"/>
                <a:sym typeface="+mn-lt"/>
              </a:rPr>
              <a:t>  </a:t>
            </a:r>
            <a:endParaRPr lang="en-US" sz="2000"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532955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二、被动句的类型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490220" y="1951990"/>
            <a:ext cx="11464925" cy="5638165"/>
          </a:xfrm>
          <a:prstGeom prst="rect">
            <a:avLst/>
          </a:prstGeom>
        </p:spPr>
        <p:txBody>
          <a:bodyPr wrap="square">
            <a:noAutofit/>
          </a:bodyPr>
          <a:lstStyle/>
          <a:p>
            <a:pPr lvl="0" algn="l">
              <a:lnSpc>
                <a:spcPct val="130000"/>
              </a:lnSpc>
              <a:buClrTx/>
              <a:buSzTx/>
              <a:buNone/>
            </a:pPr>
            <a:r>
              <a:rPr lang="en-US" sz="2800" dirty="0">
                <a:solidFill>
                  <a:srgbClr val="000000"/>
                </a:solidFill>
                <a:cs typeface="+mn-ea"/>
                <a:sym typeface="+mn-lt"/>
              </a:rPr>
              <a:t>  </a:t>
            </a: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rPr>
              <a:t> </a:t>
            </a:r>
            <a:r>
              <a:rPr sz="2400">
                <a:latin typeface="宋体" panose="02010600030101010101" pitchFamily="2" charset="-122"/>
                <a:ea typeface="宋体" panose="02010600030101010101" pitchFamily="2" charset="-122"/>
                <a:cs typeface="宋体" panose="02010600030101010101" pitchFamily="2" charset="-122"/>
                <a:sym typeface="+mn-lt"/>
              </a:rPr>
              <a:t>被动句主要有两大类型：一是有标志的被动句，即借助一些被动词来表示，二是无标志的被动句，也叫意念被动句。</a:t>
            </a:r>
            <a:endParaRPr sz="2400">
              <a:latin typeface="宋体" panose="02010600030101010101" pitchFamily="2" charset="-122"/>
              <a:ea typeface="宋体" panose="02010600030101010101" pitchFamily="2" charset="-122"/>
              <a:cs typeface="宋体" panose="02010600030101010101" pitchFamily="2" charset="-122"/>
              <a:sym typeface="+mn-lt"/>
            </a:endParaRPr>
          </a:p>
          <a:p>
            <a:pPr lvl="0" algn="l">
              <a:lnSpc>
                <a:spcPct val="130000"/>
              </a:lnSpc>
              <a:buClrTx/>
              <a:buSzTx/>
              <a:buNone/>
            </a:pPr>
            <a:r>
              <a:rPr sz="2400">
                <a:latin typeface="宋体" panose="02010600030101010101" pitchFamily="2" charset="-122"/>
                <a:ea typeface="宋体" panose="02010600030101010101" pitchFamily="2" charset="-122"/>
                <a:cs typeface="宋体" panose="02010600030101010101" pitchFamily="2" charset="-122"/>
                <a:sym typeface="+mn-lt"/>
              </a:rPr>
              <a:t>   古代汉语中有标志的被动句式主要有四种：</a:t>
            </a:r>
            <a:endParaRPr sz="2400">
              <a:latin typeface="宋体" panose="02010600030101010101" pitchFamily="2" charset="-122"/>
              <a:ea typeface="宋体" panose="02010600030101010101" pitchFamily="2" charset="-122"/>
              <a:cs typeface="宋体" panose="02010600030101010101" pitchFamily="2" charset="-122"/>
              <a:sym typeface="+mn-lt"/>
            </a:endParaRPr>
          </a:p>
          <a:p>
            <a:pPr lvl="0" algn="l">
              <a:lnSpc>
                <a:spcPct val="130000"/>
              </a:lnSpc>
              <a:buClrTx/>
              <a:buSzTx/>
              <a:buNone/>
            </a:pPr>
            <a:r>
              <a:rPr sz="2400">
                <a:latin typeface="宋体" panose="02010600030101010101" pitchFamily="2" charset="-122"/>
                <a:ea typeface="宋体" panose="02010600030101010101" pitchFamily="2" charset="-122"/>
                <a:cs typeface="宋体" panose="02010600030101010101" pitchFamily="2" charset="-122"/>
                <a:sym typeface="+mn-lt"/>
              </a:rPr>
              <a:t>   1.用“于”表示被动关系</a:t>
            </a:r>
            <a:endParaRPr sz="2400">
              <a:latin typeface="宋体" panose="02010600030101010101" pitchFamily="2" charset="-122"/>
              <a:ea typeface="宋体" panose="02010600030101010101" pitchFamily="2" charset="-122"/>
              <a:cs typeface="宋体" panose="02010600030101010101" pitchFamily="2" charset="-122"/>
              <a:sym typeface="+mn-lt"/>
            </a:endParaRPr>
          </a:p>
          <a:p>
            <a:pPr lvl="0" algn="l">
              <a:lnSpc>
                <a:spcPct val="130000"/>
              </a:lnSpc>
              <a:buClrTx/>
              <a:buSzTx/>
              <a:buNone/>
            </a:pPr>
            <a:r>
              <a:rPr sz="2400">
                <a:latin typeface="宋体" panose="02010600030101010101" pitchFamily="2" charset="-122"/>
                <a:ea typeface="宋体" panose="02010600030101010101" pitchFamily="2" charset="-122"/>
                <a:cs typeface="宋体" panose="02010600030101010101" pitchFamily="2" charset="-122"/>
                <a:sym typeface="+mn-lt"/>
              </a:rPr>
              <a:t>   2.用“见”来表示被动关系</a:t>
            </a:r>
            <a:endParaRPr sz="2400">
              <a:latin typeface="宋体" panose="02010600030101010101" pitchFamily="2" charset="-122"/>
              <a:ea typeface="宋体" panose="02010600030101010101" pitchFamily="2" charset="-122"/>
              <a:cs typeface="宋体" panose="02010600030101010101" pitchFamily="2" charset="-122"/>
              <a:sym typeface="+mn-lt"/>
            </a:endParaRPr>
          </a:p>
          <a:p>
            <a:pPr lvl="0" algn="l">
              <a:lnSpc>
                <a:spcPct val="130000"/>
              </a:lnSpc>
              <a:buClrTx/>
              <a:buSzTx/>
              <a:buNone/>
            </a:pPr>
            <a:r>
              <a:rPr sz="2400">
                <a:latin typeface="宋体" panose="02010600030101010101" pitchFamily="2" charset="-122"/>
                <a:ea typeface="宋体" panose="02010600030101010101" pitchFamily="2" charset="-122"/>
                <a:cs typeface="宋体" panose="02010600030101010101" pitchFamily="2" charset="-122"/>
                <a:sym typeface="+mn-lt"/>
              </a:rPr>
              <a:t>   3.用“为”表示被动关系</a:t>
            </a:r>
            <a:endParaRPr sz="2400">
              <a:latin typeface="宋体" panose="02010600030101010101" pitchFamily="2" charset="-122"/>
              <a:ea typeface="宋体" panose="02010600030101010101" pitchFamily="2" charset="-122"/>
              <a:cs typeface="宋体" panose="02010600030101010101" pitchFamily="2" charset="-122"/>
              <a:sym typeface="+mn-lt"/>
            </a:endParaRPr>
          </a:p>
          <a:p>
            <a:pPr lvl="0" algn="l">
              <a:lnSpc>
                <a:spcPct val="130000"/>
              </a:lnSpc>
              <a:buClrTx/>
              <a:buSzTx/>
              <a:buNone/>
            </a:pPr>
            <a:r>
              <a:rPr sz="2400">
                <a:latin typeface="宋体" panose="02010600030101010101" pitchFamily="2" charset="-122"/>
                <a:ea typeface="宋体" panose="02010600030101010101" pitchFamily="2" charset="-122"/>
                <a:cs typeface="宋体" panose="02010600030101010101" pitchFamily="2" charset="-122"/>
                <a:sym typeface="+mn-lt"/>
              </a:rPr>
              <a:t>   4.用“受”“被”“受……于”表示被动关系</a:t>
            </a:r>
            <a:endParaRPr sz="2400">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a:p>
            <a:pPr lvl="0">
              <a:lnSpc>
                <a:spcPct val="130000"/>
              </a:lnSpc>
            </a:pP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4795" y="402590"/>
            <a:ext cx="11687810" cy="6052185"/>
          </a:xfrm>
          <a:prstGeom prst="rect">
            <a:avLst/>
          </a:prstGeom>
          <a:noFill/>
        </p:spPr>
        <p:txBody>
          <a:bodyPr wrap="square" rtlCol="0" anchor="t">
            <a:noAutofit/>
          </a:bodyPr>
          <a:p>
            <a:pPr indent="267970" algn="just" defTabSz="266700" fontAlgn="auto">
              <a:lnSpc>
                <a:spcPct val="150000"/>
              </a:lnSpc>
              <a:spcAft>
                <a:spcPts val="300"/>
              </a:spcAft>
            </a:pPr>
            <a:r>
              <a:rPr lang="zh-CN" altLang="en-US" sz="2800" b="1">
                <a:solidFill>
                  <a:srgbClr val="FF0000"/>
                </a:solidFill>
                <a:latin typeface="宋体" panose="02010600030101010101" pitchFamily="2" charset="-122"/>
                <a:ea typeface="宋体" panose="02010600030101010101" pitchFamily="2" charset="-122"/>
                <a:sym typeface="+mn-ea"/>
              </a:rPr>
              <a:t>被</a:t>
            </a:r>
            <a:endParaRPr lang="zh-CN" altLang="en-US" sz="2800" b="1">
              <a:solidFill>
                <a:srgbClr val="FF0000"/>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【释义】“被”即“被子”，也通“披”，披散；“覆盖”，由“覆盖”义引申出“遭受”等义。</a:t>
            </a:r>
            <a:endParaRPr lang="zh-CN" altLang="en-US" sz="28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1.禹，汤</a:t>
            </a:r>
            <a:r>
              <a:rPr lang="zh-CN" altLang="en-US" sz="2400">
                <a:solidFill>
                  <a:srgbClr val="FF0000"/>
                </a:solidFill>
                <a:latin typeface="宋体" panose="02010600030101010101" pitchFamily="2" charset="-122"/>
                <a:ea typeface="宋体" panose="02010600030101010101" pitchFamily="2" charset="-122"/>
                <a:sym typeface="+mn-ea"/>
              </a:rPr>
              <a:t>被</a:t>
            </a:r>
            <a:r>
              <a:rPr lang="zh-CN" altLang="en-US" sz="2400">
                <a:latin typeface="宋体" panose="02010600030101010101" pitchFamily="2" charset="-122"/>
                <a:ea typeface="宋体" panose="02010600030101010101" pitchFamily="2" charset="-122"/>
                <a:sym typeface="+mn-ea"/>
              </a:rPr>
              <a:t>之矣。（蒙受，遭受）</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2.信而见疑，忠而</a:t>
            </a:r>
            <a:r>
              <a:rPr lang="zh-CN" altLang="en-US" sz="2400">
                <a:solidFill>
                  <a:srgbClr val="FF0000"/>
                </a:solidFill>
                <a:latin typeface="宋体" panose="02010600030101010101" pitchFamily="2" charset="-122"/>
                <a:ea typeface="宋体" panose="02010600030101010101" pitchFamily="2" charset="-122"/>
                <a:sym typeface="+mn-ea"/>
              </a:rPr>
              <a:t>被</a:t>
            </a:r>
            <a:r>
              <a:rPr lang="zh-CN" altLang="en-US" sz="2400">
                <a:latin typeface="宋体" panose="02010600030101010101" pitchFamily="2" charset="-122"/>
                <a:ea typeface="宋体" panose="02010600030101010101" pitchFamily="2" charset="-122"/>
                <a:sym typeface="+mn-ea"/>
              </a:rPr>
              <a:t>谤，能无怨乎。（表达被动）</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3.将军身</a:t>
            </a:r>
            <a:r>
              <a:rPr lang="zh-CN" altLang="en-US" sz="2400">
                <a:solidFill>
                  <a:srgbClr val="FF0000"/>
                </a:solidFill>
                <a:latin typeface="宋体" panose="02010600030101010101" pitchFamily="2" charset="-122"/>
                <a:ea typeface="宋体" panose="02010600030101010101" pitchFamily="2" charset="-122"/>
                <a:sym typeface="+mn-ea"/>
              </a:rPr>
              <a:t>被</a:t>
            </a:r>
            <a:r>
              <a:rPr lang="zh-CN" altLang="en-US" sz="2400">
                <a:latin typeface="宋体" panose="02010600030101010101" pitchFamily="2" charset="-122"/>
                <a:ea typeface="宋体" panose="02010600030101010101" pitchFamily="2" charset="-122"/>
                <a:sym typeface="+mn-ea"/>
              </a:rPr>
              <a:t>坚执锐。（通“披”穿在身上或披在身上）</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4.</a:t>
            </a:r>
            <a:r>
              <a:rPr lang="zh-CN" altLang="en-US" sz="2400">
                <a:solidFill>
                  <a:srgbClr val="FF0000"/>
                </a:solidFill>
                <a:latin typeface="宋体" panose="02010600030101010101" pitchFamily="2" charset="-122"/>
                <a:ea typeface="宋体" panose="02010600030101010101" pitchFamily="2" charset="-122"/>
                <a:sym typeface="+mn-ea"/>
              </a:rPr>
              <a:t>被</a:t>
            </a:r>
            <a:r>
              <a:rPr lang="zh-CN" altLang="en-US" sz="2400">
                <a:latin typeface="宋体" panose="02010600030101010101" pitchFamily="2" charset="-122"/>
                <a:ea typeface="宋体" panose="02010600030101010101" pitchFamily="2" charset="-122"/>
                <a:sym typeface="+mn-ea"/>
              </a:rPr>
              <a:t>发行吟泽畔。（通“披”披散）</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5.一日昼寝帐中，落</a:t>
            </a:r>
            <a:r>
              <a:rPr lang="zh-CN" altLang="en-US" sz="2400">
                <a:solidFill>
                  <a:srgbClr val="FF0000"/>
                </a:solidFill>
                <a:latin typeface="宋体" panose="02010600030101010101" pitchFamily="2" charset="-122"/>
                <a:ea typeface="宋体" panose="02010600030101010101" pitchFamily="2" charset="-122"/>
                <a:sym typeface="+mn-ea"/>
              </a:rPr>
              <a:t>被</a:t>
            </a:r>
            <a:r>
              <a:rPr lang="zh-CN" altLang="en-US" sz="2400">
                <a:latin typeface="宋体" panose="02010600030101010101" pitchFamily="2" charset="-122"/>
                <a:ea typeface="宋体" panose="02010600030101010101" pitchFamily="2" charset="-122"/>
                <a:sym typeface="+mn-ea"/>
              </a:rPr>
              <a:t>于地。（被子）</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6.大雪逾岭，</a:t>
            </a:r>
            <a:r>
              <a:rPr lang="zh-CN" altLang="en-US" sz="2400">
                <a:solidFill>
                  <a:srgbClr val="FF0000"/>
                </a:solidFill>
                <a:latin typeface="宋体" panose="02010600030101010101" pitchFamily="2" charset="-122"/>
                <a:ea typeface="宋体" panose="02010600030101010101" pitchFamily="2" charset="-122"/>
                <a:sym typeface="+mn-ea"/>
              </a:rPr>
              <a:t>被</a:t>
            </a:r>
            <a:r>
              <a:rPr lang="zh-CN" altLang="en-US" sz="2400">
                <a:latin typeface="宋体" panose="02010600030101010101" pitchFamily="2" charset="-122"/>
                <a:ea typeface="宋体" panose="02010600030101010101" pitchFamily="2" charset="-122"/>
                <a:sym typeface="+mn-ea"/>
              </a:rPr>
              <a:t>南越中数州。（覆盖）</a:t>
            </a:r>
            <a:endParaRPr lang="zh-CN" altLang="en-US" sz="2400">
              <a:latin typeface="宋体" panose="02010600030101010101" pitchFamily="2" charset="-122"/>
              <a:ea typeface="宋体" panose="02010600030101010101" pitchFamily="2" charset="-122"/>
              <a:sym typeface="+mn-ea"/>
            </a:endParaRPr>
          </a:p>
        </p:txBody>
      </p:sp>
    </p:spTree>
  </p:cSld>
  <p:clrMapOvr>
    <a:masterClrMapping/>
  </p:clrMapOvr>
  <p:transition spd="slow" advClick="0" advTm="3000">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490220" y="1951990"/>
            <a:ext cx="11464925"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a:latin typeface="宋体" panose="02010600030101010101" pitchFamily="2" charset="-122"/>
                <a:ea typeface="宋体" panose="02010600030101010101" pitchFamily="2" charset="-122"/>
                <a:sym typeface="+mn-lt"/>
              </a:rPr>
              <a:t> 除了有标志被动句，古代汉语也有无标志的被动句，指的是句子不含有被动词的被动句，也叫做是意念被动句，这种被动句没有明显的标志，但翻译时需要翻译成被动句。如：“荆州之民附操者，逼兵势耳”，意为荆州依附曹操的百姓，只是被兵势所逼罢了。</a:t>
            </a:r>
            <a:endParaRPr sz="2400" dirty="0">
              <a:solidFill>
                <a:srgbClr val="000000"/>
              </a:solidFill>
              <a:cs typeface="+mn-ea"/>
              <a:sym typeface="+mn-lt"/>
            </a:endParaRPr>
          </a:p>
          <a:p>
            <a:pPr lvl="0">
              <a:lnSpc>
                <a:spcPct val="130000"/>
              </a:lnSpc>
            </a:pPr>
            <a:endParaRPr sz="2400"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3360" y="2531110"/>
            <a:ext cx="6722110" cy="3728085"/>
          </a:xfrm>
          <a:prstGeom prst="rect">
            <a:avLst/>
          </a:prstGeom>
          <a:noFill/>
        </p:spPr>
        <p:txBody>
          <a:bodyPr wrap="square" rtlCol="0">
            <a:noAutofit/>
          </a:bodyPr>
          <a:p>
            <a:r>
              <a:rPr lang="zh-CN" altLang="en-US" sz="6600" b="1" spc="300" dirty="0">
                <a:solidFill>
                  <a:schemeClr val="accent1"/>
                </a:solidFill>
                <a:cs typeface="+mn-ea"/>
              </a:rPr>
              <a:t>三、省略句</a:t>
            </a:r>
            <a:endParaRPr lang="zh-CN" altLang="en-US" sz="6600" b="1" spc="300" dirty="0">
              <a:solidFill>
                <a:schemeClr val="accent1"/>
              </a:solidFill>
              <a:cs typeface="+mn-ea"/>
            </a:endParaRPr>
          </a:p>
        </p:txBody>
      </p:sp>
    </p:spTree>
  </p:cSld>
  <p:clrMapOvr>
    <a:masterClrMapping/>
  </p:clrMapOvr>
  <p:transition spd="slow" advClick="0" advTm="3000">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51025" y="2518410"/>
            <a:ext cx="9006840" cy="2295525"/>
          </a:xfrm>
          <a:prstGeom prst="rect">
            <a:avLst/>
          </a:prstGeom>
        </p:spPr>
        <p:txBody>
          <a:bodyPr>
            <a:noAutofit/>
          </a:bodyPr>
          <a:p>
            <a:pPr algn="l" defTabSz="914400" fontAlgn="auto">
              <a:lnSpc>
                <a:spcPct val="130000"/>
              </a:lnSpc>
              <a:buClrTx/>
              <a:buSzTx/>
              <a:buNone/>
            </a:pPr>
            <a:r>
              <a:rPr lang="en-US" sz="2400">
                <a:latin typeface="宋体" panose="02010600030101010101" pitchFamily="2" charset="-122"/>
                <a:ea typeface="宋体" panose="02010600030101010101" pitchFamily="2" charset="-122"/>
              </a:rPr>
              <a:t>    </a:t>
            </a:r>
            <a:r>
              <a:rPr sz="2400">
                <a:latin typeface="宋体" panose="02010600030101010101" pitchFamily="2" charset="-122"/>
                <a:ea typeface="宋体" panose="02010600030101010101" pitchFamily="2" charset="-122"/>
              </a:rPr>
              <a:t>古今汉语都有成分省略，但在古汉语中，省略现象更为普遍，主要用于避免重复、增强语言的流畅性。</a:t>
            </a:r>
            <a:endParaRPr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532955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一、省略句的类型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237490" y="1951990"/>
            <a:ext cx="11954510"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lang="en-US" sz="2800" b="1" dirty="0">
                <a:solidFill>
                  <a:srgbClr val="000000"/>
                </a:solidFill>
                <a:cs typeface="+mn-ea"/>
                <a:sym typeface="+mn-lt"/>
              </a:rPr>
              <a:t> </a:t>
            </a:r>
            <a:r>
              <a:rPr sz="2400" b="1">
                <a:latin typeface="宋体" panose="02010600030101010101" pitchFamily="2" charset="-122"/>
                <a:ea typeface="宋体" panose="02010600030101010101" pitchFamily="2" charset="-122"/>
                <a:sym typeface="+mn-lt"/>
              </a:rPr>
              <a:t> </a:t>
            </a:r>
            <a:r>
              <a:rPr sz="2400" b="1">
                <a:solidFill>
                  <a:srgbClr val="FF0000"/>
                </a:solidFill>
                <a:latin typeface="宋体" panose="02010600030101010101" pitchFamily="2" charset="-122"/>
                <a:ea typeface="宋体" panose="02010600030101010101" pitchFamily="2" charset="-122"/>
                <a:sym typeface="+mn-lt"/>
              </a:rPr>
              <a:t>（一）省略主语</a:t>
            </a:r>
            <a:endParaRPr sz="2400" b="1">
              <a:solidFill>
                <a:srgbClr val="FF0000"/>
              </a:solidFill>
              <a:latin typeface="宋体" panose="02010600030101010101" pitchFamily="2" charset="-122"/>
              <a:ea typeface="宋体" panose="02010600030101010101" pitchFamily="2" charset="-122"/>
              <a:sym typeface="+mn-lt"/>
            </a:endParaRPr>
          </a:p>
          <a:p>
            <a:pPr lvl="0">
              <a:lnSpc>
                <a:spcPct val="130000"/>
              </a:lnSpc>
            </a:pPr>
            <a:endParaRPr sz="2400" b="1">
              <a:latin typeface="宋体" panose="02010600030101010101" pitchFamily="2" charset="-122"/>
              <a:ea typeface="宋体" panose="02010600030101010101" pitchFamily="2" charset="-122"/>
              <a:sym typeface="+mn-lt"/>
            </a:endParaRPr>
          </a:p>
          <a:p>
            <a:pPr lvl="0">
              <a:lnSpc>
                <a:spcPct val="130000"/>
              </a:lnSpc>
            </a:pPr>
            <a:r>
              <a:rPr sz="2400">
                <a:latin typeface="宋体" panose="02010600030101010101" pitchFamily="2" charset="-122"/>
                <a:ea typeface="宋体" panose="02010600030101010101" pitchFamily="2" charset="-122"/>
                <a:sym typeface="+mn-lt"/>
              </a:rPr>
              <a:t>    根据上下文省略主语，分为承前省、蒙后省。前者如：“永州之野产异蛇，黑质而白章；触草木，尽死；以啮人，无御之者”。后者如：“沛公谓张良曰：‘从此道至吾军，不过二十里耳。度我至军中，公乃入。’”</a:t>
            </a:r>
            <a:endParaRPr sz="2400">
              <a:latin typeface="宋体" panose="02010600030101010101" pitchFamily="2" charset="-122"/>
              <a:ea typeface="宋体" panose="02010600030101010101" pitchFamily="2" charset="-122"/>
              <a:sym typeface="+mn-lt"/>
            </a:endParaRPr>
          </a:p>
          <a:p>
            <a:pPr lvl="0">
              <a:lnSpc>
                <a:spcPct val="130000"/>
              </a:lnSpc>
            </a:pPr>
            <a:endParaRPr sz="2800"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237490" y="1791335"/>
            <a:ext cx="11954510"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b="1">
                <a:latin typeface="宋体" panose="02010600030101010101" pitchFamily="2" charset="-122"/>
                <a:ea typeface="宋体" panose="02010600030101010101" pitchFamily="2" charset="-122"/>
                <a:sym typeface="+mn-lt"/>
              </a:rPr>
              <a:t> </a:t>
            </a:r>
            <a:r>
              <a:rPr sz="2400" b="1">
                <a:solidFill>
                  <a:srgbClr val="FF0000"/>
                </a:solidFill>
                <a:latin typeface="宋体" panose="02010600030101010101" pitchFamily="2" charset="-122"/>
                <a:ea typeface="宋体" panose="02010600030101010101" pitchFamily="2" charset="-122"/>
                <a:sym typeface="+mn-lt"/>
              </a:rPr>
              <a:t> （二）谓语的省略</a:t>
            </a:r>
            <a:endParaRPr sz="2400" b="1">
              <a:solidFill>
                <a:srgbClr val="FF0000"/>
              </a:solidFill>
              <a:latin typeface="宋体" panose="02010600030101010101" pitchFamily="2" charset="-122"/>
              <a:ea typeface="宋体" panose="02010600030101010101" pitchFamily="2" charset="-122"/>
              <a:sym typeface="+mn-lt"/>
            </a:endParaRPr>
          </a:p>
          <a:p>
            <a:pPr lvl="0">
              <a:lnSpc>
                <a:spcPct val="130000"/>
              </a:lnSpc>
            </a:pPr>
            <a:endParaRPr sz="2400">
              <a:latin typeface="宋体" panose="02010600030101010101" pitchFamily="2" charset="-122"/>
              <a:ea typeface="宋体" panose="02010600030101010101" pitchFamily="2" charset="-122"/>
              <a:sym typeface="+mn-lt"/>
            </a:endParaRPr>
          </a:p>
          <a:p>
            <a:pPr lvl="0">
              <a:lnSpc>
                <a:spcPct val="130000"/>
              </a:lnSpc>
            </a:pPr>
            <a:r>
              <a:rPr sz="2400">
                <a:latin typeface="宋体" panose="02010600030101010101" pitchFamily="2" charset="-122"/>
                <a:ea typeface="宋体" panose="02010600030101010101" pitchFamily="2" charset="-122"/>
                <a:sym typeface="+mn-lt"/>
              </a:rPr>
              <a:t> </a:t>
            </a:r>
            <a:r>
              <a:rPr lang="en-US" sz="2400">
                <a:latin typeface="宋体" panose="02010600030101010101" pitchFamily="2" charset="-122"/>
                <a:ea typeface="宋体" panose="02010600030101010101" pitchFamily="2" charset="-122"/>
                <a:sym typeface="+mn-lt"/>
              </a:rPr>
              <a:t>   </a:t>
            </a:r>
            <a:r>
              <a:rPr sz="2400">
                <a:latin typeface="宋体" panose="02010600030101010101" pitchFamily="2" charset="-122"/>
                <a:ea typeface="宋体" panose="02010600030101010101" pitchFamily="2" charset="-122"/>
                <a:sym typeface="+mn-lt"/>
              </a:rPr>
              <a:t>谓语的省略，就是把谓语省略掉。例如：“夫战，勇气也。一鼓作气，再而衰，三而竭。”</a:t>
            </a:r>
            <a:endParaRPr sz="2400">
              <a:latin typeface="宋体" panose="02010600030101010101" pitchFamily="2" charset="-122"/>
              <a:ea typeface="宋体" panose="02010600030101010101" pitchFamily="2" charset="-122"/>
              <a:sym typeface="+mn-lt"/>
            </a:endParaRPr>
          </a:p>
          <a:p>
            <a:pPr lvl="0">
              <a:lnSpc>
                <a:spcPct val="130000"/>
              </a:lnSpc>
            </a:pPr>
            <a:endParaRPr sz="2800"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237490" y="1951990"/>
            <a:ext cx="11954510"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a:latin typeface="宋体" panose="02010600030101010101" pitchFamily="2" charset="-122"/>
                <a:ea typeface="宋体" panose="02010600030101010101" pitchFamily="2" charset="-122"/>
                <a:sym typeface="+mn-lt"/>
              </a:rPr>
              <a:t> </a:t>
            </a:r>
            <a:r>
              <a:rPr sz="2400" b="1">
                <a:solidFill>
                  <a:srgbClr val="FF0000"/>
                </a:solidFill>
                <a:latin typeface="宋体" panose="02010600030101010101" pitchFamily="2" charset="-122"/>
                <a:ea typeface="宋体" panose="02010600030101010101" pitchFamily="2" charset="-122"/>
                <a:sym typeface="+mn-lt"/>
              </a:rPr>
              <a:t>（三）省略宾语与兼语</a:t>
            </a:r>
            <a:endParaRPr sz="2400" b="1">
              <a:solidFill>
                <a:srgbClr val="FF0000"/>
              </a:solidFill>
              <a:latin typeface="宋体" panose="02010600030101010101" pitchFamily="2" charset="-122"/>
              <a:ea typeface="宋体" panose="02010600030101010101" pitchFamily="2" charset="-122"/>
              <a:sym typeface="+mn-lt"/>
            </a:endParaRPr>
          </a:p>
          <a:p>
            <a:pPr lvl="0">
              <a:lnSpc>
                <a:spcPct val="130000"/>
              </a:lnSpc>
            </a:pPr>
            <a:endParaRPr sz="2400">
              <a:latin typeface="宋体" panose="02010600030101010101" pitchFamily="2" charset="-122"/>
              <a:ea typeface="宋体" panose="02010600030101010101" pitchFamily="2" charset="-122"/>
              <a:sym typeface="+mn-lt"/>
            </a:endParaRPr>
          </a:p>
          <a:p>
            <a:pPr lvl="0">
              <a:lnSpc>
                <a:spcPct val="130000"/>
              </a:lnSpc>
            </a:pPr>
            <a:r>
              <a:rPr sz="2400">
                <a:latin typeface="宋体" panose="02010600030101010101" pitchFamily="2" charset="-122"/>
                <a:ea typeface="宋体" panose="02010600030101010101" pitchFamily="2" charset="-122"/>
                <a:sym typeface="+mn-lt"/>
              </a:rPr>
              <a:t> 文言文不但常省略动词宾语，也常省略兼语结构中的兼语。如：“杞子自郑使告于秦。”</a:t>
            </a:r>
            <a:endParaRPr sz="2400">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237490" y="1951990"/>
            <a:ext cx="11954510"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b="1">
                <a:solidFill>
                  <a:srgbClr val="FF0000"/>
                </a:solidFill>
                <a:latin typeface="宋体" panose="02010600030101010101" pitchFamily="2" charset="-122"/>
                <a:ea typeface="宋体" panose="02010600030101010101" pitchFamily="2" charset="-122"/>
                <a:sym typeface="+mn-lt"/>
              </a:rPr>
              <a:t>（四）省略介词和介词宾语</a:t>
            </a:r>
            <a:endParaRPr sz="2400" b="1">
              <a:solidFill>
                <a:srgbClr val="FF0000"/>
              </a:solidFill>
              <a:latin typeface="宋体" panose="02010600030101010101" pitchFamily="2" charset="-122"/>
              <a:ea typeface="宋体" panose="02010600030101010101" pitchFamily="2" charset="-122"/>
              <a:sym typeface="+mn-lt"/>
            </a:endParaRPr>
          </a:p>
          <a:p>
            <a:pPr lvl="0">
              <a:lnSpc>
                <a:spcPct val="130000"/>
              </a:lnSpc>
            </a:pPr>
            <a:endParaRPr sz="2400" b="1">
              <a:latin typeface="宋体" panose="02010600030101010101" pitchFamily="2" charset="-122"/>
              <a:ea typeface="宋体" panose="02010600030101010101" pitchFamily="2" charset="-122"/>
              <a:sym typeface="+mn-lt"/>
            </a:endParaRPr>
          </a:p>
          <a:p>
            <a:pPr lvl="0">
              <a:lnSpc>
                <a:spcPct val="130000"/>
              </a:lnSpc>
            </a:pPr>
            <a:r>
              <a:rPr sz="2400">
                <a:latin typeface="宋体" panose="02010600030101010101" pitchFamily="2" charset="-122"/>
                <a:ea typeface="宋体" panose="02010600030101010101" pitchFamily="2" charset="-122"/>
                <a:sym typeface="+mn-lt"/>
              </a:rPr>
              <a:t>    如“死马且买之五百金，况生马乎？”这句话补充完整是：“死马且买之（以）五百金，况生马乎？”“以”是介词，意为“用”，在此处被省略了。</a:t>
            </a:r>
            <a:endParaRPr sz="2400">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3360" y="2531110"/>
            <a:ext cx="6722110" cy="3728085"/>
          </a:xfrm>
          <a:prstGeom prst="rect">
            <a:avLst/>
          </a:prstGeom>
          <a:noFill/>
        </p:spPr>
        <p:txBody>
          <a:bodyPr wrap="square" rtlCol="0">
            <a:noAutofit/>
          </a:bodyPr>
          <a:p>
            <a:r>
              <a:rPr lang="zh-CN" altLang="en-US" sz="6600" b="1" spc="300" dirty="0">
                <a:solidFill>
                  <a:schemeClr val="accent1"/>
                </a:solidFill>
                <a:cs typeface="+mn-ea"/>
              </a:rPr>
              <a:t>四、倒装句</a:t>
            </a:r>
            <a:endParaRPr lang="zh-CN" altLang="en-US" sz="6600" b="1" spc="300" dirty="0">
              <a:solidFill>
                <a:schemeClr val="accent1"/>
              </a:solidFill>
              <a:cs typeface="+mn-ea"/>
            </a:endParaRPr>
          </a:p>
        </p:txBody>
      </p:sp>
    </p:spTree>
  </p:cSld>
  <p:clrMapOvr>
    <a:masterClrMapping/>
  </p:clrMapOvr>
  <p:transition spd="slow" advClick="0" advTm="3000">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532955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一、倒装句的含义</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237490" y="1951990"/>
            <a:ext cx="11954510"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a:latin typeface="宋体" panose="02010600030101010101" pitchFamily="2" charset="-122"/>
                <a:ea typeface="宋体" panose="02010600030101010101" pitchFamily="2" charset="-122"/>
                <a:sym typeface="+mn-lt"/>
              </a:rPr>
              <a:t>指文言文中一些句子成分的顺序出现了前后颠倒的情况。学界将那些谓语放在主语前的现象叫做“谓语前置”或“主谓倒装”，那些宾语放在谓语动词或介词前面的现象叫做“宾语前置”，把那些定语放在中心语后的现象叫做“定语后置”，把那些介词短语即状语放在中心语后的现象叫做“介词短语后置”或“状语后置”。</a:t>
            </a:r>
            <a:endParaRPr sz="2400">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540"/>
            <a:ext cx="5329555" cy="109855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600" b="1" i="0" u="none" strike="noStrike" kern="0" cap="none" spc="0" normalizeH="0" baseline="0" noProof="0" dirty="0">
                <a:ln>
                  <a:noFill/>
                </a:ln>
                <a:solidFill>
                  <a:schemeClr val="accent1"/>
                </a:solidFill>
                <a:effectLst/>
                <a:uLnTx/>
                <a:uFillTx/>
                <a:cs typeface="+mn-ea"/>
                <a:sym typeface="+mn-lt"/>
              </a:rPr>
              <a:t>二、倒装句的类型</a:t>
            </a:r>
            <a:endParaRPr kumimoji="0" lang="zh-CN" altLang="en-US" sz="36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237490" y="1951990"/>
            <a:ext cx="11954510" cy="5638165"/>
          </a:xfrm>
          <a:prstGeom prst="rect">
            <a:avLst/>
          </a:prstGeom>
        </p:spPr>
        <p:txBody>
          <a:bodyPr wrap="square">
            <a:noAutofit/>
          </a:bodyPr>
          <a:lstStyle/>
          <a:p>
            <a:pPr lvl="0">
              <a:lnSpc>
                <a:spcPct val="130000"/>
              </a:lnSpc>
            </a:pPr>
            <a:r>
              <a:rPr lang="en-US" sz="2800" b="1" dirty="0">
                <a:solidFill>
                  <a:srgbClr val="000000"/>
                </a:solidFill>
                <a:cs typeface="+mn-ea"/>
                <a:sym typeface="+mn-lt"/>
              </a:rPr>
              <a:t>   </a:t>
            </a:r>
            <a:r>
              <a:rPr sz="2400" b="1">
                <a:solidFill>
                  <a:srgbClr val="FF0000"/>
                </a:solidFill>
                <a:latin typeface="宋体" panose="02010600030101010101" pitchFamily="2" charset="-122"/>
                <a:ea typeface="宋体" panose="02010600030101010101" pitchFamily="2" charset="-122"/>
                <a:sym typeface="+mn-lt"/>
              </a:rPr>
              <a:t>（一）状语后置及介词结构后置</a:t>
            </a:r>
            <a:endParaRPr sz="2400" b="1">
              <a:solidFill>
                <a:srgbClr val="FF0000"/>
              </a:solidFill>
              <a:latin typeface="宋体" panose="02010600030101010101" pitchFamily="2" charset="-122"/>
              <a:ea typeface="宋体" panose="02010600030101010101" pitchFamily="2" charset="-122"/>
              <a:sym typeface="+mn-lt"/>
            </a:endParaRPr>
          </a:p>
          <a:p>
            <a:pPr lvl="0">
              <a:lnSpc>
                <a:spcPct val="130000"/>
              </a:lnSpc>
            </a:pPr>
            <a:endParaRPr sz="2400" b="1">
              <a:latin typeface="宋体" panose="02010600030101010101" pitchFamily="2" charset="-122"/>
              <a:ea typeface="宋体" panose="02010600030101010101" pitchFamily="2" charset="-122"/>
              <a:sym typeface="+mn-lt"/>
            </a:endParaRPr>
          </a:p>
          <a:p>
            <a:pPr lvl="0">
              <a:lnSpc>
                <a:spcPct val="130000"/>
              </a:lnSpc>
            </a:pPr>
            <a:r>
              <a:rPr sz="2400">
                <a:latin typeface="宋体" panose="02010600030101010101" pitchFamily="2" charset="-122"/>
                <a:ea typeface="宋体" panose="02010600030101010101" pitchFamily="2" charset="-122"/>
                <a:sym typeface="+mn-lt"/>
              </a:rPr>
              <a:t>    1.状语后置</a:t>
            </a:r>
            <a:endParaRPr sz="2400">
              <a:latin typeface="宋体" panose="02010600030101010101" pitchFamily="2" charset="-122"/>
              <a:ea typeface="宋体" panose="02010600030101010101" pitchFamily="2" charset="-122"/>
              <a:sym typeface="+mn-lt"/>
            </a:endParaRPr>
          </a:p>
          <a:p>
            <a:pPr lvl="0">
              <a:lnSpc>
                <a:spcPct val="130000"/>
              </a:lnSpc>
            </a:pPr>
            <a:r>
              <a:rPr sz="2400">
                <a:latin typeface="宋体" panose="02010600030101010101" pitchFamily="2" charset="-122"/>
                <a:ea typeface="宋体" panose="02010600030101010101" pitchFamily="2" charset="-122"/>
                <a:sym typeface="+mn-lt"/>
              </a:rPr>
              <a:t>    状语后置有三种结构，分别为“动+以+宾”、“动+于（乎，相当‘于’）+宾”以及“形+于+宾”。</a:t>
            </a:r>
            <a:endParaRPr sz="2400">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5895" y="770255"/>
            <a:ext cx="11713210" cy="5992495"/>
          </a:xfrm>
          <a:prstGeom prst="rect">
            <a:avLst/>
          </a:prstGeom>
          <a:noFill/>
        </p:spPr>
        <p:txBody>
          <a:bodyPr wrap="square" rtlCol="0" anchor="t">
            <a:noAutofit/>
          </a:bodyPr>
          <a:p>
            <a:pPr indent="267970" algn="just" defTabSz="266700" fontAlgn="auto">
              <a:lnSpc>
                <a:spcPct val="150000"/>
              </a:lnSpc>
              <a:spcAft>
                <a:spcPts val="300"/>
              </a:spcAft>
            </a:pPr>
            <a:r>
              <a:rPr lang="zh-CN" altLang="en-US" sz="2800" b="1">
                <a:solidFill>
                  <a:srgbClr val="FF0000"/>
                </a:solidFill>
                <a:latin typeface="宋体" panose="02010600030101010101" pitchFamily="2" charset="-122"/>
                <a:ea typeface="宋体" panose="02010600030101010101" pitchFamily="2" charset="-122"/>
                <a:sym typeface="+mn-ea"/>
              </a:rPr>
              <a:t>倍</a:t>
            </a:r>
            <a:endParaRPr lang="zh-CN" altLang="en-US" sz="2800" b="1">
              <a:solidFill>
                <a:srgbClr val="FF0000"/>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【释义】“倍”的原义是“反”，通“背”，即“背向、背着”，故而又可引申为“违反”。</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1.愿伯具言臣之不敢</a:t>
            </a:r>
            <a:r>
              <a:rPr lang="zh-CN" altLang="en-US" sz="2400">
                <a:solidFill>
                  <a:srgbClr val="FF0000"/>
                </a:solidFill>
                <a:latin typeface="宋体" panose="02010600030101010101" pitchFamily="2" charset="-122"/>
                <a:ea typeface="宋体" panose="02010600030101010101" pitchFamily="2" charset="-122"/>
                <a:sym typeface="+mn-ea"/>
              </a:rPr>
              <a:t>倍</a:t>
            </a:r>
            <a:r>
              <a:rPr lang="zh-CN" altLang="en-US" sz="2400">
                <a:latin typeface="宋体" panose="02010600030101010101" pitchFamily="2" charset="-122"/>
                <a:ea typeface="宋体" panose="02010600030101010101" pitchFamily="2" charset="-122"/>
                <a:sym typeface="+mn-ea"/>
              </a:rPr>
              <a:t>德也（通“背”，背叛，违反）</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2.五则攻之，</a:t>
            </a:r>
            <a:r>
              <a:rPr lang="zh-CN" altLang="en-US" sz="2400">
                <a:solidFill>
                  <a:srgbClr val="FF0000"/>
                </a:solidFill>
                <a:latin typeface="宋体" panose="02010600030101010101" pitchFamily="2" charset="-122"/>
                <a:ea typeface="宋体" panose="02010600030101010101" pitchFamily="2" charset="-122"/>
                <a:sym typeface="+mn-ea"/>
              </a:rPr>
              <a:t>倍</a:t>
            </a:r>
            <a:r>
              <a:rPr lang="zh-CN" altLang="en-US" sz="2400">
                <a:latin typeface="宋体" panose="02010600030101010101" pitchFamily="2" charset="-122"/>
                <a:ea typeface="宋体" panose="02010600030101010101" pitchFamily="2" charset="-122"/>
                <a:sym typeface="+mn-ea"/>
              </a:rPr>
              <a:t>则分之。（一倍，加倍）</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3.焉用亡邻以</a:t>
            </a:r>
            <a:r>
              <a:rPr lang="zh-CN" altLang="en-US" sz="2400">
                <a:solidFill>
                  <a:srgbClr val="FF0000"/>
                </a:solidFill>
                <a:latin typeface="宋体" panose="02010600030101010101" pitchFamily="2" charset="-122"/>
                <a:ea typeface="宋体" panose="02010600030101010101" pitchFamily="2" charset="-122"/>
                <a:sym typeface="+mn-ea"/>
              </a:rPr>
              <a:t>倍</a:t>
            </a:r>
            <a:r>
              <a:rPr lang="zh-CN" altLang="en-US" sz="2400">
                <a:latin typeface="宋体" panose="02010600030101010101" pitchFamily="2" charset="-122"/>
                <a:ea typeface="宋体" panose="02010600030101010101" pitchFamily="2" charset="-122"/>
                <a:sym typeface="+mn-ea"/>
              </a:rPr>
              <a:t>郑。（增长）</a:t>
            </a:r>
            <a:endParaRPr lang="zh-CN" altLang="en-US" sz="2400">
              <a:solidFill>
                <a:schemeClr val="tx1"/>
              </a:solidFill>
              <a:latin typeface="宋体" panose="02010600030101010101" pitchFamily="2" charset="-122"/>
              <a:ea typeface="宋体" panose="02010600030101010101" pitchFamily="2" charset="-122"/>
            </a:endParaRPr>
          </a:p>
          <a:p>
            <a:pPr indent="267970" algn="just" defTabSz="266700" fontAlgn="auto">
              <a:lnSpc>
                <a:spcPct val="150000"/>
              </a:lnSpc>
              <a:spcAft>
                <a:spcPts val="300"/>
              </a:spcAft>
            </a:pPr>
            <a:r>
              <a:rPr lang="zh-CN" altLang="en-US" sz="2400">
                <a:latin typeface="宋体" panose="02010600030101010101" pitchFamily="2" charset="-122"/>
                <a:ea typeface="宋体" panose="02010600030101010101" pitchFamily="2" charset="-122"/>
                <a:sym typeface="+mn-ea"/>
              </a:rPr>
              <a:t>4.每逢佳节</a:t>
            </a:r>
            <a:r>
              <a:rPr lang="zh-CN" altLang="en-US" sz="2400">
                <a:solidFill>
                  <a:srgbClr val="FF0000"/>
                </a:solidFill>
                <a:latin typeface="宋体" panose="02010600030101010101" pitchFamily="2" charset="-122"/>
                <a:ea typeface="宋体" panose="02010600030101010101" pitchFamily="2" charset="-122"/>
                <a:sym typeface="+mn-ea"/>
              </a:rPr>
              <a:t>倍</a:t>
            </a:r>
            <a:r>
              <a:rPr lang="zh-CN" altLang="en-US" sz="2400">
                <a:latin typeface="宋体" panose="02010600030101010101" pitchFamily="2" charset="-122"/>
                <a:ea typeface="宋体" panose="02010600030101010101" pitchFamily="2" charset="-122"/>
                <a:sym typeface="+mn-ea"/>
              </a:rPr>
              <a:t>思亲。（越发、愈加）</a:t>
            </a:r>
            <a:endParaRPr lang="zh-CN" altLang="en-US" sz="2400">
              <a:latin typeface="宋体" panose="02010600030101010101" pitchFamily="2" charset="-122"/>
              <a:ea typeface="宋体" panose="02010600030101010101" pitchFamily="2" charset="-122"/>
              <a:sym typeface="+mn-ea"/>
            </a:endParaRPr>
          </a:p>
        </p:txBody>
      </p:sp>
    </p:spTree>
  </p:cSld>
  <p:clrMapOvr>
    <a:masterClrMapping/>
  </p:clrMapOvr>
  <p:transition spd="slow" advClick="0" advTm="3000">
    <p:wip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237490" y="1951990"/>
            <a:ext cx="11954510" cy="5638165"/>
          </a:xfrm>
          <a:prstGeom prst="rect">
            <a:avLst/>
          </a:prstGeom>
        </p:spPr>
        <p:txBody>
          <a:bodyPr wrap="square">
            <a:noAutofit/>
          </a:bodyPr>
          <a:lstStyle/>
          <a:p>
            <a:pPr lvl="0">
              <a:lnSpc>
                <a:spcPct val="130000"/>
              </a:lnSpc>
            </a:pPr>
            <a:r>
              <a:rPr lang="en-US" sz="2800" dirty="0">
                <a:solidFill>
                  <a:srgbClr val="FF0000"/>
                </a:solidFill>
                <a:cs typeface="+mn-ea"/>
                <a:sym typeface="+mn-lt"/>
              </a:rPr>
              <a:t>    </a:t>
            </a:r>
            <a:r>
              <a:rPr sz="2400" b="1">
                <a:solidFill>
                  <a:srgbClr val="FF0000"/>
                </a:solidFill>
                <a:latin typeface="宋体" panose="02010600030101010101" pitchFamily="2" charset="-122"/>
                <a:ea typeface="宋体" panose="02010600030101010101" pitchFamily="2" charset="-122"/>
                <a:sym typeface="+mn-lt"/>
              </a:rPr>
              <a:t>（二）主谓倒装</a:t>
            </a:r>
            <a:endParaRPr sz="2400" b="1">
              <a:solidFill>
                <a:srgbClr val="FF0000"/>
              </a:solidFill>
              <a:latin typeface="宋体" panose="02010600030101010101" pitchFamily="2" charset="-122"/>
              <a:ea typeface="宋体" panose="02010600030101010101" pitchFamily="2" charset="-122"/>
              <a:sym typeface="+mn-lt"/>
            </a:endParaRPr>
          </a:p>
          <a:p>
            <a:pPr lvl="0">
              <a:lnSpc>
                <a:spcPct val="130000"/>
              </a:lnSpc>
            </a:pPr>
            <a:endParaRPr sz="2400" b="1">
              <a:solidFill>
                <a:srgbClr val="FF0000"/>
              </a:solidFill>
              <a:latin typeface="宋体" panose="02010600030101010101" pitchFamily="2" charset="-122"/>
              <a:ea typeface="宋体" panose="02010600030101010101" pitchFamily="2" charset="-122"/>
              <a:sym typeface="+mn-lt"/>
            </a:endParaRPr>
          </a:p>
          <a:p>
            <a:pPr lvl="0">
              <a:lnSpc>
                <a:spcPct val="130000"/>
              </a:lnSpc>
            </a:pPr>
            <a:r>
              <a:rPr sz="2400">
                <a:latin typeface="宋体" panose="02010600030101010101" pitchFamily="2" charset="-122"/>
                <a:ea typeface="宋体" panose="02010600030101010101" pitchFamily="2" charset="-122"/>
                <a:sym typeface="+mn-lt"/>
              </a:rPr>
              <a:t>    正常语序一般是“主-谓”，但在古汉语中经常会出现谓语在主语前面的情况，称为主谓倒装。</a:t>
            </a:r>
            <a:endParaRPr sz="2400">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237490" y="1951990"/>
            <a:ext cx="11954510" cy="5638165"/>
          </a:xfrm>
          <a:prstGeom prst="rect">
            <a:avLst/>
          </a:prstGeom>
        </p:spPr>
        <p:txBody>
          <a:bodyPr wrap="square">
            <a:noAutofit/>
          </a:bodyPr>
          <a:lstStyle/>
          <a:p>
            <a:pPr lvl="0">
              <a:lnSpc>
                <a:spcPct val="130000"/>
              </a:lnSpc>
            </a:pPr>
            <a:r>
              <a:rPr lang="en-US" sz="2800" dirty="0">
                <a:solidFill>
                  <a:srgbClr val="FF0000"/>
                </a:solidFill>
                <a:cs typeface="+mn-ea"/>
                <a:sym typeface="+mn-lt"/>
              </a:rPr>
              <a:t>  </a:t>
            </a:r>
            <a:r>
              <a:rPr lang="en-US" sz="2800" b="1" dirty="0">
                <a:solidFill>
                  <a:srgbClr val="FF0000"/>
                </a:solidFill>
                <a:cs typeface="+mn-ea"/>
                <a:sym typeface="+mn-lt"/>
              </a:rPr>
              <a:t>  </a:t>
            </a:r>
            <a:r>
              <a:rPr sz="2400" b="1">
                <a:solidFill>
                  <a:srgbClr val="FF0000"/>
                </a:solidFill>
                <a:latin typeface="宋体" panose="02010600030101010101" pitchFamily="2" charset="-122"/>
                <a:ea typeface="宋体" panose="02010600030101010101" pitchFamily="2" charset="-122"/>
                <a:sym typeface="+mn-lt"/>
              </a:rPr>
              <a:t>（三）宾语前置</a:t>
            </a:r>
            <a:endParaRPr sz="2400">
              <a:solidFill>
                <a:srgbClr val="FF0000"/>
              </a:solidFill>
              <a:latin typeface="宋体" panose="02010600030101010101" pitchFamily="2" charset="-122"/>
              <a:ea typeface="宋体" panose="02010600030101010101" pitchFamily="2" charset="-122"/>
              <a:sym typeface="+mn-lt"/>
            </a:endParaRPr>
          </a:p>
          <a:p>
            <a:pPr lvl="0">
              <a:lnSpc>
                <a:spcPct val="130000"/>
              </a:lnSpc>
            </a:pPr>
            <a:endParaRPr sz="2400">
              <a:solidFill>
                <a:srgbClr val="FF0000"/>
              </a:solidFill>
              <a:latin typeface="宋体" panose="02010600030101010101" pitchFamily="2" charset="-122"/>
              <a:ea typeface="宋体" panose="02010600030101010101" pitchFamily="2" charset="-122"/>
              <a:sym typeface="+mn-lt"/>
            </a:endParaRPr>
          </a:p>
          <a:p>
            <a:pPr lvl="0">
              <a:lnSpc>
                <a:spcPct val="130000"/>
              </a:lnSpc>
            </a:pPr>
            <a:r>
              <a:rPr lang="en-US" sz="2400">
                <a:solidFill>
                  <a:srgbClr val="FF0000"/>
                </a:solidFill>
                <a:latin typeface="宋体" panose="02010600030101010101" pitchFamily="2" charset="-122"/>
                <a:ea typeface="宋体" panose="02010600030101010101" pitchFamily="2" charset="-122"/>
                <a:sym typeface="+mn-lt"/>
              </a:rPr>
              <a:t>    </a:t>
            </a:r>
            <a:r>
              <a:rPr sz="2400">
                <a:solidFill>
                  <a:schemeClr val="tx1"/>
                </a:solidFill>
                <a:latin typeface="宋体" panose="02010600030101010101" pitchFamily="2" charset="-122"/>
                <a:ea typeface="宋体" panose="02010600030101010101" pitchFamily="2" charset="-122"/>
                <a:sym typeface="+mn-lt"/>
              </a:rPr>
              <a:t>正常语序一般是“主-谓-宾”，而倒装句中则会变成“主-宾-谓”，这分为三种情况，第一种是否定句中代词作宾语。如：“时人莫之许也。”第二种是疑问句中疑问词作宾语。如：“沛公安在？”第三种是以“是”“之”为标志。</a:t>
            </a:r>
            <a:endParaRPr sz="2400">
              <a:solidFill>
                <a:schemeClr val="tx1"/>
              </a:solidFill>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3" name="矩形 22"/>
          <p:cNvSpPr/>
          <p:nvPr/>
        </p:nvSpPr>
        <p:spPr>
          <a:xfrm>
            <a:off x="237490" y="1951990"/>
            <a:ext cx="11954510" cy="5638165"/>
          </a:xfrm>
          <a:prstGeom prst="rect">
            <a:avLst/>
          </a:prstGeom>
        </p:spPr>
        <p:txBody>
          <a:bodyPr wrap="square">
            <a:noAutofit/>
          </a:bodyPr>
          <a:lstStyle/>
          <a:p>
            <a:pPr lvl="0">
              <a:lnSpc>
                <a:spcPct val="130000"/>
              </a:lnSpc>
            </a:pPr>
            <a:r>
              <a:rPr lang="en-US" sz="2800" dirty="0">
                <a:solidFill>
                  <a:srgbClr val="000000"/>
                </a:solidFill>
                <a:cs typeface="+mn-ea"/>
                <a:sym typeface="+mn-lt"/>
              </a:rPr>
              <a:t>   </a:t>
            </a:r>
            <a:r>
              <a:rPr sz="2400" b="1">
                <a:solidFill>
                  <a:srgbClr val="FF0000"/>
                </a:solidFill>
                <a:latin typeface="宋体" panose="02010600030101010101" pitchFamily="2" charset="-122"/>
                <a:ea typeface="宋体" panose="02010600030101010101" pitchFamily="2" charset="-122"/>
                <a:sym typeface="+mn-lt"/>
              </a:rPr>
              <a:t>（四）定语后置</a:t>
            </a:r>
            <a:endParaRPr sz="2400">
              <a:solidFill>
                <a:srgbClr val="FF0000"/>
              </a:solidFill>
              <a:latin typeface="宋体" panose="02010600030101010101" pitchFamily="2" charset="-122"/>
              <a:ea typeface="宋体" panose="02010600030101010101" pitchFamily="2" charset="-122"/>
              <a:sym typeface="+mn-lt"/>
            </a:endParaRPr>
          </a:p>
          <a:p>
            <a:pPr lvl="0">
              <a:lnSpc>
                <a:spcPct val="130000"/>
              </a:lnSpc>
            </a:pPr>
            <a:endParaRPr sz="2400">
              <a:latin typeface="宋体" panose="02010600030101010101" pitchFamily="2" charset="-122"/>
              <a:ea typeface="宋体" panose="02010600030101010101" pitchFamily="2" charset="-122"/>
              <a:sym typeface="+mn-lt"/>
            </a:endParaRPr>
          </a:p>
          <a:p>
            <a:pPr lvl="0">
              <a:lnSpc>
                <a:spcPct val="130000"/>
              </a:lnSpc>
            </a:pPr>
            <a:r>
              <a:rPr sz="2400">
                <a:latin typeface="宋体" panose="02010600030101010101" pitchFamily="2" charset="-122"/>
                <a:ea typeface="宋体" panose="02010600030101010101" pitchFamily="2" charset="-122"/>
                <a:sym typeface="+mn-lt"/>
              </a:rPr>
              <a:t>    这种类型的倒装句分为四种类型，第一种“之……者……”为标志，即“中心词+之+后置定语+者”的形式。如：“马之千里者。”第二种是“中心词+后置定语+者”，如：“求人可使报秦者，未得。”第三种是“中心词+数量词”。如：“铸以为金人十二。”第四种是“中心词+之+后置定语”，如：“蚓无爪牙之利，筋骨之强。”</a:t>
            </a:r>
            <a:endParaRPr sz="2400">
              <a:latin typeface="宋体" panose="02010600030101010101" pitchFamily="2" charset="-122"/>
              <a:ea typeface="宋体" panose="02010600030101010101" pitchFamily="2" charset="-122"/>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íSľïḑe"/>
          <p:cNvSpPr txBox="1"/>
          <p:nvPr/>
        </p:nvSpPr>
        <p:spPr>
          <a:xfrm>
            <a:off x="1044575" y="383223"/>
            <a:ext cx="48888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专项训练</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文本框 1"/>
          <p:cNvSpPr txBox="1"/>
          <p:nvPr/>
        </p:nvSpPr>
        <p:spPr>
          <a:xfrm>
            <a:off x="489585" y="1214755"/>
            <a:ext cx="11467465" cy="4426585"/>
          </a:xfrm>
          <a:prstGeom prst="rect">
            <a:avLst/>
          </a:prstGeom>
        </p:spPr>
        <p:txBody>
          <a:bodyPr>
            <a:noAutofit/>
          </a:bodyPr>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1.</a:t>
            </a:r>
            <a:r>
              <a:rPr sz="2400">
                <a:latin typeface="宋体" panose="02010600030101010101" pitchFamily="2" charset="-122"/>
                <a:ea typeface="宋体" panose="02010600030101010101" pitchFamily="2" charset="-122"/>
              </a:rPr>
              <a:t>说出下列句子分别为何种句型</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A</a:t>
            </a:r>
            <a:r>
              <a:rPr sz="2400">
                <a:latin typeface="宋体" panose="02010600030101010101" pitchFamily="2" charset="-122"/>
                <a:ea typeface="宋体" panose="02010600030101010101" pitchFamily="2" charset="-122"/>
              </a:rPr>
              <a:t>.权起更衣，肃追于宇下。</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B</a:t>
            </a:r>
            <a:r>
              <a:rPr sz="2400">
                <a:latin typeface="宋体" panose="02010600030101010101" pitchFamily="2" charset="-122"/>
                <a:ea typeface="宋体" panose="02010600030101010101" pitchFamily="2" charset="-122"/>
              </a:rPr>
              <a:t>.亚父者，范增也。</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C</a:t>
            </a:r>
            <a:r>
              <a:rPr sz="2400">
                <a:latin typeface="宋体" panose="02010600030101010101" pitchFamily="2" charset="-122"/>
                <a:ea typeface="宋体" panose="02010600030101010101" pitchFamily="2" charset="-122"/>
              </a:rPr>
              <a:t>.具告以事。</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D</a:t>
            </a:r>
            <a:r>
              <a:rPr sz="2400">
                <a:latin typeface="宋体" panose="02010600030101010101" pitchFamily="2" charset="-122"/>
                <a:ea typeface="宋体" panose="02010600030101010101" pitchFamily="2" charset="-122"/>
              </a:rPr>
              <a:t>.兵挫地削，亡其六郡。</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E</a:t>
            </a:r>
            <a:r>
              <a:rPr sz="2400">
                <a:latin typeface="宋体" panose="02010600030101010101" pitchFamily="2" charset="-122"/>
                <a:ea typeface="宋体" panose="02010600030101010101" pitchFamily="2" charset="-122"/>
              </a:rPr>
              <a:t>.生乎吾前，其闻道也固先乎吾。</a:t>
            </a:r>
            <a:endParaRPr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9585" y="1214755"/>
            <a:ext cx="11467465" cy="4426585"/>
          </a:xfrm>
          <a:prstGeom prst="rect">
            <a:avLst/>
          </a:prstGeom>
        </p:spPr>
        <p:txBody>
          <a:bodyPr>
            <a:noAutofit/>
          </a:bodyPr>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2.</a:t>
            </a:r>
            <a:r>
              <a:rPr sz="2400">
                <a:latin typeface="宋体" panose="02010600030101010101" pitchFamily="2" charset="-122"/>
                <a:ea typeface="宋体" panose="02010600030101010101" pitchFamily="2" charset="-122"/>
              </a:rPr>
              <a:t>请将下列句子翻译成白话文</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A</a:t>
            </a:r>
            <a:r>
              <a:rPr sz="2400">
                <a:latin typeface="宋体" panose="02010600030101010101" pitchFamily="2" charset="-122"/>
                <a:ea typeface="宋体" panose="02010600030101010101" pitchFamily="2" charset="-122"/>
              </a:rPr>
              <a:t>.王建禽于秦。</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B</a:t>
            </a:r>
            <a:r>
              <a:rPr sz="2400">
                <a:latin typeface="宋体" panose="02010600030101010101" pitchFamily="2" charset="-122"/>
                <a:ea typeface="宋体" panose="02010600030101010101" pitchFamily="2" charset="-122"/>
              </a:rPr>
              <a:t>.奂山山市，邑八景之一也。</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C</a:t>
            </a:r>
            <a:r>
              <a:rPr sz="2400">
                <a:latin typeface="宋体" panose="02010600030101010101" pitchFamily="2" charset="-122"/>
                <a:ea typeface="宋体" panose="02010600030101010101" pitchFamily="2" charset="-122"/>
              </a:rPr>
              <a:t>.甚矣，乌纱之横，皂隶之俗哉!</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D</a:t>
            </a:r>
            <a:r>
              <a:rPr sz="2400">
                <a:latin typeface="宋体" panose="02010600030101010101" pitchFamily="2" charset="-122"/>
                <a:ea typeface="宋体" panose="02010600030101010101" pitchFamily="2" charset="-122"/>
              </a:rPr>
              <a:t>.三岁贯汝，莫我肯顾。</a:t>
            </a:r>
            <a:endParaRPr sz="2400">
              <a:latin typeface="宋体" panose="02010600030101010101" pitchFamily="2" charset="-122"/>
              <a:ea typeface="宋体" panose="02010600030101010101" pitchFamily="2" charset="-122"/>
            </a:endParaRPr>
          </a:p>
          <a:p>
            <a:pPr indent="266700" algn="just" defTabSz="266700" fontAlgn="auto">
              <a:lnSpc>
                <a:spcPct val="150000"/>
              </a:lnSpc>
              <a:spcAft>
                <a:spcPct val="0"/>
              </a:spcAft>
            </a:pPr>
            <a:r>
              <a:rPr lang="en-US" sz="2400">
                <a:latin typeface="宋体" panose="02010600030101010101" pitchFamily="2" charset="-122"/>
                <a:ea typeface="宋体" panose="02010600030101010101" pitchFamily="2" charset="-122"/>
              </a:rPr>
              <a:t>E</a:t>
            </a:r>
            <a:r>
              <a:rPr sz="2400">
                <a:latin typeface="宋体" panose="02010600030101010101" pitchFamily="2" charset="-122"/>
                <a:ea typeface="宋体" panose="02010600030101010101" pitchFamily="2" charset="-122"/>
              </a:rPr>
              <a:t>.臣欲奉诏奔驰，则刘病日笃，欲苟顺私情，则告诉不许。</a:t>
            </a:r>
            <a:endParaRPr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par>
    </p:tnLst>
  </p:timing>
</p:sld>
</file>

<file path=ppt/tags/tag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212.34283464566934,&quot;left&quot;:52.82881889763779,&quot;top&quot;:214.2755905511811,&quot;width&quot;:821.4571653543308}"/>
</p:tagLst>
</file>

<file path=ppt/tags/tag12.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12.34283464566934,&quot;left&quot;:52.82881889763779,&quot;top&quot;:214.2755905511811,&quot;width&quot;:821.4571653543308}"/>
</p:tagLst>
</file>

<file path=ppt/tags/tag1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DIAGRAM_VIRTUALLY_FRAME" val="{&quot;height&quot;:212.34283464566934,&quot;left&quot;:52.82881889763779,&quot;top&quot;:213.82559055118108,&quot;width&quot;:821.4571653543308}"/>
</p:tagLst>
</file>

<file path=ppt/tags/tag14.xml><?xml version="1.0" encoding="utf-8"?>
<p:tagLst xmlns:p="http://schemas.openxmlformats.org/presentationml/2006/main">
  <p:tag name="KSO_WM_DIAGRAM_VIRTUALLY_FRAME" val="{&quot;height&quot;:212.34283464566934,&quot;left&quot;:52.82881889763779,&quot;top&quot;:214.2755905511811,&quot;width&quot;:821.4571653543308}"/>
</p:tagLst>
</file>

<file path=ppt/tags/tag15.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212.34283464566934,&quot;left&quot;:52.82881889763779,&quot;top&quot;:214.2755905511811,&quot;width&quot;:821.4571653543308}"/>
</p:tagLst>
</file>

<file path=ppt/tags/tag16.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12.34283464566934,&quot;left&quot;:52.82881889763779,&quot;top&quot;:214.2755905511811,&quot;width&quot;:821.4571653543308}"/>
</p:tagLst>
</file>

<file path=ppt/tags/tag17.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12.34283464566934,&quot;left&quot;:52.82881889763779,&quot;top&quot;:214.2755905511811,&quot;width&quot;:821.4571653543308}"/>
</p:tagLst>
</file>

<file path=ppt/tags/tag1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212.34283464566934,&quot;left&quot;:52.82881889763779,&quot;top&quot;:214.2755905511811,&quot;width&quot;:821.4571653543308}"/>
</p:tagLst>
</file>

<file path=ppt/tags/tag19.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12.34283464566934,&quot;left&quot;:52.82881889763779,&quot;top&quot;:214.2755905511811,&quot;width&quot;:821.4571653543308}"/>
</p:tagLst>
</file>

<file path=ppt/tags/tag2.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p="http://schemas.openxmlformats.org/presentationml/2006/main">
  <p:tag name="KSO_WM_DIAGRAM_VIRTUALLY_FRAME" val="{&quot;height&quot;:212.34283464566934,&quot;left&quot;:52.82881889763779,&quot;top&quot;:214.2755905511811,&quot;width&quot;:821.4571653543308}"/>
</p:tagLst>
</file>

<file path=ppt/tags/tag2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212.34283464566934,&quot;left&quot;:52.82881889763779,&quot;top&quot;:214.2755905511811,&quot;width&quot;:821.4571653543308}"/>
</p:tagLst>
</file>

<file path=ppt/tags/tag22.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12.34283464566934,&quot;left&quot;:52.82881889763779,&quot;top&quot;:214.2755905511811,&quot;width&quot;:821.4571653543308}"/>
</p:tagLst>
</file>

<file path=ppt/tags/tag23.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12.34283464566934,&quot;left&quot;:52.82881889763779,&quot;top&quot;:214.2755905511811,&quot;width&quot;:821.4571653543308}"/>
</p:tagLst>
</file>

<file path=ppt/tags/tag2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5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6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7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commondata" val="eyJoZGlkIjoiNzQzYjU2ZDlkMWI0MjVlMjY0NGZkOGQ2YWU3M2VmMWIifQ=="/>
</p:tagLst>
</file>

<file path=ppt/tags/tag8.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9593</Words>
  <Application>WPS 演示</Application>
  <PresentationFormat>宽屏</PresentationFormat>
  <Paragraphs>554</Paragraphs>
  <Slides>94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94</vt:i4>
      </vt:variant>
    </vt:vector>
  </HeadingPairs>
  <TitlesOfParts>
    <vt:vector size="109" baseType="lpstr">
      <vt:lpstr>Arial</vt:lpstr>
      <vt:lpstr>宋体</vt:lpstr>
      <vt:lpstr>Wingdings</vt:lpstr>
      <vt:lpstr>思源黑体 CN Heavy</vt:lpstr>
      <vt:lpstr>黑体</vt:lpstr>
      <vt:lpstr>方正兰亭大黑_GBK</vt:lpstr>
      <vt:lpstr>Source Han Sans CN Bold</vt:lpstr>
      <vt:lpstr>思源黑体 CN</vt:lpstr>
      <vt:lpstr>微软雅黑</vt:lpstr>
      <vt:lpstr>Arial Unicode MS</vt:lpstr>
      <vt:lpstr>Calibri</vt:lpstr>
      <vt:lpstr>Helvetica Neue</vt:lpstr>
      <vt:lpstr>楷体</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蓝天</cp:lastModifiedBy>
  <cp:revision>54</cp:revision>
  <dcterms:created xsi:type="dcterms:W3CDTF">2023-11-08T11:26:00Z</dcterms:created>
  <dcterms:modified xsi:type="dcterms:W3CDTF">2024-09-11T09:49:21Z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F0D6EABDCA5F4D80BEE674154B968601_12</vt:lpwstr>
  </property>
  <property fmtid="{D5CDD505-2E9C-101B-9397-08002B2CF9AE}" pid="3" name="KSOProductBuildVer">
    <vt:lpwstr>2052-12.1.0.18240</vt:lpwstr>
  </property>
</Properties>
</file>