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2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86" r:id="rId21"/>
    <p:sldId id="275" r:id="rId22"/>
    <p:sldId id="287" r:id="rId23"/>
    <p:sldId id="276" r:id="rId24"/>
    <p:sldId id="277" r:id="rId25"/>
    <p:sldId id="278" r:id="rId26"/>
    <p:sldId id="279" r:id="rId27"/>
    <p:sldId id="280" r:id="rId28"/>
    <p:sldId id="281" r:id="rId29"/>
    <p:sldId id="282" r:id="rId30"/>
    <p:sldId id="283" r:id="rId31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04" d="100"/>
          <a:sy n="104" d="100"/>
        </p:scale>
        <p:origin x="72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353307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-635000" y="914400"/>
            <a:ext cx="8128000" cy="4572000"/>
          </a:xfrm>
          <a:prstGeom prst="rect">
            <a:avLst/>
          </a:prstGeo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5800" y="5791200"/>
            <a:ext cx="5486400" cy="5486400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3884613" y="11580813"/>
            <a:ext cx="2971800" cy="609600"/>
          </a:xfrm>
          <a:prstGeom prst="rect">
            <a:avLst/>
          </a:prstGeom>
        </p:spPr>
        <p:txBody>
          <a:bodyPr/>
          <a:lstStyle/>
          <a:p>
            <a:fld id="{F7021451-1387-4CA6-816F-3879F97B5CBC}" type="slidenum">
              <a:rPr lang="en-US"/>
              <a:pPr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-635000" y="914400"/>
            <a:ext cx="8128000" cy="4572000"/>
          </a:xfrm>
          <a:prstGeom prst="rect">
            <a:avLst/>
          </a:prstGeo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5800" y="5791200"/>
            <a:ext cx="5486400" cy="5486400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3884613" y="11580813"/>
            <a:ext cx="2971800" cy="609600"/>
          </a:xfrm>
          <a:prstGeom prst="rect">
            <a:avLst/>
          </a:prstGeom>
        </p:spPr>
        <p:txBody>
          <a:bodyPr/>
          <a:lstStyle/>
          <a:p>
            <a:fld id="{F7021451-1387-4CA6-816F-3879F97B5CBC}" type="slidenum">
              <a:rPr lang="en-US"/>
              <a:pPr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17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4.xml"/><Relationship Id="rId5" Type="http://schemas.openxmlformats.org/officeDocument/2006/relationships/slide" Target="../slides/slide6.xml"/><Relationship Id="rId4" Type="http://schemas.openxmlformats.org/officeDocument/2006/relationships/image" Target="../media/image5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17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4.xml"/><Relationship Id="rId5" Type="http://schemas.openxmlformats.org/officeDocument/2006/relationships/slide" Target="../slides/slide6.xml"/><Relationship Id="rId4" Type="http://schemas.openxmlformats.org/officeDocument/2006/relationships/image" Target="../media/image5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17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4.xml"/><Relationship Id="rId5" Type="http://schemas.openxmlformats.org/officeDocument/2006/relationships/slide" Target="../slides/slide6.xml"/><Relationship Id="rId4" Type="http://schemas.openxmlformats.org/officeDocument/2006/relationships/image" Target="../media/image5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17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4.xml"/><Relationship Id="rId5" Type="http://schemas.openxmlformats.org/officeDocument/2006/relationships/slide" Target="../slides/slide6.xml"/><Relationship Id="rId4" Type="http://schemas.openxmlformats.org/officeDocument/2006/relationships/image" Target="../media/image5.png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e9fa81e0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CAD75AE1-D866-446B-BC63-7F8054358D1B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第25讲</a:t>
            </a:r>
            <a:endParaRPr lang="en-US" sz="2400" dirty="0"/>
          </a:p>
        </p:txBody>
      </p:sp>
      <p:sp>
        <p:nvSpPr>
          <p:cNvPr id="6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封建时代的亚洲国家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e9fa81e0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5473D642-551C-4EFC-A500-8001F80DF7E7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pic>
        <p:nvPicPr>
          <p:cNvPr id="4" name="MasterShapeName?linknodeid=45e4a9f8e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810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0ba29d723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c5b86a625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a6fef7e3f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5236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45e4a9f8e&amp;color=RGB(64,64,64)">
            <a:hlinkClick r:id="rId3" action="ppaction://hlinksldjump"/>
          </p:cNvPr>
          <p:cNvSpPr/>
          <p:nvPr/>
        </p:nvSpPr>
        <p:spPr>
          <a:xfrm>
            <a:off x="33009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0ba29d723&amp;color=RGB(64,64,64)">
            <a:hlinkClick r:id="rId5" action="ppaction://hlinksldjump"/>
          </p:cNvPr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c5b86a625&amp;color=RGB(64,64,64)">
            <a:hlinkClick r:id="rId6" action="ppaction://hlinksldjump"/>
          </p:cNvPr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a6fef7e3f&amp;color=RGB(64,64,64)">
            <a:hlinkClick r:id="rId7" action="ppaction://hlinksldjump"/>
          </p:cNvPr>
          <p:cNvSpPr/>
          <p:nvPr/>
        </p:nvSpPr>
        <p:spPr>
          <a:xfrm>
            <a:off x="7626096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第25讲</a:t>
            </a:r>
            <a:endParaRPr lang="en-US" sz="2400" dirty="0"/>
          </a:p>
        </p:txBody>
      </p:sp>
      <p:sp>
        <p:nvSpPr>
          <p:cNvPr id="14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封建时代的亚洲国家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e9fa81e0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BF3AF439-F732-4480-9E42-982D1D6BBB69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pic>
        <p:nvPicPr>
          <p:cNvPr id="4" name="MasterShapeName?linknodeid=45e4a9f8e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810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0ba29d723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c5b86a625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a6fef7e3f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5236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45e4a9f8e&amp;color=RGB(64,64,64)">
            <a:hlinkClick r:id="rId3" action="ppaction://hlinksldjump"/>
          </p:cNvPr>
          <p:cNvSpPr/>
          <p:nvPr/>
        </p:nvSpPr>
        <p:spPr>
          <a:xfrm>
            <a:off x="33009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0ba29d723&amp;color=RGB(64,64,64)">
            <a:hlinkClick r:id="rId5" action="ppaction://hlinksldjump"/>
          </p:cNvPr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c5b86a625&amp;color=RGB(64,64,64)">
            <a:hlinkClick r:id="rId6" action="ppaction://hlinksldjump"/>
          </p:cNvPr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a6fef7e3f&amp;color=RGB(64,64,64)">
            <a:hlinkClick r:id="rId7" action="ppaction://hlinksldjump"/>
          </p:cNvPr>
          <p:cNvSpPr/>
          <p:nvPr/>
        </p:nvSpPr>
        <p:spPr>
          <a:xfrm>
            <a:off x="7626096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备 考 练 习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第25讲</a:t>
            </a:r>
            <a:endParaRPr lang="en-US" sz="2400" dirty="0"/>
          </a:p>
        </p:txBody>
      </p:sp>
      <p:sp>
        <p:nvSpPr>
          <p:cNvPr id="14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封建时代的亚洲国家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history#pid=6731c7ec1f6855087e737621#tid=6747e4ee2bdb6800099b628a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90AF746C-6EB4-0052-3B5A-B0A93A4C068D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DBADCF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FB405766-5A1D-47DA-BA9A-BD49D1D6B0DC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6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9399044A-B4A7-42B5-98B6-74A214840907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pic>
        <p:nvPicPr>
          <p:cNvPr id="4" name="MasterShapeName?linknodeid=45e4a9f8e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810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0ba29d723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c5b86a625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a6fef7e3f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5236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45e4a9f8e&amp;color=RGB(64,64,64)">
            <a:hlinkClick r:id="rId3" action="ppaction://hlinksldjump"/>
          </p:cNvPr>
          <p:cNvSpPr/>
          <p:nvPr/>
        </p:nvSpPr>
        <p:spPr>
          <a:xfrm>
            <a:off x="33009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0ba29d723&amp;color=RGB(64,64,64)">
            <a:hlinkClick r:id="rId5" action="ppaction://hlinksldjump"/>
          </p:cNvPr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c5b86a625&amp;color=RGB(64,64,64)">
            <a:hlinkClick r:id="rId6" action="ppaction://hlinksldjump"/>
          </p:cNvPr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a6fef7e3f&amp;color=RGB(64,64,64)">
            <a:hlinkClick r:id="rId7" action="ppaction://hlinksldjump"/>
          </p:cNvPr>
          <p:cNvSpPr/>
          <p:nvPr/>
        </p:nvSpPr>
        <p:spPr>
          <a:xfrm>
            <a:off x="7626096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4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5691978C-8A63-4A65-A1C5-13A4F371F63E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pic>
        <p:nvPicPr>
          <p:cNvPr id="4" name="MasterShapeName?linknodeid=45e4a9f8e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810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0ba29d723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c5b86a625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a6fef7e3f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5236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45e4a9f8e&amp;color=RGB(64,64,64)">
            <a:hlinkClick r:id="rId3" action="ppaction://hlinksldjump"/>
          </p:cNvPr>
          <p:cNvSpPr/>
          <p:nvPr/>
        </p:nvSpPr>
        <p:spPr>
          <a:xfrm>
            <a:off x="33009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0ba29d723&amp;color=RGB(64,64,64)">
            <a:hlinkClick r:id="rId5" action="ppaction://hlinksldjump"/>
          </p:cNvPr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c5b86a625&amp;color=RGB(64,64,64)">
            <a:hlinkClick r:id="rId6" action="ppaction://hlinksldjump"/>
          </p:cNvPr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a6fef7e3f&amp;color=RGB(64,64,64)">
            <a:hlinkClick r:id="rId7" action="ppaction://hlinksldjump"/>
          </p:cNvPr>
          <p:cNvSpPr/>
          <p:nvPr/>
        </p:nvSpPr>
        <p:spPr>
          <a:xfrm>
            <a:off x="7626096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备 考 练 习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4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3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3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3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&amp;si=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&amp;si=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P_7_BD#e15c9dd47?colgroup=2,1,25&amp;vcp=1&amp;pid=7ec0108d9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416241"/>
              </p:ext>
            </p:extLst>
          </p:nvPr>
        </p:nvGraphicFramePr>
        <p:xfrm>
          <a:off x="539496" y="2099468"/>
          <a:ext cx="11112602" cy="3363660"/>
        </p:xfrm>
        <a:graphic>
          <a:graphicData uri="http://schemas.openxmlformats.org/drawingml/2006/table">
            <a:tbl>
              <a:tblPr/>
              <a:tblGrid>
                <a:gridCol w="11087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895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39745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121220">
                <a:tc rowSpan="3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伊斯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兰教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创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穆罕默德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阐述了独尊安拉的宗教思想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于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7世纪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初创立了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伊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斯兰教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传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播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伴随着阿拉伯帝国的扩张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向阿拉伯半岛以外的地区广泛传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播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地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是世界三大宗教之一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为建立统一的阿拉伯国家奠定了政治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基础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P_7_BD#e15c9dd47?colgroup=2,1,25&amp;vcp=1&amp;pid=7ec0108d9&amp;color=0,0,0&amp;vtp=1&amp;vaab=1&amp;bt=1&amp;bbb=1">
            <a:extLst>
              <a:ext uri="{FF2B5EF4-FFF2-40B4-BE49-F238E27FC236}">
                <a16:creationId xmlns:a16="http://schemas.microsoft.com/office/drawing/2014/main" id="{825CB27F-AE9E-2AA8-87E0-BDF9A8A9C304}"/>
              </a:ext>
            </a:extLst>
          </p:cNvPr>
          <p:cNvSpPr txBox="1"/>
          <p:nvPr/>
        </p:nvSpPr>
        <p:spPr>
          <a:xfrm>
            <a:off x="10933953" y="1391062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&amp;si=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P_7_BD#e15c9dd47?colgroup=2,1,25&amp;vcp=1&amp;pid=7ec0108d9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30301183"/>
              </p:ext>
            </p:extLst>
          </p:nvPr>
        </p:nvGraphicFramePr>
        <p:xfrm>
          <a:off x="539496" y="2111216"/>
          <a:ext cx="11112602" cy="3340164"/>
        </p:xfrm>
        <a:graphic>
          <a:graphicData uri="http://schemas.openxmlformats.org/drawingml/2006/table">
            <a:tbl>
              <a:tblPr/>
              <a:tblGrid>
                <a:gridCol w="11087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895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39745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340164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阿拉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伯帝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兴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亡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（1）雏形形成：622年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穆罕默德迁居麦地那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建立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穆斯林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公社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（2）基本统一：630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年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穆罕默德率穆斯林占领麦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加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此后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各部落遣使麦地那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承认穆罕默德的统治地位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3）帝国建立：不断扩张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至8世纪中期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版图横跨亚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欧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非三大洲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是当时世界上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疆域最大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的帝国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（4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）灭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亡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：1258年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蒙古人攻陷巴格达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" name="P_7_BD#e15c9dd47?colgroup=2,1,25&amp;vcp=1&amp;pid=7ec0108d9&amp;color=0,0,0&amp;mp=1&amp;vtp=1&amp;vaab=1&amp;bt=1&amp;bbb=1">
            <a:extLst>
              <a:ext uri="{FF2B5EF4-FFF2-40B4-BE49-F238E27FC236}">
                <a16:creationId xmlns:a16="http://schemas.microsoft.com/office/drawing/2014/main" id="{A59F77E0-0B82-8DA3-57FC-8F69A7C930BC}"/>
              </a:ext>
            </a:extLst>
          </p:cNvPr>
          <p:cNvSpPr txBox="1"/>
          <p:nvPr/>
        </p:nvSpPr>
        <p:spPr>
          <a:xfrm>
            <a:off x="10933953" y="1402810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&amp;si=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P_7_BD#e15c9dd47?colgroup=2,1,1,24&amp;vcp=1&amp;pid=7ec0108d9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69888220"/>
              </p:ext>
            </p:extLst>
          </p:nvPr>
        </p:nvGraphicFramePr>
        <p:xfrm>
          <a:off x="539496" y="2105342"/>
          <a:ext cx="11082528" cy="3351912"/>
        </p:xfrm>
        <a:graphic>
          <a:graphicData uri="http://schemas.openxmlformats.org/drawingml/2006/table">
            <a:tbl>
              <a:tblPr/>
              <a:tblGrid>
                <a:gridCol w="110642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1206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1206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95197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230692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阿拉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伯帝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文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化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成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就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（1）数学：改造了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古印度人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从0到9的计数法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形成了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阿拉伯数字”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并创造了完整的代数学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（2）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医学：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医学集成》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和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《医典》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两部书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长期被欧洲医学界奉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为经典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（3）文学：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《天方夜谭》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是阿拉伯文学的瑰宝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贡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阿拉伯人创造了有自己特色的阿拉伯文化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担当了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沟通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东西方文化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的角色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为世界文化的发展作出了卓越贡献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7_BD#e15c9dd47?colgroup=2,1,1,24&amp;vcp=1&amp;pid=7ec0108d9&amp;color=0,0,0&amp;vtp=1&amp;vaab=1&amp;bt=1&amp;bbb=1">
            <a:extLst>
              <a:ext uri="{FF2B5EF4-FFF2-40B4-BE49-F238E27FC236}">
                <a16:creationId xmlns:a16="http://schemas.microsoft.com/office/drawing/2014/main" id="{7F8AA55D-AB87-64C8-91FD-DE8927F4769E}"/>
              </a:ext>
            </a:extLst>
          </p:cNvPr>
          <p:cNvSpPr txBox="1"/>
          <p:nvPr/>
        </p:nvSpPr>
        <p:spPr>
          <a:xfrm>
            <a:off x="10903879" y="1396936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&amp;si=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36c3e36cb?vcp=1&amp;pid=856c3a511&amp;color=0,0,0&amp;mp=1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特别提示</a:t>
            </a:r>
            <a:endParaRPr lang="en-US" altLang="zh-CN" sz="3000" dirty="0"/>
          </a:p>
        </p:txBody>
      </p:sp>
      <p:sp>
        <p:nvSpPr>
          <p:cNvPr id="3" name="P_7_BD#43de6883d?sp=1&amp;vcp=1&amp;pid=36c3e36cb&amp;color=0,0,0&amp;vtp=1&amp;vaab=1&amp;bbb=1&amp;hb=1"/>
          <p:cNvSpPr/>
          <p:nvPr/>
        </p:nvSpPr>
        <p:spPr>
          <a:xfrm>
            <a:off x="539496" y="1233469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中日交往是从汉朝开始的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唐朝时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日本派遣留学生等来到长安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学习先进的中国文化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鉴真东渡日本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日本今天的和服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文字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家具等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仍保留着中国唐朝时的习俗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阿拉伯帝国是与唐朝同一时期的大国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中国史书上称之为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大食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”。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同一时期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欧洲的大国是法兰克王国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拜占庭帝国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&amp;si=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c5b86a625.fixed?vcp=1&amp;pid=e9fa81e09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第25讲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封建时代的亚洲国家</a:t>
            </a:r>
            <a:endParaRPr lang="en-US" altLang="zh-CN" sz="4000" dirty="0"/>
          </a:p>
        </p:txBody>
      </p:sp>
      <p:sp>
        <p:nvSpPr>
          <p:cNvPr id="3" name="C_4_BD#c5b86a625.fixed?vcp=1&amp;pid=e9fa81e09&amp;color=86,186,157&amp;vtp=1&amp;vaab=1&amp;bbb=1"/>
          <p:cNvSpPr/>
          <p:nvPr/>
        </p:nvSpPr>
        <p:spPr>
          <a:xfrm>
            <a:off x="320040" y="345643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典题精析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&amp;si=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1_1#be2662305?vaa=1&amp;vcp=1&amp;vis=1&amp;pid=c5b86a625&amp;color=0,0,0&amp;vtp=1&amp;vaab=1&amp;bt=1&amp;bbb=1&amp;hb=1"/>
          <p:cNvSpPr/>
          <p:nvPr/>
        </p:nvSpPr>
        <p:spPr>
          <a:xfrm>
            <a:off x="539496" y="851408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阿拉伯人改造了古印度人从0到9的计数法，形成了我们现在使用的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阿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拉伯数字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，下图是阿拉伯数字的演变过程。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这反映了阿拉伯人在世界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文化发展中起到的作用是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pic>
        <p:nvPicPr>
          <p:cNvPr id="3" name="QC_5_BD.1_2#be2662305?vaa=1&amp;vcp=1&amp;vis=1&amp;pid=c5b86a625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7784" y="2829052"/>
            <a:ext cx="11064240" cy="548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C_5_AN.3_1#be2662305.bracket?vaa=1&amp;vcp=1&amp;vis=1&amp;pid=c5b86a625&amp;color=0,0,0&amp;vpa=1&amp;vtp=1&amp;vaab=1"/>
          <p:cNvSpPr/>
          <p:nvPr/>
        </p:nvSpPr>
        <p:spPr>
          <a:xfrm>
            <a:off x="4728115" y="2133473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5" name="QC_5_BD.1_3#be2662305.choices?vaa=1&amp;vcp=1&amp;vis=1&amp;pid=c5b86a625&amp;color=0,0,0&amp;vtp=1&amp;vaab=1&amp;bbb=1"/>
          <p:cNvSpPr/>
          <p:nvPr/>
        </p:nvSpPr>
        <p:spPr>
          <a:xfrm>
            <a:off x="539496" y="3514852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A.兼收并蓄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B.承上启下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C.继承创新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D.开放包容</a:t>
            </a:r>
            <a:endParaRPr lang="en-US" altLang="zh-CN" sz="2800" dirty="0"/>
          </a:p>
        </p:txBody>
      </p:sp>
      <p:sp>
        <p:nvSpPr>
          <p:cNvPr id="6" name="QC_5_AS.1_1#be2662305?vaa=1&amp;vcp=1&amp;vis=1&amp;pid=c5b86a625&amp;color=0,0,0&amp;vtp=1&amp;vaab=1&amp;bbb=1&amp;hb=1"/>
          <p:cNvSpPr/>
          <p:nvPr/>
        </p:nvSpPr>
        <p:spPr>
          <a:xfrm>
            <a:off x="539496" y="4146105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解析】</a:t>
            </a: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本题为图表类选择题，图片材料来自教材，体现了阿拉伯人改</a:t>
            </a:r>
            <a:endParaRPr lang="en-US" altLang="zh-CN" sz="2800" b="0" i="0" dirty="0">
              <a:solidFill>
                <a:srgbClr val="FF0000"/>
              </a:solidFill>
              <a:latin typeface="楷体" pitchFamily="49" charset="-122"/>
              <a:ea typeface="楷体" pitchFamily="49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造古印度人的计数法，形成阿拉伯数字的史实，C项符合题意；其他选</a:t>
            </a:r>
            <a:endParaRPr lang="en-US" altLang="zh-CN" sz="2800" b="0" i="0" dirty="0">
              <a:solidFill>
                <a:srgbClr val="FF0000"/>
              </a:solidFill>
              <a:latin typeface="楷体" pitchFamily="49" charset="-122"/>
              <a:ea typeface="楷体" pitchFamily="49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项未反映“创新</a:t>
            </a: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”，故排除A、B、D三项。</a:t>
            </a:r>
            <a:endParaRPr lang="en-US" altLang="zh-CN" sz="2800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&amp;si=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#356fdd7af?vcp=1&amp;pid=c5b86a625&amp;color=0,0,0&amp;vtp=1&amp;vaab=1&amp;bt=1&amp;bbb=1"/>
          <p:cNvSpPr/>
          <p:nvPr/>
        </p:nvSpPr>
        <p:spPr>
          <a:xfrm>
            <a:off x="539496" y="314550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请完成第265—266页［备考练习］习题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&amp;si=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a6fef7e3f.fixed?vcp=1&amp;pid=e9fa81e09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第25讲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封建时代的亚洲国家</a:t>
            </a:r>
            <a:endParaRPr lang="en-US" altLang="zh-CN" sz="4000" dirty="0"/>
          </a:p>
        </p:txBody>
      </p:sp>
      <p:sp>
        <p:nvSpPr>
          <p:cNvPr id="3" name="C_4_BD#a6fef7e3f.fixed?vcp=1&amp;pid=e9fa81e09&amp;color=86,186,157&amp;vtp=1&amp;vaab=1&amp;bbb=1"/>
          <p:cNvSpPr/>
          <p:nvPr/>
        </p:nvSpPr>
        <p:spPr>
          <a:xfrm>
            <a:off x="320040" y="345643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备考练习</a:t>
            </a:r>
            <a:r>
              <a:rPr lang="en-US" altLang="zh-CN" sz="40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第25讲</a:t>
            </a:r>
            <a:r>
              <a:rPr lang="en-US" altLang="zh-CN" sz="40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封建时代的亚洲国家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8&amp;si=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d6be82898?vcp=1&amp;pid=a6fef7e3f&amp;color=199,134,85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达标练</a:t>
            </a:r>
            <a:endParaRPr lang="en-US" altLang="zh-CN" sz="3200" dirty="0"/>
          </a:p>
        </p:txBody>
      </p:sp>
      <p:sp>
        <p:nvSpPr>
          <p:cNvPr id="3" name="QC_6_BD.5_1#cc98b502d?vaa=1&amp;vcp=1&amp;vis=1&amp;pid=d6be82898&amp;color=0,0,0&amp;vtp=1&amp;vaab=1&amp;bbb=1&amp;hb=1"/>
          <p:cNvSpPr/>
          <p:nvPr/>
        </p:nvSpPr>
        <p:spPr>
          <a:xfrm>
            <a:off x="539496" y="1611325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1.（2024·广西河池·模拟，有改动）《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日本史》中记载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回国后，他们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遣唐使）宣传切身体验到的唐朝实力强盛的情况，使国内有识之士认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识到，这就是改革的样板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后来，日本以此为样板进行了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6_AN.6_1#cc98b502d.bracket?vaa=1&amp;vcp=1&amp;vis=1&amp;pid=d6be82898&amp;color=0,0,0&amp;vpa=2&amp;vtp=1&amp;vaab=1"/>
          <p:cNvSpPr/>
          <p:nvPr/>
        </p:nvSpPr>
        <p:spPr>
          <a:xfrm>
            <a:off x="9863678" y="2892565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    A</a:t>
            </a:r>
            <a:endParaRPr lang="en-US" altLang="zh-CN" sz="2800" dirty="0"/>
          </a:p>
        </p:txBody>
      </p:sp>
      <p:sp>
        <p:nvSpPr>
          <p:cNvPr id="5" name="QC_6_BD.5_2#cc98b502d.choices?vaa=1&amp;vcp=1&amp;vis=1&amp;pid=d6be82898&amp;color=0,0,0&amp;vtp=1&amp;vaab=1&amp;bbb=1"/>
          <p:cNvSpPr/>
          <p:nvPr/>
        </p:nvSpPr>
        <p:spPr>
          <a:xfrm>
            <a:off x="539496" y="3460382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672715" algn="l"/>
                <a:tab pos="6018530" algn="l"/>
                <a:tab pos="8653145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A.大化改新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B.彼得一世改革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C.幕府统治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D.明治维新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9&amp;si=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b29589839?vcp=1&amp;pid=a6fef7e3f&amp;color=199,134,85&amp;vtp=1&amp;vaab=1&amp;bt=1&amp;bbb=1"/>
          <p:cNvSpPr/>
          <p:nvPr/>
        </p:nvSpPr>
        <p:spPr>
          <a:xfrm>
            <a:off x="539496" y="554400"/>
            <a:ext cx="11109960" cy="60979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200"/>
              </a:lnSpc>
            </a:pP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提分练</a:t>
            </a:r>
            <a:endParaRPr lang="en-US" altLang="zh-CN" sz="3200" dirty="0"/>
          </a:p>
        </p:txBody>
      </p:sp>
      <p:sp>
        <p:nvSpPr>
          <p:cNvPr id="3" name="QC_6_BD.7_1#4666cc0b6?vaa=1&amp;vcp=1&amp;vis=1&amp;pid=b29589839&amp;color=0,0,0&amp;vtp=1&amp;vaab=1&amp;bbb=1&amp;hb=1"/>
          <p:cNvSpPr/>
          <p:nvPr/>
        </p:nvSpPr>
        <p:spPr>
          <a:xfrm>
            <a:off x="539496" y="1223147"/>
            <a:ext cx="11109960" cy="1709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2.（2024·新疆·中考）日本平城京和唐朝长安城的宫城都坐北朝南，都</a:t>
            </a:r>
          </a:p>
          <a:p>
            <a:pPr latinLnBrk="1">
              <a:lnSpc>
                <a:spcPts val="47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有东西两市、棋盘式街道，甚至连名称与走向都相同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能够解释这一现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5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象的是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6_AN.1_1#4666cc0b6.bracket?vaa=1&amp;vcp=1&amp;vis=1&amp;pid=b29589839&amp;color=0,0,0&amp;vpa=3&amp;vtp=1&amp;vaab=1"/>
          <p:cNvSpPr/>
          <p:nvPr/>
        </p:nvSpPr>
        <p:spPr>
          <a:xfrm>
            <a:off x="1883314" y="2403866"/>
            <a:ext cx="495300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5" name="QC_6_BD.7_2#4666cc0b6.choices?vaa=1&amp;vcp=1&amp;vis=1&amp;pid=b29589839&amp;color=0,0,0&amp;vtp=1&amp;vaab=1&amp;bbb=1"/>
          <p:cNvSpPr/>
          <p:nvPr/>
        </p:nvSpPr>
        <p:spPr>
          <a:xfrm>
            <a:off x="539496" y="2993814"/>
            <a:ext cx="11109960" cy="1112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7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.大和政权的建立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.幕府统治的强化</a:t>
            </a:r>
            <a:endParaRPr lang="en-US" altLang="zh-CN" sz="2800" dirty="0"/>
          </a:p>
          <a:p>
            <a:pPr latinLnBrk="1">
              <a:lnSpc>
                <a:spcPts val="45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C.大化改新的影响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.明治维新的推动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&amp;si=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8a00975c8.fixed?vcp=1&amp;pid=baad7d692&amp;color=199,134,85&amp;vtp=1&amp;vaab=1&amp;bbb=1"/>
          <p:cNvSpPr/>
          <p:nvPr/>
        </p:nvSpPr>
        <p:spPr>
          <a:xfrm>
            <a:off x="265176" y="1170432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300"/>
              </a:lnSpc>
            </a:pPr>
            <a:r>
              <a:rPr lang="en-US" altLang="zh-CN" sz="5000" b="1" i="0" dirty="0">
                <a:solidFill>
                  <a:srgbClr val="C78655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复</a:t>
            </a:r>
            <a:r>
              <a:rPr lang="en-US" altLang="zh-CN" sz="50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5000" b="1" i="0" dirty="0">
                <a:solidFill>
                  <a:srgbClr val="C78655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习</a:t>
            </a:r>
            <a:r>
              <a:rPr lang="en-US" altLang="zh-CN" sz="50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5000" b="1" i="0" dirty="0">
                <a:solidFill>
                  <a:srgbClr val="C78655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讲</a:t>
            </a:r>
            <a:r>
              <a:rPr lang="en-US" altLang="zh-CN" sz="50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zh-CN" altLang="en-US" sz="5000" b="1" dirty="0">
                <a:solidFill>
                  <a:srgbClr val="C78655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义</a:t>
            </a:r>
            <a:endParaRPr lang="en-US" altLang="zh-CN" sz="5000" b="1" dirty="0">
              <a:solidFill>
                <a:srgbClr val="C78655"/>
              </a:solidFill>
              <a:latin typeface="微软雅黑" pitchFamily="34" charset="0"/>
              <a:ea typeface="微软雅黑" pitchFamily="34" charset="-122"/>
              <a:cs typeface="微软雅黑" pitchFamily="34" charset="-120"/>
            </a:endParaRPr>
          </a:p>
        </p:txBody>
      </p:sp>
      <p:sp>
        <p:nvSpPr>
          <p:cNvPr id="3" name="C_2#8a00975c8.fixed?vcp=1&amp;pid=baad7d692&amp;color=86,186,157&amp;vtp=1&amp;vaab=1&amp;bbb=1"/>
          <p:cNvSpPr/>
          <p:nvPr/>
        </p:nvSpPr>
        <p:spPr>
          <a:xfrm>
            <a:off x="265176" y="2423160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000"/>
              </a:lnSpc>
            </a:pP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第一篇</a:t>
            </a:r>
            <a:r>
              <a:rPr lang="en-US" altLang="zh-CN" sz="48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基础过关</a:t>
            </a:r>
            <a:endParaRPr lang="en-US" altLang="zh-CN" sz="4800" dirty="0"/>
          </a:p>
        </p:txBody>
      </p:sp>
      <p:sp>
        <p:nvSpPr>
          <p:cNvPr id="4" name="C_2_BD#8a00975c8.fixed?vcp=1&amp;pid=baad7d692&amp;color=0,0,0&amp;vtp=1&amp;vaab=1&amp;bbb=1"/>
          <p:cNvSpPr/>
          <p:nvPr/>
        </p:nvSpPr>
        <p:spPr>
          <a:xfrm>
            <a:off x="265176" y="3675888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第四部分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世界古代史（九年级上册一至四单元）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QC_6_BD.9_1#8581bb3ca?vaa=1&amp;vcp=1&amp;vis=1&amp;pid=b29589839&amp;color=0,0,0&amp;vtp=1&amp;vaab=1&amp;bbb=1&amp;hb=1"/>
          <p:cNvSpPr/>
          <p:nvPr/>
        </p:nvSpPr>
        <p:spPr>
          <a:xfrm>
            <a:off x="539496" y="2262753"/>
            <a:ext cx="11109960" cy="1112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3.（2024·广西桂林·模拟）日本的大化改新规定：废除一切私地、私民，</a:t>
            </a:r>
          </a:p>
          <a:p>
            <a:pPr latinLnBrk="1">
              <a:lnSpc>
                <a:spcPts val="45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将土地、部民收归国有，成为公地、公民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这一举措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7" name="QC_6_AN.10_1#8581bb3ca.bracket?vaa=1&amp;vcp=1&amp;vis=1&amp;pid=b29589839&amp;color=0,0,0&amp;vpa=4&amp;vtp=1&amp;vaab=1"/>
          <p:cNvSpPr/>
          <p:nvPr/>
        </p:nvSpPr>
        <p:spPr>
          <a:xfrm>
            <a:off x="8995314" y="2855018"/>
            <a:ext cx="515938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8" name="QC_6_BD.9_2#8581bb3ca.choices?vaa=1&amp;vcp=1&amp;vis=1&amp;pid=b29589839&amp;color=0,0,0&amp;vtp=1&amp;vaab=1&amp;bbb=1"/>
          <p:cNvSpPr/>
          <p:nvPr/>
        </p:nvSpPr>
        <p:spPr>
          <a:xfrm>
            <a:off x="539496" y="3375210"/>
            <a:ext cx="11109960" cy="1112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7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A.增强了中央实力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B.提高了贵族地位</a:t>
            </a:r>
            <a:endParaRPr lang="en-US" altLang="zh-CN" sz="2800" dirty="0"/>
          </a:p>
          <a:p>
            <a:pPr latinLnBrk="1">
              <a:lnSpc>
                <a:spcPts val="45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C.导致了土地兼并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D.促成了幕府统治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0&amp;si=2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11_1#b78358a0f?vaa=1&amp;vcp=1&amp;vis=1&amp;pid=b29589839&amp;color=0,0,0&amp;vtp=1&amp;vaab=1&amp;bt=1&amp;bbb=1&amp;hb=1"/>
          <p:cNvSpPr/>
          <p:nvPr/>
        </p:nvSpPr>
        <p:spPr>
          <a:xfrm>
            <a:off x="539496" y="1830432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4.（2024·广东清远·模拟，有改动）比较法是历史学习和研究的重要方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法。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日本大化改新实行的班田收授法和西欧庄园制度的共同之处在于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6_AN.1_1#b78358a0f.bracket?vaa=1&amp;vcp=1&amp;vis=1&amp;pid=b29589839&amp;color=0,0,0&amp;vpa=5&amp;vtp=1&amp;vaab=1"/>
          <p:cNvSpPr/>
          <p:nvPr/>
        </p:nvSpPr>
        <p:spPr>
          <a:xfrm>
            <a:off x="816515" y="3111672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6_BD.11_2#b78358a0f.choices?vaa=1&amp;vcp=1&amp;vis=1&amp;pid=b29589839&amp;color=0,0,0&amp;vtp=1&amp;vaab=1&amp;bbb=1"/>
          <p:cNvSpPr/>
          <p:nvPr/>
        </p:nvSpPr>
        <p:spPr>
          <a:xfrm>
            <a:off x="539496" y="3679489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A.强化中央集权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B.促进封建制形成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C.学习中国制度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D.实行土地分封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QC_6_BD.13_1#486bdfba3?vaa=1&amp;vcp=1&amp;vis=1&amp;pid=b29589839&amp;color=0,0,0&amp;vtp=1&amp;vaab=1&amp;bbb=1&amp;hb=1"/>
          <p:cNvSpPr/>
          <p:nvPr/>
        </p:nvSpPr>
        <p:spPr>
          <a:xfrm>
            <a:off x="539496" y="1906060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5.（2024·广西·中考）阿拉伯帝国时期出现了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百年翻译运动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学者翻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译了大量的古印度、波斯和古希腊的医学、天文学、数学典籍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这有助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于阿拉伯帝国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6" name="QC_6_AN.14_1#486bdfba3.bracket?vaa=1&amp;vcp=1&amp;vis=1&amp;pid=b29589839&amp;color=0,0,0&amp;vpa=6&amp;vtp=1&amp;vaab=1"/>
          <p:cNvSpPr/>
          <p:nvPr/>
        </p:nvSpPr>
        <p:spPr>
          <a:xfrm>
            <a:off x="2950114" y="3187300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7" name="QC_6_BD.13_2#486bdfba3.choices?vaa=1&amp;vcp=1&amp;vis=1&amp;pid=b29589839&amp;color=0,0,0&amp;vtp=1&amp;vaab=1&amp;bbb=1"/>
          <p:cNvSpPr/>
          <p:nvPr/>
        </p:nvSpPr>
        <p:spPr>
          <a:xfrm>
            <a:off x="539496" y="3952068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A.科技的发展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B.文学的兴盛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C.社会的转型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D.制度的革新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1&amp;si=2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15_1#2f2c4e742?vaa=1&amp;vcp=1&amp;vis=1&amp;pid=b29589839&amp;color=0,0,0&amp;vtp=1&amp;vaab=1&amp;bt=1&amp;bbb=1&amp;hb=1"/>
          <p:cNvSpPr/>
          <p:nvPr/>
        </p:nvSpPr>
        <p:spPr>
          <a:xfrm>
            <a:off x="539496" y="1857248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6.（2024·广西玉林·模拟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）阿拉伯帝国各民族以翻译的方式继承了东西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方古代文明丰厚的文化遗产，翻译的学科范围涉及当时东西方文明古国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全部的自然和人文学科并开拓了新的领域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材料旨在说明阿拉伯(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6_AN.16_1#2f2c4e742.bracket?vaa=1&amp;vcp=1&amp;vis=1&amp;pid=b29589839&amp;color=0,0,0&amp;vpa=7&amp;vtp=1&amp;vaab=1"/>
          <p:cNvSpPr/>
          <p:nvPr/>
        </p:nvSpPr>
        <p:spPr>
          <a:xfrm>
            <a:off x="10773314" y="3139313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4" name="QC_6_BD.15_2#2f2c4e742.choices?vaa=1&amp;vcp=1&amp;vis=1&amp;pid=b29589839&amp;color=0,0,0&amp;vtp=1&amp;vaab=1&amp;bbb=1"/>
          <p:cNvSpPr/>
          <p:nvPr/>
        </p:nvSpPr>
        <p:spPr>
          <a:xfrm>
            <a:off x="539496" y="378098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.完全继承希腊文明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.科学技术水平领先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C.帝国疆域辽阔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.文化具有包容性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2&amp;si=2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0f62c264f?vcp=1&amp;pid=a6fef7e3f&amp;color=199,134,85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冲刺练</a:t>
            </a:r>
            <a:endParaRPr lang="en-US" altLang="zh-CN" sz="3200" dirty="0"/>
          </a:p>
        </p:txBody>
      </p:sp>
      <p:sp>
        <p:nvSpPr>
          <p:cNvPr id="3" name="QO_6_BD.17_1#e7b083ba9?sp=1&amp;vaa=1&amp;vcp=1&amp;vis=1&amp;pid=0f62c264f&amp;color=0,0,0&amp;vtp=1&amp;vaab=1&amp;bbb=1&amp;hb=1"/>
          <p:cNvSpPr/>
          <p:nvPr/>
        </p:nvSpPr>
        <p:spPr>
          <a:xfrm>
            <a:off x="539496" y="1267240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观点论述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】（2024·广西钦州·模拟，有改动）人类文明史是一部探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寻、发现和开放、交流的历史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历史老师以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文明交流与发展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为主题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设计了以下学习任务，请你完成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1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材料一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造纸术的外传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见下表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  <p:graphicFrame>
        <p:nvGraphicFramePr>
          <p:cNvPr id="23" name="QO_6_BD.17_2#e7b083ba9?colgroup=5,3,3,4,4,3,3&amp;vaa=1&amp;vcp=1&amp;vis=1&amp;pid=0f62c264f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8179888"/>
              </p:ext>
            </p:extLst>
          </p:nvPr>
        </p:nvGraphicFramePr>
        <p:xfrm>
          <a:off x="539496" y="3892976"/>
          <a:ext cx="11045952" cy="1687704"/>
        </p:xfrm>
        <a:graphic>
          <a:graphicData uri="http://schemas.openxmlformats.org/drawingml/2006/table">
            <a:tbl>
              <a:tblPr/>
              <a:tblGrid>
                <a:gridCol w="19842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1673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258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88366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88366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32588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2588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时间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4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世纪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7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世纪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8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世纪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12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世纪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16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世纪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世纪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国家或地区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朝鲜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日本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印度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阿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拉伯国家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欧洲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非洲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美洲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大洋洲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3&amp;si=2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BD.17_3#e7b083ba9?vaa=1&amp;vcp=1&amp;vis=1&amp;pid=0f62c264f&amp;color=0,0,0&amp;vtp=1&amp;vaab=1&amp;bt=1&amp;bbb=1&amp;hb=1"/>
          <p:cNvSpPr/>
          <p:nvPr/>
        </p:nvSpPr>
        <p:spPr>
          <a:xfrm>
            <a:off x="539496" y="593283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材料二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这项不可或缺的创造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成为记录人类行为和情感的载体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让记忆得以保存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让文明得以传承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造纸技术经由亚欧大陆蔓延至整个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东西方世界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让文明的传播和传承变得更加高效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更加迅捷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algn="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摘编自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［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美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］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马克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·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科尔兰斯基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一阅千年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纸的历史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</a:t>
            </a:r>
            <a:endParaRPr lang="en-US" altLang="zh-CN" sz="2800" dirty="0"/>
          </a:p>
        </p:txBody>
      </p:sp>
      <p:sp>
        <p:nvSpPr>
          <p:cNvPr id="3" name="QO_7_BD.18_1#65f524687?vaa=1&amp;vcp=1&amp;vis=1&amp;pid=e7b083ba9&amp;color=0,0,0&amp;vtp=1&amp;vaab=1&amp;bbb=1&amp;hb=1"/>
          <p:cNvSpPr/>
          <p:nvPr/>
        </p:nvSpPr>
        <p:spPr>
          <a:xfrm>
            <a:off x="539496" y="3164715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（1）根据材料一、材料二，指出造纸术传至日本的时间，并概括造纸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术传播的特点及意义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4" name="QO_7_AN.1_1#65f524687?vaa=1&amp;vcp=1&amp;vis=1&amp;pid=e7b083ba9&amp;color=0,0,0&amp;vtp=1&amp;vaab=1&amp;bbb=1&amp;hb=1"/>
          <p:cNvSpPr/>
          <p:nvPr/>
        </p:nvSpPr>
        <p:spPr>
          <a:xfrm>
            <a:off x="539496" y="444170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时间：7世纪。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特点：传播范围广，时间长</a:t>
            </a: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。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意义：让文明的传播和传承变得更加高效、更加迅捷</a:t>
            </a: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。</a:t>
            </a:r>
            <a:endParaRPr lang="en-US" altLang="zh-CN" sz="2800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4&amp;si=2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_BD#779fe350d?vcp=1&amp;vis=1&amp;pid=e7b083ba9&amp;color=0,0,0&amp;vtp=1&amp;vaab=1&amp;bt=1&amp;bbb=1&amp;hb=1"/>
          <p:cNvSpPr/>
          <p:nvPr/>
        </p:nvSpPr>
        <p:spPr>
          <a:xfrm>
            <a:off x="539496" y="554400"/>
            <a:ext cx="11109960" cy="3500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材料三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甘蔗的原产地是印度或东南亚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也有人认为中国的南方也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7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是甘蔗的重要原产地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而制糖技术应当是印度人的发明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公元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世纪到</a:t>
            </a:r>
            <a:r>
              <a:rPr lang="en-US" altLang="zh-CN" sz="2800" b="0" i="0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8</a:t>
            </a:r>
          </a:p>
          <a:p>
            <a:pPr latinLnBrk="1">
              <a:lnSpc>
                <a:spcPts val="47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世纪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阿拉伯人在其征服的西亚地区大量种植甘蔗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并发明了一种新的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7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使蔗糖汁澄清和结晶的方法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使该地区的制糖业发展很快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后来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阿拉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7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伯人又把甘蔗种植及制糖技术传到欧洲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algn="r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摘编自徐善伟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甘蔗种植及制糖技术的西传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</a:t>
            </a:r>
            <a:endParaRPr lang="en-US" altLang="zh-CN" sz="2800" dirty="0"/>
          </a:p>
        </p:txBody>
      </p:sp>
      <p:sp>
        <p:nvSpPr>
          <p:cNvPr id="3" name="QO_7_BD.20_1#356bc975e?vaa=1&amp;vcp=1&amp;vis=1&amp;pid=e7b083ba9&amp;color=0,0,0&amp;vtp=1&amp;vaab=1&amp;bbb=1&amp;hb=1"/>
          <p:cNvSpPr/>
          <p:nvPr/>
        </p:nvSpPr>
        <p:spPr>
          <a:xfrm>
            <a:off x="539496" y="4090905"/>
            <a:ext cx="11109960" cy="1112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（2）根据材料三，指出制糖技术的发源地，并概括阿拉伯人对制糖业</a:t>
            </a:r>
          </a:p>
          <a:p>
            <a:pPr latinLnBrk="1">
              <a:lnSpc>
                <a:spcPts val="45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发展的贡献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4" name="QO_7_AN.1_1#356bc975e?vaa=1&amp;vcp=1&amp;vis=1&amp;pid=e7b083ba9&amp;color=0,0,0&amp;vtp=1&amp;vaab=1&amp;bbb=1&amp;hb=1"/>
          <p:cNvSpPr/>
          <p:nvPr/>
        </p:nvSpPr>
        <p:spPr>
          <a:xfrm>
            <a:off x="539496" y="5266925"/>
            <a:ext cx="11109960" cy="1112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发源地：印度</a:t>
            </a: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。</a:t>
            </a:r>
          </a:p>
          <a:p>
            <a:pPr algn="l" latinLnBrk="1">
              <a:lnSpc>
                <a:spcPts val="47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贡献：推动了该地区制糖业的发展，并把甘蔗种植及制糖技术传到欧洲</a:t>
            </a: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。</a:t>
            </a:r>
            <a:endParaRPr lang="en-US" altLang="zh-CN" sz="2800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5&amp;si=2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_BD#b10358e42?vcp=1&amp;vis=1&amp;pid=e7b083ba9&amp;color=0,0,0&amp;vtp=1&amp;vaab=1&amp;bt=1&amp;bbb=1"/>
          <p:cNvSpPr/>
          <p:nvPr/>
        </p:nvSpPr>
        <p:spPr>
          <a:xfrm>
            <a:off x="539496" y="114166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材料四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文明交流的史实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部分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）。（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见下表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  <p:graphicFrame>
        <p:nvGraphicFramePr>
          <p:cNvPr id="26" name="P_7_BD#b10358e42?colgroup=2,27&amp;vcp=1&amp;vis=1&amp;pid=e7b083ba9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25789666"/>
              </p:ext>
            </p:extLst>
          </p:nvPr>
        </p:nvGraphicFramePr>
        <p:xfrm>
          <a:off x="539496" y="1823275"/>
          <a:ext cx="11091672" cy="3886264"/>
        </p:xfrm>
        <a:graphic>
          <a:graphicData uri="http://schemas.openxmlformats.org/drawingml/2006/table">
            <a:tbl>
              <a:tblPr/>
              <a:tblGrid>
                <a:gridCol w="88696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20470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时期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史实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016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古代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①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亚历山大东征促进东西方文化的大交汇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②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丝绸之路是东西方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往来的大动脉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促进了中国同其他国家和地区的贸易与文化交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流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③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遣唐使将唐朝的先进制度等传回日本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推动了日本改革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④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拜占庭帝国对东西方文化兼收并蓄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创造出独特的拜占庭文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化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⑤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阿拉伯人改进了古印度人的计数法并将其传播到世界各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地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⑥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郑和下西洋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先后到达亚洲和非洲的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30多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个国家和地区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6&amp;si=2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7" name="P_7_BD#b10358e42?colgroup=2,27&amp;vcp=1&amp;vis=1&amp;pid=e7b083ba9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97741729"/>
              </p:ext>
            </p:extLst>
          </p:nvPr>
        </p:nvGraphicFramePr>
        <p:xfrm>
          <a:off x="539496" y="1397222"/>
          <a:ext cx="11091672" cy="2788540"/>
        </p:xfrm>
        <a:graphic>
          <a:graphicData uri="http://schemas.openxmlformats.org/drawingml/2006/table">
            <a:tbl>
              <a:tblPr/>
              <a:tblGrid>
                <a:gridCol w="88696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20470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时期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史实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近代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⑦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新航路开辟后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世界开始连为一个整体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⑧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殖民扩张推动了世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界市场的形成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现代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⑨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中国提出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一带一路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倡议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推动了沿线国家和地区的经济合作与文化交流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3" name="QO_7_BD.22_1#4382272b4?vaa=1&amp;vcp=1&amp;vis=1&amp;pid=e7b083ba9&amp;color=0,0,0&amp;vtp=1&amp;vaab=1&amp;bbb=1&amp;hb=1"/>
          <p:cNvSpPr/>
          <p:nvPr/>
        </p:nvSpPr>
        <p:spPr>
          <a:xfrm>
            <a:off x="521208" y="4185762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（3）根据材料四，以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文明交流与发展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为主题，提炼一个观点，选取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材料中至少两个史实并结合所学知识进行论述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。（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要求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观点明确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逻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辑清晰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史论结合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  <p:sp>
        <p:nvSpPr>
          <p:cNvPr id="2" name="P_7_BD#b10358e42?colgroup=2,27&amp;vcp=1&amp;vis=1&amp;pid=e7b083ba9&amp;color=0,0,0&amp;mp=1&amp;vtp=1&amp;vaab=1&amp;bt=1&amp;bbb=1">
            <a:extLst>
              <a:ext uri="{FF2B5EF4-FFF2-40B4-BE49-F238E27FC236}">
                <a16:creationId xmlns:a16="http://schemas.microsoft.com/office/drawing/2014/main" id="{1B389AB6-507D-4260-4486-F3E9C7027FE8}"/>
              </a:ext>
            </a:extLst>
          </p:cNvPr>
          <p:cNvSpPr txBox="1"/>
          <p:nvPr/>
        </p:nvSpPr>
        <p:spPr>
          <a:xfrm>
            <a:off x="10913023" y="688816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7&amp;si=2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7_AN.1_1#4382272b4?vaa=1&amp;vcp=1&amp;vis=1&amp;pid=e7b083ba9&amp;color=0,0,0&amp;vtp=1&amp;vaab=1&amp;bt=1&amp;bbb=1&amp;hb=1"/>
          <p:cNvSpPr/>
          <p:nvPr/>
        </p:nvSpPr>
        <p:spPr>
          <a:xfrm>
            <a:off x="458015" y="799751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示例一】</a:t>
            </a: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观点：文明的交流互鉴，促进了人类社会的发展和进步</a:t>
            </a: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。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论述：不同时代，人类文明的交流都未停止</a:t>
            </a: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古代日本的遣唐使将唐朝</a:t>
            </a:r>
            <a:endParaRPr lang="en-US" altLang="zh-CN" sz="2800" b="0" i="0" dirty="0">
              <a:solidFill>
                <a:srgbClr val="FF0000"/>
              </a:solidFill>
              <a:latin typeface="楷体" pitchFamily="49" charset="-122"/>
              <a:ea typeface="楷体" pitchFamily="49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的先进制度等传回日本，推动日本进行大化改新，使日本发展成为一个</a:t>
            </a:r>
            <a:endParaRPr lang="en-US" altLang="zh-CN" sz="2800" b="0" i="0" dirty="0">
              <a:solidFill>
                <a:srgbClr val="FF0000"/>
              </a:solidFill>
              <a:latin typeface="楷体" pitchFamily="49" charset="-122"/>
              <a:ea typeface="楷体" pitchFamily="49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中央集权制的封建国家；阿拉伯人改造了古印度人的计数法，形成“阿</a:t>
            </a:r>
            <a:endParaRPr lang="en-US" altLang="zh-CN" sz="2800" b="0" i="0" dirty="0">
              <a:solidFill>
                <a:srgbClr val="FF0000"/>
              </a:solidFill>
              <a:latin typeface="楷体" pitchFamily="49" charset="-122"/>
              <a:ea typeface="楷体" pitchFamily="49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拉伯数字</a:t>
            </a: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”，</a:t>
            </a: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并将其传播到世界各地，促进了东西方文化的沟通，为世</a:t>
            </a:r>
            <a:endParaRPr lang="en-US" altLang="zh-CN" sz="2800" b="0" i="0" dirty="0">
              <a:solidFill>
                <a:srgbClr val="FF0000"/>
              </a:solidFill>
              <a:latin typeface="楷体" pitchFamily="49" charset="-122"/>
              <a:ea typeface="楷体" pitchFamily="49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界文化的发展作出了卓越贡献</a:t>
            </a: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。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结论：人类文明的交流互鉴，有利于人类社会的进步；我们要加强文</a:t>
            </a:r>
            <a:endParaRPr lang="en-US" altLang="zh-CN" sz="2800" b="0" i="0" dirty="0">
              <a:solidFill>
                <a:srgbClr val="FF0000"/>
              </a:solidFill>
              <a:latin typeface="楷体" pitchFamily="49" charset="-122"/>
              <a:ea typeface="楷体" pitchFamily="49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化交流，推动构建人类命运共同体</a:t>
            </a: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。</a:t>
            </a:r>
            <a:endParaRPr lang="en-US" altLang="zh-CN" sz="2800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>
    <p:split dir="in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&amp;si=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45e4a9f8e.fixed?vcp=1&amp;pid=e9fa81e09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第25讲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封建时代的亚洲国家</a:t>
            </a:r>
            <a:endParaRPr lang="en-US" altLang="zh-CN" sz="4000" dirty="0"/>
          </a:p>
        </p:txBody>
      </p:sp>
      <p:sp>
        <p:nvSpPr>
          <p:cNvPr id="3" name="C_4_BD#45e4a9f8e.fixed?vcp=1&amp;pid=e9fa81e09&amp;color=86,186,157&amp;vtp=1&amp;vaab=1&amp;bbb=1"/>
          <p:cNvSpPr/>
          <p:nvPr/>
        </p:nvSpPr>
        <p:spPr>
          <a:xfrm>
            <a:off x="320040" y="345643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知识建构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8&amp;si=2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7_AN.1_1#4382272b4?vaa=1&amp;vcp=1&amp;vis=1&amp;pid=e7b083ba9&amp;color=0,0,0&amp;vtp=1&amp;vaab=1&amp;bt=1&amp;bbb=1&amp;hb=1"/>
          <p:cNvSpPr/>
          <p:nvPr/>
        </p:nvSpPr>
        <p:spPr>
          <a:xfrm>
            <a:off x="539496" y="615513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【示例二】</a:t>
            </a: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观点：“</a:t>
            </a: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一带一路”倡议是丝绸之路的历史传承</a:t>
            </a: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。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论述：西汉时期，张骞通西域，开辟了丝绸之路，丝绸之路是古代东西</a:t>
            </a:r>
            <a:endParaRPr lang="en-US" altLang="zh-CN" sz="2800" b="0" i="0" dirty="0">
              <a:solidFill>
                <a:srgbClr val="FF0000"/>
              </a:solidFill>
              <a:latin typeface="楷体" pitchFamily="49" charset="-122"/>
              <a:ea typeface="楷体" pitchFamily="49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方往来的大动脉，对中国同其他国家和地区的贸易与文化交流起到了极</a:t>
            </a:r>
            <a:endParaRPr lang="en-US" altLang="zh-CN" sz="2800" b="0" i="0" dirty="0">
              <a:solidFill>
                <a:srgbClr val="FF0000"/>
              </a:solidFill>
              <a:latin typeface="楷体" pitchFamily="49" charset="-122"/>
              <a:ea typeface="楷体" pitchFamily="49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大的促进作用。2013年，中国提出“一带一路”倡议，它有助于推动沿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线国家的经济合作与互利共赢，加强不同文明之间的对话与交流，促进</a:t>
            </a:r>
            <a:endParaRPr lang="en-US" altLang="zh-CN" sz="2800" b="0" i="0" dirty="0">
              <a:solidFill>
                <a:srgbClr val="FF0000"/>
              </a:solidFill>
              <a:latin typeface="楷体" pitchFamily="49" charset="-122"/>
              <a:ea typeface="楷体" pitchFamily="49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全球经济增长与繁荣</a:t>
            </a: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。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结论：丝绸之路与“一带一路”倡议对于促进东西方交流与发展都具有</a:t>
            </a:r>
            <a:endParaRPr lang="en-US" altLang="zh-CN" sz="2800" b="0" i="0" dirty="0">
              <a:solidFill>
                <a:srgbClr val="FF0000"/>
              </a:solidFill>
              <a:latin typeface="楷体" pitchFamily="49" charset="-122"/>
              <a:ea typeface="楷体" pitchFamily="49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重要意义；我们应继续推动与沿线国家和地区的经济合作与文化交流</a:t>
            </a: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，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共同构建人类命运共同体</a:t>
            </a: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。</a:t>
            </a:r>
            <a:endParaRPr lang="en-US" altLang="zh-CN" sz="2800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>
    <p:split dir="in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&amp;si=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832a1fca9?vcp=1&amp;pid=45e4a9f8e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时空坐标</a:t>
            </a:r>
            <a:endParaRPr lang="en-US" altLang="zh-CN" sz="3000" dirty="0"/>
          </a:p>
        </p:txBody>
      </p:sp>
      <p:pic>
        <p:nvPicPr>
          <p:cNvPr id="3" name="P_6_BD#df392a426?vcp=1&amp;pid=832a1fca9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85216" y="1595800"/>
            <a:ext cx="11064240" cy="2075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&amp;si=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6f1b88b0e?vcp=1&amp;pid=45e4a9f8e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阶段分析</a:t>
            </a:r>
            <a:endParaRPr lang="en-US" altLang="zh-CN" sz="3000" dirty="0"/>
          </a:p>
        </p:txBody>
      </p:sp>
      <p:graphicFrame>
        <p:nvGraphicFramePr>
          <p:cNvPr id="6" name="P_6_BD#fcc000e62?colgroup=5,24&amp;vcp=1&amp;pid=6f1b88b0e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31478773"/>
              </p:ext>
            </p:extLst>
          </p:nvPr>
        </p:nvGraphicFramePr>
        <p:xfrm>
          <a:off x="539496" y="1295191"/>
          <a:ext cx="11091672" cy="2242440"/>
        </p:xfrm>
        <a:graphic>
          <a:graphicData uri="http://schemas.openxmlformats.org/drawingml/2006/table">
            <a:tbl>
              <a:tblPr/>
              <a:tblGrid>
                <a:gridCol w="19842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1074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日本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基本实现统一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进行大化改新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成为中央集权制的封建国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家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武士集团兴起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进入幕府统治时期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阿拉伯半岛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伊斯兰教创立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阿拉伯半岛基本统一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阿拉伯帝国建立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创造阿拉伯文化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&amp;si=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0ba29d723.fixed?vcp=1&amp;pid=e9fa81e09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第25讲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封建时代的亚洲国家</a:t>
            </a:r>
            <a:endParaRPr lang="en-US" altLang="zh-CN" sz="4000" dirty="0"/>
          </a:p>
        </p:txBody>
      </p:sp>
      <p:sp>
        <p:nvSpPr>
          <p:cNvPr id="3" name="C_4_BD#0ba29d723.fixed?vcp=1&amp;pid=e9fa81e09&amp;color=86,186,157&amp;vtp=1&amp;vaab=1&amp;bbb=1"/>
          <p:cNvSpPr/>
          <p:nvPr/>
        </p:nvSpPr>
        <p:spPr>
          <a:xfrm>
            <a:off x="320040" y="345643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要点梳理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&amp;si=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856c3a511?vcp=1&amp;pid=0ba29d723&amp;color=199,134,85&amp;vtp=1&amp;vaab=1&amp;bt=1&amp;bbb=1"/>
          <p:cNvSpPr/>
          <p:nvPr/>
        </p:nvSpPr>
        <p:spPr>
          <a:xfrm>
            <a:off x="539496" y="554400"/>
            <a:ext cx="11109960" cy="80365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考点</a:t>
            </a:r>
            <a:r>
              <a:rPr lang="en-US" altLang="zh-CN" sz="32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古代日本</a:t>
            </a:r>
            <a:r>
              <a:rPr lang="en-US" altLang="zh-CN" sz="32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阿拉伯帝国（2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年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1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考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）</a:t>
            </a:r>
            <a:endParaRPr lang="en-US" altLang="zh-CN" sz="3200" dirty="0"/>
          </a:p>
        </p:txBody>
      </p:sp>
      <p:sp>
        <p:nvSpPr>
          <p:cNvPr id="3" name="C_6_BD#d11dd4418?vcp=1&amp;pid=856c3a511&amp;color=0,0,0&amp;vtp=1&amp;vaab=1&amp;bbb=1"/>
          <p:cNvSpPr/>
          <p:nvPr/>
        </p:nvSpPr>
        <p:spPr>
          <a:xfrm>
            <a:off x="539496" y="126644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课标要求</a:t>
            </a:r>
            <a:endParaRPr lang="en-US" altLang="zh-CN" sz="3000" dirty="0"/>
          </a:p>
        </p:txBody>
      </p:sp>
      <p:sp>
        <p:nvSpPr>
          <p:cNvPr id="4" name="P_7_BD#6c9b571b9?vcp=1&amp;pid=d11dd4418&amp;color=0,0,0&amp;vtp=1&amp;vaab=1&amp;bbb=1&amp;hb=1"/>
          <p:cNvSpPr/>
          <p:nvPr/>
        </p:nvSpPr>
        <p:spPr>
          <a:xfrm>
            <a:off x="539496" y="1938954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通过伊斯兰教的创立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阿拉伯帝国的崛起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日本大化改新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初步了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解中古世界历史发展的多样性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&amp;si=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7ec0108d9?vcp=1&amp;pid=856c3a511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知识链接</a:t>
            </a:r>
            <a:endParaRPr lang="en-US" altLang="zh-CN" sz="3000" dirty="0"/>
          </a:p>
        </p:txBody>
      </p:sp>
      <p:graphicFrame>
        <p:nvGraphicFramePr>
          <p:cNvPr id="9" name="P_7_BD#e15c9dd47?colgroup=2,1,24&amp;vcp=1&amp;pid=7ec0108d9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68047397"/>
              </p:ext>
            </p:extLst>
          </p:nvPr>
        </p:nvGraphicFramePr>
        <p:xfrm>
          <a:off x="539496" y="1295191"/>
          <a:ext cx="11112602" cy="5011548"/>
        </p:xfrm>
        <a:graphic>
          <a:graphicData uri="http://schemas.openxmlformats.org/drawingml/2006/table">
            <a:tbl>
              <a:tblPr/>
              <a:tblGrid>
                <a:gridCol w="111787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40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03392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094296">
                <a:tc rowSpan="3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大化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改新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领导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孝德天皇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（年号大化）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概况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从646年开始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日本仿效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唐朝的典章制度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进行了一系列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改革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85428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主要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内容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（1）政治：建立以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天皇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为中心的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中央集权制度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地方设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郡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里三级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由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中央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派官治理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（2）经济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：废除一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切私地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私民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将土地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部民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收归国有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成为公地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公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民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国家将土地分给公民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每隔六年授田一次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不能终生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使用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也不能买卖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统一赋税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&amp;si=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P_7_BD#e15c9dd47?colgroup=2,1,24&amp;vcp=1&amp;pid=7ec0108d9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89336466"/>
              </p:ext>
            </p:extLst>
          </p:nvPr>
        </p:nvGraphicFramePr>
        <p:xfrm>
          <a:off x="539496" y="2387536"/>
          <a:ext cx="11112602" cy="2787524"/>
        </p:xfrm>
        <a:graphic>
          <a:graphicData uri="http://schemas.openxmlformats.org/drawingml/2006/table">
            <a:tbl>
              <a:tblPr/>
              <a:tblGrid>
                <a:gridCol w="111787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40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03392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66484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大化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改新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性质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自上而下的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封建性质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的改革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意义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使日本发展成为一个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中央集权制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封建国家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5455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古代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日本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latinLnBrk="1" hangingPunct="0">
                        <a:lnSpc>
                          <a:spcPts val="12500"/>
                        </a:lnSpc>
                      </a:pPr>
                      <a:r>
                        <a:rPr lang="en-US" altLang="zh-CN" sz="7050" b="0" i="0" kern="0" spc="-9990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________________________________________________________________________________________________________________________________________________________________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3" name="P_7_BD#e15c9dd47.table_image?tii=1&amp;vcp=1&amp;pid=7ec0108d9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19313" y="3639122"/>
            <a:ext cx="9070848" cy="1417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2" name="P_7_BD#e15c9dd47?colgroup=2,1,24&amp;vcp=1&amp;pid=7ec0108d9&amp;color=0,0,0&amp;vtp=1&amp;vaab=1&amp;bt=1&amp;bbb=1">
            <a:extLst>
              <a:ext uri="{FF2B5EF4-FFF2-40B4-BE49-F238E27FC236}">
                <a16:creationId xmlns:a16="http://schemas.microsoft.com/office/drawing/2014/main" id="{B40B3BAB-660F-7757-370A-7B69A749978A}"/>
              </a:ext>
            </a:extLst>
          </p:cNvPr>
          <p:cNvSpPr txBox="1"/>
          <p:nvPr/>
        </p:nvSpPr>
        <p:spPr>
          <a:xfrm>
            <a:off x="10933953" y="1679130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1026</Words>
  <Application>Microsoft Office PowerPoint</Application>
  <PresentationFormat>宽屏</PresentationFormat>
  <Paragraphs>250</Paragraphs>
  <Slides>30</Slides>
  <Notes>30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8" baseType="lpstr">
      <vt:lpstr>Arial (正文)</vt:lpstr>
      <vt:lpstr>华文隶书</vt:lpstr>
      <vt:lpstr>楷体</vt:lpstr>
      <vt:lpstr>SimSun</vt:lpstr>
      <vt:lpstr>微软雅黑</vt:lpstr>
      <vt:lpstr>Arial</vt:lpstr>
      <vt:lpstr>Times New Roman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/>
  <dc:description/>
  <cp:lastModifiedBy>519308031@qq.com</cp:lastModifiedBy>
  <cp:revision>9</cp:revision>
  <dcterms:created xsi:type="dcterms:W3CDTF">2024-11-29T16:27:27Z</dcterms:created>
  <dcterms:modified xsi:type="dcterms:W3CDTF">2025-08-27T11:26:26Z</dcterms:modified>
  <cp:category/>
  <cp:contentStatus/>
</cp:coreProperties>
</file>