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411" r:id="rId4"/>
    <p:sldId id="412" r:id="rId5"/>
    <p:sldId id="299" r:id="rId6"/>
    <p:sldId id="396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8" r:id="rId17"/>
    <p:sldId id="391" r:id="rId18"/>
    <p:sldId id="390" r:id="rId19"/>
    <p:sldId id="389" r:id="rId20"/>
    <p:sldId id="385" r:id="rId21"/>
    <p:sldId id="314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11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30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1" Type="http://schemas.openxmlformats.org/officeDocument/2006/relationships/vmlDrawing" Target="../drawings/vmlDrawing1.vml"/><Relationship Id="rId20" Type="http://schemas.openxmlformats.org/officeDocument/2006/relationships/slideLayout" Target="../slideLayouts/slideLayout4.xml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1.wmf"/><Relationship Id="rId18" Type="http://schemas.openxmlformats.org/officeDocument/2006/relationships/oleObject" Target="../embeddings/oleObject10.bin"/><Relationship Id="rId17" Type="http://schemas.openxmlformats.org/officeDocument/2006/relationships/image" Target="../media/image10.wmf"/><Relationship Id="rId16" Type="http://schemas.openxmlformats.org/officeDocument/2006/relationships/oleObject" Target="../embeddings/oleObject9.bin"/><Relationship Id="rId15" Type="http://schemas.openxmlformats.org/officeDocument/2006/relationships/oleObject" Target="../embeddings/oleObject8.bin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" y="1650365"/>
            <a:ext cx="7962265" cy="701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2606675"/>
            <a:ext cx="8688705" cy="955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965" y="3764280"/>
            <a:ext cx="6362065" cy="8801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2260" y="4846955"/>
            <a:ext cx="3020695" cy="741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2955" y="4846955"/>
            <a:ext cx="2480945" cy="7404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900" y="4846955"/>
            <a:ext cx="1589405" cy="7448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3305" y="4923790"/>
            <a:ext cx="822960" cy="6165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120" y="1405890"/>
            <a:ext cx="10779125" cy="1294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95" y="3256280"/>
            <a:ext cx="8851265" cy="8851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4603750"/>
            <a:ext cx="3624580" cy="6591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1651000"/>
            <a:ext cx="8689975" cy="777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861945"/>
            <a:ext cx="4101465" cy="812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930" y="4016375"/>
            <a:ext cx="3515360" cy="8394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489710"/>
            <a:ext cx="4241165" cy="924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5" y="2794635"/>
            <a:ext cx="4330700" cy="820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7445" y="3810000"/>
            <a:ext cx="3251835" cy="842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7445" y="4846955"/>
            <a:ext cx="2103755" cy="813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0565" y="4905375"/>
            <a:ext cx="1148715" cy="6965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25" y="1280160"/>
            <a:ext cx="4005580" cy="1024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115" y="2541270"/>
            <a:ext cx="5301615" cy="581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170" y="3316605"/>
            <a:ext cx="2680335" cy="7232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2505" y="3312795"/>
            <a:ext cx="1440180" cy="7372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2685" y="3307080"/>
            <a:ext cx="2275840" cy="7385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9625" y="4278630"/>
            <a:ext cx="1828165" cy="716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7790" y="4337050"/>
            <a:ext cx="1940560" cy="658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8350" y="4337050"/>
            <a:ext cx="607695" cy="5676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1499870"/>
            <a:ext cx="6871335" cy="718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150" y="2562860"/>
            <a:ext cx="429006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210" y="2623185"/>
            <a:ext cx="5332730" cy="596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6915" y="3447415"/>
            <a:ext cx="3044825" cy="7658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1740" y="3448050"/>
            <a:ext cx="2511425" cy="741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7315" y="4464050"/>
            <a:ext cx="2210435" cy="753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750" y="4565015"/>
            <a:ext cx="2540635" cy="648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7315" y="5468620"/>
            <a:ext cx="1425575" cy="52006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499870"/>
            <a:ext cx="758126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2629535"/>
            <a:ext cx="3693795" cy="737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1120" y="2629535"/>
            <a:ext cx="3950970" cy="728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5720" y="3790315"/>
            <a:ext cx="3223260" cy="838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8980" y="3790315"/>
            <a:ext cx="2211705" cy="838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4935" y="4955540"/>
            <a:ext cx="707390" cy="7607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9297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重点掌握定积分的换元积分法及其运算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7218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重点掌握定积分的分部积分法及其运算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783080"/>
            <a:ext cx="57499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定积分的概念和性质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0445" y="2713990"/>
            <a:ext cx="4608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微积分基本公式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3573145"/>
            <a:ext cx="4224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定积分的计算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43785" y="4432300"/>
            <a:ext cx="41446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反常积分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ṧḻiḍê"/>
          <p:cNvSpPr txBox="1"/>
          <p:nvPr>
            <p:custDataLst>
              <p:tags r:id="rId11"/>
            </p:custDataLst>
          </p:nvPr>
        </p:nvSpPr>
        <p:spPr>
          <a:xfrm>
            <a:off x="2344420" y="5291455"/>
            <a:ext cx="46761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第五节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16" grpId="0" bldLvl="0" animBg="1"/>
      <p:bldP spid="16" grpId="1" animBg="1"/>
      <p:bldP spid="19" grpId="0" bldLvl="0" animBg="1"/>
      <p:bldP spid="19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433320"/>
            <a:ext cx="1025398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r>
              <a:rPr lang="en-US" altLang="zh-CN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定积分的计算</a:t>
            </a:r>
            <a:endParaRPr lang="zh-CN" altLang="en-US" sz="71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3830320"/>
            <a:ext cx="82581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牛顿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莱布尼茨公式把定积分的计算转化为不定积分的计算（求原函数）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而在上一章中，我们知道可用换元积分法和分部积分法求出一些函数的原函数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因此，在一定条件下，也可以用换元积分法和分部积分法来计算定积分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本节我们就来讨论定积分的这两种计算方法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定积分的换元积分法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5535" y="3818890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了解并掌握定积分的分部积分法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110" y="1630045"/>
            <a:ext cx="4609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（第二类换元积分法）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3200" y="1630045"/>
            <a:ext cx="635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若函数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上连续，函数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88430" y="1685290"/>
          <a:ext cx="70104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330200" imgH="215900" progId="Equation.KSEE3">
                  <p:embed/>
                </p:oleObj>
              </mc:Choice>
              <mc:Fallback>
                <p:oleObj name="" r:id="rId2" imgW="3302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88430" y="1685290"/>
                        <a:ext cx="70104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25815" y="1685290"/>
          <a:ext cx="61087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330200" imgH="215900" progId="Equation.KSEE3">
                  <p:embed/>
                </p:oleObj>
              </mc:Choice>
              <mc:Fallback>
                <p:oleObj name="" r:id="rId4" imgW="3302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25815" y="1685290"/>
                        <a:ext cx="61087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60095" y="2453005"/>
            <a:ext cx="10735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上具有连续的导数，当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上变化时，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6090" y="2541905"/>
          <a:ext cx="704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6" imgW="381000" imgH="215900" progId="Equation.KSEE3">
                  <p:embed/>
                </p:oleObj>
              </mc:Choice>
              <mc:Fallback>
                <p:oleObj name="" r:id="rId6" imgW="3810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06090" y="2541905"/>
                        <a:ext cx="704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8995" y="2489200"/>
          <a:ext cx="1037590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8" imgW="508000" imgH="215900" progId="Equation.KSEE3">
                  <p:embed/>
                </p:oleObj>
              </mc:Choice>
              <mc:Fallback>
                <p:oleObj name="" r:id="rId8" imgW="508000" imgH="215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8995" y="2489200"/>
                        <a:ext cx="1037590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72655" y="2520950"/>
          <a:ext cx="344805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0" imgW="88265" imgH="152400" progId="Equation.KSEE3">
                  <p:embed/>
                </p:oleObj>
              </mc:Choice>
              <mc:Fallback>
                <p:oleObj name="" r:id="rId10" imgW="88265" imgH="152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72655" y="2520950"/>
                        <a:ext cx="344805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60460" y="2549525"/>
          <a:ext cx="704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381000" imgH="215900" progId="Equation.KSEE3">
                  <p:embed/>
                </p:oleObj>
              </mc:Choice>
              <mc:Fallback>
                <p:oleObj name="" r:id="rId12" imgW="3810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60460" y="2549525"/>
                        <a:ext cx="704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92810" y="3293110"/>
            <a:ext cx="9236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的值在区间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上变化，又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0095" y="3345815"/>
          <a:ext cx="1037590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4" imgW="508000" imgH="215900" progId="Equation.KSEE3">
                  <p:embed/>
                </p:oleObj>
              </mc:Choice>
              <mc:Fallback>
                <p:oleObj name="" r:id="rId14" imgW="508000" imgH="215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0095" y="3345815"/>
                        <a:ext cx="1037590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10940" y="3345815"/>
          <a:ext cx="61087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5" imgW="330200" imgH="215900" progId="Equation.KSEE3">
                  <p:embed/>
                </p:oleObj>
              </mc:Choice>
              <mc:Fallback>
                <p:oleObj name="" r:id="rId15" imgW="3302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0940" y="3345815"/>
                        <a:ext cx="61087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35065" y="3319145"/>
          <a:ext cx="2428875" cy="459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6" imgW="1143000" imgH="215900" progId="Equation.KSEE3">
                  <p:embed/>
                </p:oleObj>
              </mc:Choice>
              <mc:Fallback>
                <p:oleObj name="" r:id="rId16" imgW="1143000" imgH="215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35065" y="3319145"/>
                        <a:ext cx="2428875" cy="459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51480" y="4051300"/>
          <a:ext cx="4083685" cy="798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8" imgW="1688465" imgH="330200" progId="Equation.KSEE3">
                  <p:embed/>
                </p:oleObj>
              </mc:Choice>
              <mc:Fallback>
                <p:oleObj name="" r:id="rId18" imgW="1688465" imgH="3302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51480" y="4051300"/>
                        <a:ext cx="4083685" cy="798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754505"/>
            <a:ext cx="10621645" cy="42259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587500"/>
            <a:ext cx="3916680" cy="8528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285" y="2694305"/>
            <a:ext cx="5939790" cy="734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345" y="3683000"/>
            <a:ext cx="3872865" cy="907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5210" y="3709670"/>
            <a:ext cx="1397635" cy="897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6900" y="4747260"/>
            <a:ext cx="1875155" cy="907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2055" y="4887595"/>
            <a:ext cx="750570" cy="762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489710"/>
            <a:ext cx="4719955" cy="7962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790" y="2531745"/>
            <a:ext cx="5628640" cy="79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920" y="3534410"/>
            <a:ext cx="3905885" cy="756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805" y="3599180"/>
            <a:ext cx="2406650" cy="697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455" y="3599180"/>
            <a:ext cx="3714750" cy="6826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1525" y="4460240"/>
            <a:ext cx="4389120" cy="7410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1525" y="5365750"/>
            <a:ext cx="3743960" cy="7867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5485" y="5469890"/>
            <a:ext cx="895350" cy="68516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一、换元积分法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1244600"/>
            <a:ext cx="7834630" cy="847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335" y="2311400"/>
            <a:ext cx="4288790" cy="559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5125" y="2311400"/>
            <a:ext cx="4683125" cy="558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1475" y="3089910"/>
            <a:ext cx="5433060" cy="8401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4535" y="3089910"/>
            <a:ext cx="1859915" cy="849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3775" y="4149090"/>
            <a:ext cx="4810125" cy="8566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3775" y="5224780"/>
            <a:ext cx="1163320" cy="6388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WPS 演示</Application>
  <PresentationFormat>宽屏</PresentationFormat>
  <Paragraphs>68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70</cp:revision>
  <dcterms:created xsi:type="dcterms:W3CDTF">2023-11-08T11:26:00Z</dcterms:created>
  <dcterms:modified xsi:type="dcterms:W3CDTF">2024-09-20T06:47:49Z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F13A277118274B18B646F5552611F4C8_13</vt:lpwstr>
  </property>
  <property fmtid="{D5CDD505-2E9C-101B-9397-08002B2CF9AE}" pid="3" name="KSOProductBuildVer">
    <vt:lpwstr>2052-12.1.0.18276</vt:lpwstr>
  </property>
</Properties>
</file>