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tags/tag20.xml" ContentType="application/vnd.openxmlformats-officedocument.presentationml.tags+xml"/>
  <Override PartName="/ppt/tags/tag4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97" r:id="rId16"/>
    <p:sldId id="271" r:id="rId17"/>
    <p:sldId id="272" r:id="rId18"/>
    <p:sldId id="274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6" r:id="rId34"/>
    <p:sldId id="298" r:id="rId35"/>
    <p:sldId id="291" r:id="rId36"/>
    <p:sldId id="292" r:id="rId3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d91ea0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D7C6EE4-2189-42B1-A974-0778837D38C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第18讲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热值 热机 热机的效率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d91ea0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07DF18F-02CF-4ABE-BEFA-FBACE271214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14c6263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622e5f8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6347930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b14c6263f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0622e5f80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36347930f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第18讲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热值 热机 热机的效率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4d91ea0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1C3BAE2-58F8-4718-99B0-F74B0742073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14c6263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622e5f8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6347930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b14c6263f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0622e5f80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36347930f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第18讲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热值 热机 热机的效率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41c2ea30009029d6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5ADE9F7-9E2E-7585-1EE3-8BFD6E91D28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658182B-629F-4B68-8D26-15E8D907206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D224F43-4644-4325-A46B-76969042781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14c6263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622e5f8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6347930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b14c6263f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0622e5f80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36347930f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2E60DBB-E4A0-4E51-8A1D-9F6E6A32D91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14c6263f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622e5f80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6347930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b14c6263f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0622e5f80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36347930f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slideLayout" Target="../slideLayouts/slideLayout13.xml"/><Relationship Id="rId7" Type="http://schemas.openxmlformats.org/officeDocument/2006/relationships/tags" Target="../tags/tag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9.png"/><Relationship Id="rId5" Type="http://schemas.openxmlformats.org/officeDocument/2006/relationships/tags" Target="../tags/tag20.xml"/><Relationship Id="rId4" Type="http://schemas.openxmlformats.org/officeDocument/2006/relationships/notesSlide" Target="../notesSlides/notesSlide28.xml"/><Relationship Id="rId9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4.png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6384476b6?iti=2&amp;htil=2&amp;vcp=1&amp;vis=1&amp;pid=530288ec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04538" y="1655540"/>
            <a:ext cx="1197864" cy="287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6384476b6?iti=2&amp;htil=2&amp;vcp=1&amp;vis=1&amp;pid=530288ec5&amp;color=0,0,0&amp;vtp=1&amp;vaab=1&amp;bbb=1"/>
          <p:cNvSpPr/>
          <p:nvPr/>
        </p:nvSpPr>
        <p:spPr>
          <a:xfrm>
            <a:off x="10158957" y="465375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图18-1</a:t>
            </a:r>
            <a:endParaRPr lang="en-US" altLang="zh-CN" sz="2800" dirty="0"/>
          </a:p>
        </p:txBody>
      </p:sp>
      <p:sp>
        <p:nvSpPr>
          <p:cNvPr id="4" name="QC_7_AS.1_1#6384476b6?htil=2&amp;vcp=1&amp;vis=1&amp;pid=530288ec5&amp;color=0,0,0&amp;vtp=1&amp;vaab=1&amp;bt=1&amp;bbb=1&amp;hb=1"/>
          <p:cNvSpPr/>
          <p:nvPr/>
        </p:nvSpPr>
        <p:spPr>
          <a:xfrm>
            <a:off x="452501" y="926687"/>
            <a:ext cx="924458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A图进气门开启，为吸气冲程；D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图排气门开启，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为排气冲程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；这两个冲程不涉及能量转化。B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图活塞上行，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为压缩冲程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，与题图中的能量转化过程相同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，机械能转化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为内能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；C图活塞下行、顶部闪光，为做功冲程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，内能转化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为机械能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7_AN.8_1#6384476b6.bracket?vcp=1&amp;vis=1&amp;pid=530288ec5&amp;color=0,0,0&amp;vpa=5&amp;vtp=1&amp;vaab=1"/>
          <p:cNvSpPr/>
          <p:nvPr/>
        </p:nvSpPr>
        <p:spPr>
          <a:xfrm>
            <a:off x="898731" y="437594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】B</a:t>
            </a:r>
            <a:endParaRPr lang="en-US" altLang="zh-CN" sz="2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930" y="3586480"/>
            <a:ext cx="7129780" cy="201358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657de446a?vcp=1&amp;pid=530288ec5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11_1#d99422a95?sp=1&amp;vcp=1&amp;vis=1&amp;pid=657de446a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（2024·广西南宁·模拟）在下列示意图中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，能量转化过程是机械能转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化为内能的有(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2_1#d99422a95.bracket?vcp=1&amp;vis=1&amp;pid=657de446a&amp;color=0,0,0&amp;vpa=6&amp;vtp=1&amp;vaab=1"/>
          <p:cNvSpPr/>
          <p:nvPr/>
        </p:nvSpPr>
        <p:spPr>
          <a:xfrm>
            <a:off x="2950114" y="19016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C_8_BD.11_2#d99422a95?vcp=1&amp;vis=1&amp;pid=657de446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865" y="1954530"/>
            <a:ext cx="7219950" cy="295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11_3#d99422a95.choices?vcp=1&amp;vis=1&amp;pid=657de446a&amp;color=0,0,0&amp;vtp=1&amp;vaab=1&amp;bbb=1"/>
          <p:cNvSpPr/>
          <p:nvPr/>
        </p:nvSpPr>
        <p:spPr>
          <a:xfrm>
            <a:off x="539496" y="49667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、丁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.乙、丁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3_1#203b7a756?vcp=1&amp;vis=1&amp;pid=657de446a&amp;color=0,0,0&amp;vtp=1&amp;vaab=1&amp;bt=1&amp;bbb=1&amp;hb=1"/>
              <p:cNvSpPr/>
              <p:nvPr/>
            </p:nvSpPr>
            <p:spPr>
              <a:xfrm>
                <a:off x="539496" y="190014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（2024·黑龙江绥化·中考）感冒发烧时可用冷毛巾给头部降温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，是利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的方式改变内能。一台某型号四冲程汽油机飞轮转速是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1 800 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r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，该汽油机工作时每秒对外做功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3_1#203b7a756?vcp=1&amp;vis=1&amp;pid=657de446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00142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3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5_1#203b7a756.blank?vcp=1&amp;vis=1&amp;pid=657de446a&amp;color=0,0,0&amp;vpa=7&amp;vtp=1&amp;vaab=1&amp;bbb=1"/>
          <p:cNvSpPr/>
          <p:nvPr/>
        </p:nvSpPr>
        <p:spPr>
          <a:xfrm>
            <a:off x="905415" y="2517362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热传递</a:t>
            </a:r>
            <a:endParaRPr lang="en-US" altLang="zh-CN" sz="2800" dirty="0"/>
          </a:p>
        </p:txBody>
      </p:sp>
      <p:sp>
        <p:nvSpPr>
          <p:cNvPr id="4" name="QB_8_AN.16_1#203b7a756.blank?vcp=1&amp;vis=1&amp;pid=657de446a&amp;color=0,0,0&amp;vpa=8&amp;vtp=1&amp;vaab=1&amp;bbb=1"/>
          <p:cNvSpPr/>
          <p:nvPr/>
        </p:nvSpPr>
        <p:spPr>
          <a:xfrm>
            <a:off x="7385589" y="3144107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S.1_1#203b7a756?vcp=1&amp;vis=1&amp;pid=657de446a&amp;color=0,0,0&amp;vtp=1&amp;vaab=1&amp;bbb=1&amp;hb=1"/>
              <p:cNvSpPr/>
              <p:nvPr/>
            </p:nvSpPr>
            <p:spPr>
              <a:xfrm>
                <a:off x="539496" y="375078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该汽油机飞轮的转速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=1 800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r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r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飞轮每转动2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，对外做功1次，所以该汽油机每秒对外做功15次。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AS.1_1#203b7a756?vcp=1&amp;vis=1&amp;pid=657de446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50786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c9b262fe?vcp=1&amp;pid=0622e5f80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热值与热机的效率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e4fdc51a8?vcp=1&amp;pid=4c9b262fe&amp;color=0,0,0&amp;vtp=1&amp;vaab=1&amp;bbb=1"/>
              <p:cNvSpPr/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热值仅与燃料的种类有关，与燃料的多少、是否充分燃烧等无关。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计算燃烧某种燃料使水升高的温度时，要注意水的末温不能超过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沸点。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热机的效率总小于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100%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，主要是由于燃料不能完全燃烧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、废气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带走一部分热量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、克服摩擦做功、热传递损失能量等。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e4fdc51a8?vcp=1&amp;pid=4c9b262f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-2511" b="-1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7_1#8998798d4?vcp=1&amp;vis=1&amp;pid=4c9b262fe&amp;color=0,0,0&amp;vtp=1&amp;vaab=1&amp;bt=1&amp;bbb=1&amp;hb=1"/>
              <p:cNvSpPr/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（2024·四川广元·中考）随着科技发展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，人们已经开始将氢能作为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一种新能源加以利用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。已知氢燃料的热值为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1.4×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，水的比热容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⋅℃)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。如果一辆汽车平均每月消耗氢燃料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氢燃料完全燃烧释放的热量为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若这些热量完全被水吸收，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可使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水的温度从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升高到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7_1#8998798d4?vcp=1&amp;vis=1&amp;pid=4c9b262f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1231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EX.1_1#8998798d4?vcp=1&amp;vis=1&amp;pid=4c9b262fe&amp;color=0,0,0&amp;vtp=1&amp;vaab=1&amp;bt=1&amp;bbb=1&amp;hb=1"/>
              <p:cNvSpPr/>
              <p:nvPr/>
            </p:nvSpPr>
            <p:spPr>
              <a:xfrm>
                <a:off x="358426" y="394392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关于热值与热量的计算，要注意单位的配套使用。当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𝑞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的单位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”时，则计算公式用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𝑞𝑚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的单位用“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”；当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𝑞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的单位是“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时，则计算公式用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𝑞𝑉</m:t>
                    </m:r>
                    <m:r>
                      <a:rPr lang="zh-CN" altLang="en-US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的单位用“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EX.1_1#8998798d4?vcp=1&amp;vis=1&amp;pid=4c9b262f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426" y="3943920"/>
                <a:ext cx="11109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3" t="-31" r="-4284" b="-50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7_1#8998798d4?vcp=1&amp;vis=1&amp;pid=4c9b262fe&amp;color=0,0,0&amp;vtp=1&amp;vaab=1&amp;bt=1&amp;bbb=1&amp;hb=1"/>
              <p:cNvSpPr/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（2024·四川广元·中考）随着科技发展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，人们已经开始将氢能作为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一种新能源加以利用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。已知氢燃料的热值为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1.4×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，水的比热容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⋅℃)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。如果一辆汽车平均每月消耗氢燃料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氢燃料完全燃烧释放的热量为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若这些热量完全被水吸收，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可使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水的温度从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升高到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7_1#8998798d4?vcp=1&amp;vis=1&amp;pid=4c9b262f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1231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9_1#8998798d4.blank?vcp=1&amp;vis=1&amp;pid=4c9b262fe&amp;color=0,0,0&amp;vpa=9&amp;vtp=1&amp;vaab=1&amp;bbb=1"/>
              <p:cNvSpPr/>
              <p:nvPr/>
            </p:nvSpPr>
            <p:spPr>
              <a:xfrm>
                <a:off x="5249609" y="2583607"/>
                <a:ext cx="1610995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19_1#8998798d4.blank?vcp=1&amp;vis=1&amp;pid=4c9b262fe&amp;color=0,0,0&amp;vpa=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9609" y="2583607"/>
                <a:ext cx="1610995" cy="412369"/>
              </a:xfrm>
              <a:prstGeom prst="rect">
                <a:avLst/>
              </a:prstGeom>
              <a:blipFill rotWithShape="1">
                <a:blip r:embed="rId4"/>
                <a:stretch>
                  <a:fillRect l="-4" t="-104" r="4" b="-7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20_1#8998798d4.blank?vcp=1&amp;vis=1&amp;pid=4c9b262fe&amp;color=0,0,0&amp;vpa=10&amp;vtp=1&amp;vaab=1&amp;bbb=1"/>
              <p:cNvSpPr/>
              <p:nvPr/>
            </p:nvSpPr>
            <p:spPr>
              <a:xfrm>
                <a:off x="1325308" y="3202986"/>
                <a:ext cx="1815783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1.25×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20_1#8998798d4.blank?vcp=1&amp;vis=1&amp;pid=4c9b262fe&amp;color=0,0,0&amp;vpa=1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25308" y="3202986"/>
                <a:ext cx="1815783" cy="412369"/>
              </a:xfrm>
              <a:prstGeom prst="rect">
                <a:avLst/>
              </a:prstGeom>
              <a:blipFill rotWithShape="1">
                <a:blip r:embed="rId5"/>
                <a:stretch>
                  <a:fillRect l="-3" t="-11" r="21" b="-77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_1#8998798d4?vcp=1&amp;vis=1&amp;pid=4c9b262fe&amp;color=0,0,0&amp;vtp=1&amp;vaab=1&amp;bbb=1&amp;hb=1"/>
              <p:cNvSpPr/>
              <p:nvPr/>
            </p:nvSpPr>
            <p:spPr>
              <a:xfrm>
                <a:off x="539496" y="3687745"/>
                <a:ext cx="11109960" cy="265665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这些氢燃料完全燃烧放出的热量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𝑄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放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𝑞𝑚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=1.4×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若这些热量完全被水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吸收，所求水的质量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𝑄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𝑐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4.2×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9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4.2×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/(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⋅℃)×(100 ℃−20 ℃)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=1.25×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QB_7_AS.1_1#8998798d4?vcp=1&amp;vis=1&amp;pid=4c9b262f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87745"/>
                <a:ext cx="11109960" cy="2656650"/>
              </a:xfrm>
              <a:prstGeom prst="rect">
                <a:avLst/>
              </a:prstGeom>
              <a:blipFill rotWithShape="1">
                <a:blip r:embed="rId6"/>
                <a:stretch>
                  <a:fillRect l="-3" t="-11" r="-1505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5f0434b5a?vcp=1&amp;pid=4c9b262f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22_1#35a6aa55f?vcp=1&amp;vis=1&amp;pid=5f0434b5a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（2024·山东菏泽·中考）家用汽车常用汽油机提供动力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，以下有关说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3_1#35a6aa55f.bracket?vcp=1&amp;vis=1&amp;pid=5f0434b5a&amp;color=0,0,0&amp;vpa=11&amp;vtp=1&amp;vaab=1"/>
          <p:cNvSpPr/>
          <p:nvPr/>
        </p:nvSpPr>
        <p:spPr>
          <a:xfrm>
            <a:off x="2594514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22_2#35a6aa55f.choices?vcp=1&amp;vis=1&amp;pid=5f0434b5a&amp;color=0,0,0&amp;vtp=1&amp;vaab=1&amp;bbb=1"/>
          <p:cNvSpPr/>
          <p:nvPr/>
        </p:nvSpPr>
        <p:spPr>
          <a:xfrm>
            <a:off x="539496" y="255064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A.汽油燃烧时它的热值减小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.汽油机的冷却液温度越高，含有的热量越多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.汽油机的做功冲程，内能转化为机械能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.汽车尾气的汽油味越浓说明汽油燃烧越充分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24_1#e468e71ec?iti=4&amp;htil=4&amp;vcp=1&amp;vis=1&amp;pid=5f0434b5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6183" y="572687"/>
            <a:ext cx="3621024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BD.24_2#e468e71ec?iti=4&amp;htil=4&amp;vcp=1&amp;vis=1&amp;pid=5f0434b5a&amp;color=0,0,0&amp;vtp=1&amp;vaab=1&amp;bbb=1"/>
          <p:cNvSpPr/>
          <p:nvPr/>
        </p:nvSpPr>
        <p:spPr>
          <a:xfrm>
            <a:off x="9292182" y="3269151"/>
            <a:ext cx="1089025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图18-2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BD.24_3#e468e71ec?htil=4&amp;sp=1&amp;vcp=1&amp;vis=1&amp;pid=5f0434b5a&amp;color=0,0,0&amp;vtp=1&amp;vaab=1&amp;bt=1&amp;bbb=1&amp;hb=1&amp;hs=1"/>
              <p:cNvSpPr/>
              <p:nvPr/>
            </p:nvSpPr>
            <p:spPr>
              <a:xfrm>
                <a:off x="539496" y="554400"/>
                <a:ext cx="7397496" cy="361721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（2024·广西桂林·模拟·改编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）我国新能源汽车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研发技术日益完善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18-2所示的某新能源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的速度匀速直线行驶了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，行驶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过程中所受阻力大小恒为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，而内燃机汽车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在同样情况下行驶需消耗汽油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，已知汽油的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热值为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𝑞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汽油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BD.24_3#e468e71ec?htil=4&amp;sp=1&amp;vcp=1&amp;vis=1&amp;pid=5f0434b5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397496" cy="3617214"/>
              </a:xfrm>
              <a:prstGeom prst="rect">
                <a:avLst/>
              </a:prstGeom>
              <a:blipFill rotWithShape="1">
                <a:blip r:embed="rId4"/>
                <a:stretch>
                  <a:fillRect l="-5" t="-1" r="-1243" b="-19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BD.25_1#43c510ef1?vcp=1&amp;vis=1&amp;pid=e468e71ec&amp;color=0,0,0&amp;vtp=1&amp;vaab=1&amp;bbb=1&amp;hs=1"/>
              <p:cNvSpPr/>
              <p:nvPr/>
            </p:nvSpPr>
            <p:spPr>
              <a:xfrm>
                <a:off x="539496" y="4119543"/>
                <a:ext cx="11109960" cy="5250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（1）该新能源车这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内行驶的路程；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9_BD.25_1#43c510ef1?vcp=1&amp;vis=1&amp;pid=e468e71ec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19543"/>
                <a:ext cx="11109960" cy="525082"/>
              </a:xfrm>
              <a:prstGeom prst="rect">
                <a:avLst/>
              </a:prstGeom>
              <a:blipFill rotWithShape="1">
                <a:blip r:embed="rId5"/>
                <a:stretch>
                  <a:fillRect l="-3" t="-57" r="3" b="-11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9_BD.26_1#e8cc7832e?vcp=1&amp;vis=1&amp;pid=e468e71ec&amp;color=0,0,0&amp;vtp=1&amp;vaab=1&amp;bbb=1&amp;hs=1"/>
              <p:cNvSpPr/>
              <p:nvPr/>
            </p:nvSpPr>
            <p:spPr>
              <a:xfrm>
                <a:off x="539496" y="4721015"/>
                <a:ext cx="11109960" cy="5250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（2）该新能源车这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内牵引力做的功；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9_BD.26_1#e8cc7832e?vcp=1&amp;vis=1&amp;pid=e468e71ec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21015"/>
                <a:ext cx="11109960" cy="525082"/>
              </a:xfrm>
              <a:prstGeom prst="rect">
                <a:avLst/>
              </a:prstGeom>
              <a:blipFill rotWithShape="1">
                <a:blip r:embed="rId6"/>
                <a:stretch>
                  <a:fillRect l="-3" t="-81" r="3" b="-11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9_BD.27_1#c4fae040d?vcp=1&amp;vis=1&amp;pid=e468e71ec&amp;color=0,0,0&amp;vtp=1&amp;vaab=1&amp;bbb=1&amp;hs=1"/>
              <p:cNvSpPr/>
              <p:nvPr/>
            </p:nvSpPr>
            <p:spPr>
              <a:xfrm>
                <a:off x="539496" y="5320709"/>
                <a:ext cx="11109960" cy="5250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汽油完全燃烧放出的热量;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9_BD.27_1#c4fae040d?vcp=1&amp;vis=1&amp;pid=e468e71ec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320709"/>
                <a:ext cx="11109960" cy="525082"/>
              </a:xfrm>
              <a:prstGeom prst="rect">
                <a:avLst/>
              </a:prstGeom>
              <a:blipFill rotWithShape="1">
                <a:blip r:embed="rId7"/>
                <a:stretch>
                  <a:fillRect l="-3" t="-8" r="3" b="-11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O_9_BD.28_1#6f1a6e1ed?vcp=1&amp;vis=1&amp;pid=e468e71ec&amp;color=0,0,0&amp;vtp=1&amp;vaab=1&amp;bbb=1&amp;hs=1"/>
          <p:cNvSpPr/>
          <p:nvPr/>
        </p:nvSpPr>
        <p:spPr>
          <a:xfrm>
            <a:off x="539496" y="5855125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（4）内燃机汽车热机的效率（百分号前保留1位小数）。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AN.1_1#e8cc7832e?htil=5&amp;vcp=1&amp;vis=1&amp;pid=e468e71ec&amp;color=0,0,0&amp;vtp=1&amp;vaab=1&amp;bbb=1&amp;hb=1"/>
              <p:cNvSpPr/>
              <p:nvPr/>
            </p:nvSpPr>
            <p:spPr>
              <a:xfrm>
                <a:off x="539750" y="1757680"/>
                <a:ext cx="7397750" cy="258699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该新能源车做匀速直线运动时，受到的牵引力和阻力是一对平衡力，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其大小为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该新能源车这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内牵引力做的功为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×90×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9_AN.1_1#e8cc7832e?htil=5&amp;vcp=1&amp;vis=1&amp;pid=e468e71e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1757680"/>
                <a:ext cx="7397750" cy="2586990"/>
              </a:xfrm>
              <a:prstGeom prst="rect">
                <a:avLst/>
              </a:prstGeom>
              <a:blipFill rotWithShape="1">
                <a:blip r:embed="rId3"/>
                <a:stretch>
                  <a:fillRect r="-575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9_AN.1_1#43c510ef1?vcp=1&amp;vis=1&amp;pid=e468e71ec&amp;color=0,0,0&amp;vtp=1&amp;vaab=1&amp;bbb=1"/>
              <p:cNvSpPr/>
              <p:nvPr/>
            </p:nvSpPr>
            <p:spPr>
              <a:xfrm>
                <a:off x="452501" y="689547"/>
                <a:ext cx="11109960" cy="11934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该新能源车这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内行驶的路程为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9_AN.1_1#43c510ef1?vcp=1&amp;vis=1&amp;pid=e468e71e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501" y="689547"/>
                <a:ext cx="11109960" cy="1193419"/>
              </a:xfrm>
              <a:prstGeom prst="rect">
                <a:avLst/>
              </a:prstGeom>
              <a:blipFill rotWithShape="1">
                <a:blip r:embed="rId4"/>
                <a:stretch>
                  <a:fillRect l="-3" t="-48" r="3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9_AN.1_1#c4fae040d?vcp=1&amp;vis=1&amp;pid=e468e71ec&amp;color=0,0,0&amp;vtp=1&amp;vaab=1&amp;bbb=1"/>
              <p:cNvSpPr/>
              <p:nvPr/>
            </p:nvSpPr>
            <p:spPr>
              <a:xfrm>
                <a:off x="539496" y="3786727"/>
                <a:ext cx="11109960" cy="125063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汽油完全燃烧放出的热量为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𝑞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汽油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9_AN.1_1#c4fae040d?vcp=1&amp;vis=1&amp;pid=e468e71e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86727"/>
                <a:ext cx="11109960" cy="1250633"/>
              </a:xfrm>
              <a:prstGeom prst="rect">
                <a:avLst/>
              </a:prstGeom>
              <a:blipFill rotWithShape="1">
                <a:blip r:embed="rId5"/>
                <a:stretch>
                  <a:fillRect l="-3" t="-18" r="3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9_AN.1_1#6f1a6e1ed?vcp=1&amp;vis=1&amp;pid=e468e71ec&amp;color=0,0,0&amp;vtp=1&amp;vaab=1&amp;bbb=1"/>
              <p:cNvSpPr/>
              <p:nvPr/>
            </p:nvSpPr>
            <p:spPr>
              <a:xfrm>
                <a:off x="539496" y="4924330"/>
                <a:ext cx="11109960" cy="1435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由题意知，在相同情况下，内燃机汽车热机的效率为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𝜂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𝑄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7.2×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7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2.3×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8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≈31.3%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9_AN.1_1#6f1a6e1ed?vcp=1&amp;vis=1&amp;pid=e468e71e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24330"/>
                <a:ext cx="11109960" cy="1435100"/>
              </a:xfrm>
              <a:prstGeom prst="rect">
                <a:avLst/>
              </a:prstGeom>
              <a:blipFill rotWithShape="1">
                <a:blip r:embed="rId6"/>
                <a:stretch>
                  <a:fillRect l="-3" t="-38" r="3" b="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cdd7bc55f?vcp=1&amp;pid=5f0434b5a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请完成第208~209页【备考练习】习题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aedde36ba.fixed?vcp=1&amp;pid=ae93528e6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aedde36ba.fixed?vcp=1&amp;pid=ae93528e6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aedde36ba.fixed?vcp=1&amp;pid=ae93528e6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第四部分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热学与能量</a:t>
            </a:r>
            <a:endParaRPr lang="en-US" altLang="zh-CN" sz="4400" dirty="0"/>
          </a:p>
        </p:txBody>
      </p:sp>
      <p:sp>
        <p:nvSpPr>
          <p:cNvPr id="5" name="C_3_BD#aedde36ba.fixed?vcp=1&amp;pid=ae93528e6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第十章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内能与热机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36347930f.fixed?vcp=1&amp;pid=4d91ea07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热值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热机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热机的效率</a:t>
            </a:r>
            <a:endParaRPr lang="en-US" altLang="zh-CN" sz="4000" dirty="0"/>
          </a:p>
        </p:txBody>
      </p:sp>
      <p:sp>
        <p:nvSpPr>
          <p:cNvPr id="3" name="C_5_BD#36347930f.fixed?vcp=1&amp;pid=4d91ea07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第18讲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热值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热机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热机的效率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fd20ec17?vcp=1&amp;pid=36347930f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7_BD.37_1#a1129d7e3?vcp=1&amp;vis=1&amp;pid=bfd20ec17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（2024·贵州·中考）内能的利用推动了工业和社会的快速发展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机器设备利用内能工作的是(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38_1#a1129d7e3.bracket?vcp=1&amp;vis=1&amp;pid=bfd20ec17&amp;color=0,0,0&amp;vpa=12&amp;vtp=1&amp;vaab=1"/>
          <p:cNvSpPr/>
          <p:nvPr/>
        </p:nvSpPr>
        <p:spPr>
          <a:xfrm>
            <a:off x="5083715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37_2#a1129d7e3.choices?vcp=1&amp;vis=1&amp;pid=bfd20ec17&amp;color=0,0,0&amp;vtp=1&amp;vaab=1&amp;bbb=1"/>
          <p:cNvSpPr/>
          <p:nvPr/>
        </p:nvSpPr>
        <p:spPr>
          <a:xfrm>
            <a:off x="539496" y="254283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.电动机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B.计算机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C.汽油机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.照相机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9_1#4b8b0172b?vcp=1&amp;vis=1&amp;pid=bfd20ec17&amp;color=0,0,0&amp;vtp=1&amp;vaab=1&amp;bt=1&amp;bbb=1&amp;hb=1"/>
          <p:cNvSpPr/>
          <p:nvPr/>
        </p:nvSpPr>
        <p:spPr>
          <a:xfrm>
            <a:off x="539496" y="55440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（2024·陕西·中考）涡轴9“玉龙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”是我国完全自主研发的航空涡轴发动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，其大致工作过程是：空气通过进气道进入压气机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，被压气机压缩后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进入燃烧室与燃料混合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，燃料在燃烧室燃烧后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，产生的高温高压气体推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动涡轮转动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，从而输出动力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。该发动机工作过程中的相关说法正确的是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40_1#4b8b0172b.bracket?vcp=1&amp;vis=1&amp;pid=bfd20ec17&amp;color=0,0,0&amp;vpa=13&amp;vtp=1&amp;vaab=1"/>
          <p:cNvSpPr/>
          <p:nvPr/>
        </p:nvSpPr>
        <p:spPr>
          <a:xfrm>
            <a:off x="816515" y="31318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39_2#4b8b0172b.choices?vcp=1&amp;vis=1&amp;pid=bfd20ec17&amp;color=0,0,0&amp;vtp=1&amp;vaab=1&amp;bbb=1"/>
          <p:cNvSpPr/>
          <p:nvPr/>
        </p:nvSpPr>
        <p:spPr>
          <a:xfrm>
            <a:off x="539496" y="376083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A.燃烧室中燃料燃烧越充分，发动机效率越高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.燃料和压缩空气混合后，燃料的热值增大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.压气机压缩空气，空气的内能减小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.高温高压气体推动涡轮转动时，将机械能转化为内能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1_1#f2644959b?vcp=1&amp;vis=1&amp;pid=bfd20ec17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（2024·江苏连云港·中考）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下列关于燃料的热值说法正确的是(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42_1#f2644959b.bracket?vcp=1&amp;vis=1&amp;pid=bfd20ec17&amp;color=0,0,0&amp;vpa=14&amp;vtp=1&amp;vaab=1"/>
          <p:cNvSpPr/>
          <p:nvPr/>
        </p:nvSpPr>
        <p:spPr>
          <a:xfrm>
            <a:off x="10566939" y="183019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41_2#f2644959b.choices?vcp=1&amp;vis=1&amp;pid=bfd20ec17&amp;color=0,0,0&amp;vtp=1&amp;vaab=1&amp;bbb=1"/>
              <p:cNvSpPr/>
              <p:nvPr/>
            </p:nvSpPr>
            <p:spPr>
              <a:xfrm>
                <a:off x="539496" y="2475801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A.燃料燃烧越充分，其热值越大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.燃料的热值越小，完全燃烧放出的热量越少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.一瓶酒精用去三分之一，剩余酒精的热值将减小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.焦炭的热值是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3.0×</m:t>
                    </m:r>
                    <m:sSup>
                      <m:sSupPr>
                        <m:ctrlPr>
                          <a:rPr lang="en-US" altLang="zh-CN" sz="2800" b="0" i="1" spc="-1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spc="-1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spc="-1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，完全燃烧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焦炭能放出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3.0×</m:t>
                    </m:r>
                    <m:sSup>
                      <m:sSupPr>
                        <m:ctrlPr>
                          <a:rPr lang="en-US" altLang="zh-CN" sz="2800" b="0" i="1" spc="-1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spc="-1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spc="-1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的热量</a:t>
                </a:r>
                <a:endParaRPr lang="en-US" altLang="zh-CN" sz="2800" spc="-100" dirty="0"/>
              </a:p>
            </p:txBody>
          </p:sp>
        </mc:Choice>
        <mc:Fallback xmlns="">
          <p:sp>
            <p:nvSpPr>
              <p:cNvPr id="4" name="QC_7_BD.41_2#f2644959b.choices?vcp=1&amp;vis=1&amp;pid=bfd20ec1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5801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3" r="-1866" b="-27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3_1#795b3f997?vcp=1&amp;vis=1&amp;pid=bfd20ec17&amp;color=0,0,0&amp;vtp=1&amp;vaab=1&amp;bt=1&amp;bbb=1&amp;hb=1"/>
          <p:cNvSpPr/>
          <p:nvPr/>
        </p:nvSpPr>
        <p:spPr>
          <a:xfrm>
            <a:off x="539496" y="155851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（2024·江苏扬州·中考）家用燃油汽车的发动机主要是汽油机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44_1#795b3f997.bracket?vcp=1&amp;vis=1&amp;pid=bfd20ec17&amp;color=0,0,0&amp;vpa=15&amp;vtp=1&amp;vaab=1"/>
          <p:cNvSpPr/>
          <p:nvPr/>
        </p:nvSpPr>
        <p:spPr>
          <a:xfrm>
            <a:off x="2950114" y="219287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43_2#795b3f997.choices?vcp=1&amp;vis=1&amp;pid=bfd20ec17&amp;color=0,0,0&amp;vtp=1&amp;vaab=1&amp;bbb=1"/>
              <p:cNvSpPr/>
              <p:nvPr/>
            </p:nvSpPr>
            <p:spPr>
              <a:xfrm>
                <a:off x="539496" y="2768441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A.汽油机的效率能达到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.汽油机燃烧汽油会造成环境污染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.汽油机的一个工作循环中，对外做功4次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.汽油机在吸气冲程中只吸入汽油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43_2#795b3f997.choices?vcp=1&amp;vis=1&amp;pid=bfd20ec1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68441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3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45_1#008d92f36?iti=9&amp;htil=6&amp;vcp=1&amp;vis=1&amp;pid=bfd20ec1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72768" y="898906"/>
            <a:ext cx="1618488" cy="299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45_2#008d92f36?iti=9&amp;htil=6&amp;vcp=1&amp;vis=1&amp;pid=bfd20ec17&amp;color=0,0,0&amp;vtp=1&amp;vaab=1&amp;bbb=1"/>
          <p:cNvSpPr/>
          <p:nvPr/>
        </p:nvSpPr>
        <p:spPr>
          <a:xfrm>
            <a:off x="9819231" y="401599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图B18-1</a:t>
            </a:r>
            <a:endParaRPr lang="en-US" altLang="zh-CN" sz="2800" dirty="0"/>
          </a:p>
        </p:txBody>
      </p:sp>
      <p:sp>
        <p:nvSpPr>
          <p:cNvPr id="4" name="QC_7_BD.45_3#008d92f36?htil=6&amp;sp=1&amp;vcp=1&amp;vis=1&amp;pid=bfd20ec17&amp;color=0,0,0&amp;vtp=1&amp;vaab=1&amp;bt=1&amp;bbb=1&amp;hb=1"/>
          <p:cNvSpPr/>
          <p:nvPr/>
        </p:nvSpPr>
        <p:spPr>
          <a:xfrm>
            <a:off x="539496" y="880618"/>
            <a:ext cx="888796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（2024·广西柳州·模拟）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某新型汽车的发动机工作时，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尾气中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“汽油味”明显降低，汽车动力更强劲。图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B18-1为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其四冲程发动机某一冲程的示意图，下列说法正确的是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46_1#008d92f36.bracket?vcp=1&amp;vis=1&amp;pid=bfd20ec17&amp;color=0,0,0&amp;vpa=16&amp;vtp=1&amp;vaab=1"/>
          <p:cNvSpPr/>
          <p:nvPr/>
        </p:nvSpPr>
        <p:spPr>
          <a:xfrm>
            <a:off x="816515" y="281038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45_4#008d92f36.choices?htil=6&amp;vcp=1&amp;vis=1&amp;pid=bfd20ec17&amp;color=0,0,0&amp;vtp=1&amp;vaab=1&amp;bbb=1"/>
          <p:cNvSpPr/>
          <p:nvPr/>
        </p:nvSpPr>
        <p:spPr>
          <a:xfrm>
            <a:off x="539496" y="3452050"/>
            <a:ext cx="888796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A.尾气中“汽油味”降低，是因为汽油热值变小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.该冲程为做功冲程，内能转化为机械能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.该冲程为压缩冲程，机械能转化为内能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.该发动机未减少碳排放，不利于节约能源和保护环境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7_1#7669fecba?vcp=1&amp;vis=1&amp;pid=bfd20ec17&amp;color=0,0,0&amp;vtp=1&amp;vaab=1&amp;bt=1&amp;bbb=1&amp;hb=1"/>
          <p:cNvSpPr/>
          <p:nvPr/>
        </p:nvSpPr>
        <p:spPr>
          <a:xfrm>
            <a:off x="539496" y="554400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（2024·黑龙江齐齐哈尔·中考）（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）关于单缸四冲程汽油机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_1#7669fecba.bracket?vcp=1&amp;vis=1&amp;pid=bfd20ec17&amp;color=0,0,0&amp;vpa=17&amp;vtp=1&amp;vaab=1&amp;bbb=1"/>
          <p:cNvSpPr/>
          <p:nvPr/>
        </p:nvSpPr>
        <p:spPr>
          <a:xfrm>
            <a:off x="3356515" y="1135045"/>
            <a:ext cx="752475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47_2#7669fecba.choices?vcp=1&amp;vis=1&amp;pid=bfd20ec17&amp;color=0,0,0&amp;vtp=1&amp;vaab=1&amp;bbb=1"/>
              <p:cNvSpPr/>
              <p:nvPr/>
            </p:nvSpPr>
            <p:spPr>
              <a:xfrm>
                <a:off x="539496" y="1729977"/>
                <a:ext cx="11109960" cy="23062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A.加润滑油可以减小汽油机零部件间的摩擦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.通过改进可以使汽油机的效率达到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.除做功冲程外，其他三个冲程都是依靠飞轮的惯性完成的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.若飞轮转动速度为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r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，则该汽油机每秒钟对外做功40次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47_2#7669fecba.choices?vcp=1&amp;vis=1&amp;pid=bfd20ec1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29977"/>
                <a:ext cx="11109960" cy="2306257"/>
              </a:xfrm>
              <a:prstGeom prst="rect">
                <a:avLst/>
              </a:prstGeom>
              <a:blipFill rotWithShape="1">
                <a:blip r:embed="rId3"/>
                <a:stretch>
                  <a:fillRect l="-3" t="-10" r="3" b="-24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49_1#b6a653856?vcp=1&amp;vis=1&amp;pid=bfd20ec17&amp;color=0,0,0&amp;vtp=1&amp;vaab=1&amp;bbb=1&amp;hb=1"/>
              <p:cNvSpPr/>
              <p:nvPr/>
            </p:nvSpPr>
            <p:spPr>
              <a:xfrm>
                <a:off x="539496" y="4038519"/>
                <a:ext cx="11109960" cy="23062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（2024·辽宁·中考）汽油机在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冲程中将内能转化为机械能。若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某汽车的汽油机在一段时间内所做的有用功为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，效率为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25%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则该汽油机在这段时间内消耗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的汽油（汽油的热值取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BD.49_1#b6a653856?vcp=1&amp;vis=1&amp;pid=bfd20ec1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38519"/>
                <a:ext cx="11109960" cy="2306257"/>
              </a:xfrm>
              <a:prstGeom prst="rect">
                <a:avLst/>
              </a:prstGeom>
              <a:blipFill rotWithShape="1">
                <a:blip r:embed="rId4"/>
                <a:stretch>
                  <a:fillRect l="-3" t="-24" r="-8410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50_1#b6a653856.blank?vcp=1&amp;vis=1&amp;pid=bfd20ec17&amp;color=0,0,0&amp;vpa=18&amp;vtp=1&amp;vaab=1&amp;bbb=1"/>
          <p:cNvSpPr/>
          <p:nvPr/>
        </p:nvSpPr>
        <p:spPr>
          <a:xfrm>
            <a:off x="5321840" y="4004165"/>
            <a:ext cx="9699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做功</a:t>
            </a:r>
            <a:endParaRPr lang="en-US" altLang="zh-CN" sz="2800" dirty="0"/>
          </a:p>
        </p:txBody>
      </p:sp>
      <p:sp>
        <p:nvSpPr>
          <p:cNvPr id="7" name="QB_7_AN.51_1#b6a653856.blank?vcp=1&amp;vis=1&amp;pid=bfd20ec17&amp;color=0,0,0&amp;vpa=19&amp;vtp=1&amp;vaab=1"/>
          <p:cNvSpPr/>
          <p:nvPr/>
        </p:nvSpPr>
        <p:spPr>
          <a:xfrm>
            <a:off x="5172615" y="5197965"/>
            <a:ext cx="436563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52_1#1c95c0d91?vcp=1&amp;vis=1&amp;pid=bfd20ec17&amp;color=0,0,0&amp;vtp=1&amp;vaab=1&amp;bt=1&amp;bbb=1&amp;hb=1"/>
              <p:cNvSpPr/>
              <p:nvPr/>
            </p:nvSpPr>
            <p:spPr>
              <a:xfrm>
                <a:off x="539496" y="942943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（2024·广西南宁·模拟）氢燃料具有清洁、效率高等优点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，被认为是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理想的能源之一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。目前，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我国部分城市已有多批氢能源公交车投放使用。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某品牌氢能源公交车电动机的牵引力为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，该公交车在路上匀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速行驶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的路程，消耗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的氢燃料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。已知氢燃料的热值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52_1#1c95c0d91?vcp=1&amp;vis=1&amp;pid=bfd20ec1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2943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9" r="-3312" b="-2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8_BD.53_1#daf95f063?vcp=1&amp;vis=1&amp;pid=1c95c0d91&amp;color=0,0,0&amp;vtp=1&amp;vaab=1&amp;bbb=1"/>
          <p:cNvSpPr/>
          <p:nvPr/>
        </p:nvSpPr>
        <p:spPr>
          <a:xfrm>
            <a:off x="539496" y="407628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（1）公交车行驶时牵引力做的功；</a:t>
            </a:r>
            <a:endParaRPr lang="en-US" altLang="zh-CN" sz="2800" dirty="0"/>
          </a:p>
        </p:txBody>
      </p:sp>
      <p:sp>
        <p:nvSpPr>
          <p:cNvPr id="4" name="QO_8_BD.54_1#429b539ad?vcp=1&amp;vis=1&amp;pid=1c95c0d91&amp;color=0,0,0&amp;vtp=1&amp;vaab=1&amp;bbb=1"/>
          <p:cNvSpPr/>
          <p:nvPr/>
        </p:nvSpPr>
        <p:spPr>
          <a:xfrm>
            <a:off x="539496" y="46997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（2）燃料完全燃烧放出的热量；</a:t>
            </a:r>
            <a:endParaRPr lang="en-US" altLang="zh-CN" sz="2800" dirty="0"/>
          </a:p>
        </p:txBody>
      </p:sp>
      <p:sp>
        <p:nvSpPr>
          <p:cNvPr id="5" name="QO_8_BD.55_1#1fcd21b42?vcp=1&amp;vis=1&amp;pid=1c95c0d91&amp;color=0,0,0&amp;vtp=1&amp;vaab=1&amp;bbb=1"/>
          <p:cNvSpPr/>
          <p:nvPr/>
        </p:nvSpPr>
        <p:spPr>
          <a:xfrm>
            <a:off x="539496" y="532139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（3）该氢能源公交车的效率。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AN.1_1#daf95f063?vcp=1&amp;vis=1&amp;pid=1c95c0d91&amp;color=0,0,0&amp;vtp=1&amp;vaab=1&amp;bbb=1"/>
              <p:cNvSpPr/>
              <p:nvPr>
                <p:custDataLst>
                  <p:tags r:id="rId1"/>
                </p:custDataLst>
              </p:nvPr>
            </p:nvSpPr>
            <p:spPr>
              <a:xfrm>
                <a:off x="539496" y="1182097"/>
                <a:ext cx="11109960" cy="11934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汽车在行驶时牵引力做的功为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8_AN.1_1#daf95f063?vcp=1&amp;vis=1&amp;pid=1c95c0d9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5"/>
                </p:custDataLst>
              </p:nvPr>
            </p:nvSpPr>
            <p:spPr>
              <a:xfrm>
                <a:off x="539496" y="1182097"/>
                <a:ext cx="11109960" cy="1193419"/>
              </a:xfrm>
              <a:prstGeom prst="rect">
                <a:avLst/>
              </a:prstGeom>
              <a:blipFill rotWithShape="1">
                <a:blip r:embed="rId6"/>
                <a:stretch>
                  <a:fillRect l="-3" t="-30" r="3" b="-63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2_1#429b539ad?vcp=1&amp;vis=1&amp;pid=1c95c0d91&amp;color=0,0,0&amp;vtp=1&amp;vaab=1&amp;bbb=1"/>
              <p:cNvSpPr/>
              <p:nvPr>
                <p:custDataLst>
                  <p:tags r:id="rId2"/>
                </p:custDataLst>
              </p:nvPr>
            </p:nvSpPr>
            <p:spPr>
              <a:xfrm>
                <a:off x="539496" y="2674601"/>
                <a:ext cx="11109960" cy="11934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燃料完全燃烧放出的热量为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𝑞𝑚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=8.4×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2_1#429b539ad?vcp=1&amp;vis=1&amp;pid=1c95c0d9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7"/>
                </p:custDataLst>
              </p:nvPr>
            </p:nvSpPr>
            <p:spPr>
              <a:xfrm>
                <a:off x="539496" y="2674601"/>
                <a:ext cx="11109960" cy="1193419"/>
              </a:xfrm>
              <a:prstGeom prst="rect">
                <a:avLst/>
              </a:prstGeom>
              <a:blipFill rotWithShape="1">
                <a:blip r:embed="rId8"/>
                <a:stretch>
                  <a:fillRect l="-3" t="-52" r="3" b="-63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AN.3_1#1fcd21b42?vcp=1&amp;vis=1&amp;pid=1c95c0d91&amp;color=0,0,0&amp;vtp=1&amp;vaab=1&amp;bbb=1"/>
              <p:cNvSpPr/>
              <p:nvPr/>
            </p:nvSpPr>
            <p:spPr>
              <a:xfrm>
                <a:off x="539496" y="4307948"/>
                <a:ext cx="11109960" cy="1435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该氢能源公交车的效率为</a:t>
                </a:r>
                <a:endParaRPr lang="en-US" altLang="zh-CN" sz="2800" dirty="0"/>
              </a:p>
              <a:p>
                <a:pPr latinLnBrk="1">
                  <a:lnSpc>
                    <a:spcPts val="6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𝜂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𝑄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4.2×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7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8.4×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7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AN.3_1#1fcd21b42?vcp=1&amp;vis=1&amp;pid=1c95c0d9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07948"/>
                <a:ext cx="11109960" cy="1435100"/>
              </a:xfrm>
              <a:prstGeom prst="rect">
                <a:avLst/>
              </a:prstGeom>
              <a:blipFill rotWithShape="1">
                <a:blip r:embed="rId9"/>
                <a:stretch>
                  <a:fillRect l="-3" t="-8" r="3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4ec72841?vcp=1&amp;pid=36347930f&amp;color=68,178,231&amp;vtp=1&amp;vaab=1&amp;bt=1&amp;bbb=1"/>
          <p:cNvSpPr/>
          <p:nvPr/>
        </p:nvSpPr>
        <p:spPr>
          <a:xfrm>
            <a:off x="539496" y="404559"/>
            <a:ext cx="11109960" cy="56222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62_1#7dc5836b7?sp=1&amp;vcp=1&amp;vis=1&amp;pid=74ec72841&amp;color=0,0,0&amp;vtp=1&amp;vaab=1&amp;bbb=1&amp;hb=1"/>
              <p:cNvSpPr/>
              <p:nvPr/>
            </p:nvSpPr>
            <p:spPr>
              <a:xfrm>
                <a:off x="539496" y="1036355"/>
                <a:ext cx="11109960" cy="2077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（2024·四川广安·中考）内燃机的发明是第二次工业革命中应用技术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领域的一项重大成就。如图B18-2所示为单缸四冲程汽油机的一个冲程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示意图，若该汽油机的效率为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，飞轮每分钟转动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1 800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圈，汽油的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热值为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则下列说法正确的是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BD.62_1#7dc5836b7?sp=1&amp;vcp=1&amp;vis=1&amp;pid=74ec7284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36355"/>
                <a:ext cx="11109960" cy="20776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20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7_BD.62_2#7dc5836b7?iti=10&amp;htil=7&amp;vcp=1&amp;vis=1&amp;pid=74ec7284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23568" y="3244024"/>
            <a:ext cx="1618488" cy="298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62_3#7dc5836b7?iti=10&amp;htil=7&amp;vcp=1&amp;vis=1&amp;pid=74ec72841&amp;color=0,0,0&amp;vtp=1&amp;vaab=1&amp;bbb=1"/>
          <p:cNvSpPr/>
          <p:nvPr/>
        </p:nvSpPr>
        <p:spPr>
          <a:xfrm>
            <a:off x="9870031" y="6308915"/>
            <a:ext cx="1325562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图B18-2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62_4#7dc5836b7.choices?htil=7&amp;vcp=1&amp;vis=1&amp;pid=74ec72841&amp;color=0,0,0&amp;vtp=1&amp;vaab=1&amp;bbb=1&amp;hb=1"/>
              <p:cNvSpPr/>
              <p:nvPr/>
            </p:nvSpPr>
            <p:spPr>
              <a:xfrm>
                <a:off x="539496" y="3117024"/>
                <a:ext cx="8887968" cy="2611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A.图中所示冲程是做功冲程</a:t>
                </a:r>
                <a:endParaRPr lang="en-US" altLang="zh-CN" sz="28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B.若该汽油机完全燃烧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汽油，则汽油机做的有用功为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6.9×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C.该汽油机在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内做功30次</a:t>
                </a:r>
                <a:endParaRPr lang="en-US" altLang="zh-CN" sz="2800" dirty="0"/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D.汽油机消耗的燃料越少，效率一定越高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62_4#7dc5836b7.choices?htil=7&amp;vcp=1&amp;vis=1&amp;pid=74ec7284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7024"/>
                <a:ext cx="8887968" cy="2611057"/>
              </a:xfrm>
              <a:prstGeom prst="rect">
                <a:avLst/>
              </a:prstGeom>
              <a:blipFill rotWithShape="1">
                <a:blip r:embed="rId5"/>
                <a:stretch>
                  <a:fillRect l="-4" t="-17" r="3" b="-1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b14c6263f.fixed?vcp=1&amp;pid=4d91ea07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热值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热机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热机的效率</a:t>
            </a:r>
            <a:endParaRPr lang="en-US" altLang="zh-CN" sz="4000" dirty="0"/>
          </a:p>
        </p:txBody>
      </p:sp>
      <p:sp>
        <p:nvSpPr>
          <p:cNvPr id="3" name="C_5_BD#b14c6263f.fixed?vcp=1&amp;pid=4d91ea07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7dc5836b7?iti=11&amp;htil=8&amp;vcp=1&amp;vis=1&amp;pid=74ec7284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74936" y="1605248"/>
            <a:ext cx="1618488" cy="298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7dc5836b7?iti=11&amp;htil=8&amp;vcp=1&amp;vis=1&amp;pid=74ec72841&amp;color=0,0,0&amp;vtp=1&amp;vaab=1&amp;bbb=1"/>
          <p:cNvSpPr/>
          <p:nvPr/>
        </p:nvSpPr>
        <p:spPr>
          <a:xfrm>
            <a:off x="9921399" y="468563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图B18-2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7dc5836b7?htil=8&amp;vcp=1&amp;vis=1&amp;pid=74ec72841&amp;color=0,0,0&amp;vtp=1&amp;vaab=1&amp;bt=1&amp;bbb=1&amp;hb=1"/>
              <p:cNvSpPr/>
              <p:nvPr/>
            </p:nvSpPr>
            <p:spPr>
              <a:xfrm>
                <a:off x="539496" y="921226"/>
                <a:ext cx="8887968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题图所示冲程为压缩冲程；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完全燃烧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汽油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该汽油机做的有用功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有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𝜂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𝑄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放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𝜂</m:t>
                    </m:r>
                    <m:r>
                      <a:rPr lang="en-US" altLang="zh-CN" sz="2800" b="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𝑚𝑞</m:t>
                    </m:r>
                    <m:r>
                      <a:rPr lang="en-US" altLang="zh-CN" sz="2800" baseline="-2500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  <a:sym typeface="+mn-ea"/>
                      </a:rPr>
                      <m:t>汽油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=30%×</m:t>
                    </m:r>
                  </m:oMath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×4.6×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=6.9×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；飞轮每分钟转动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800圈，则每秒转动30圈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，飞轮每转动2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圈汽油机对外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做功1次，故汽油机在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内做功15次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；汽油机的效率由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汽油机本书的性能决定，与所消耗燃料的多少无关。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综上可知，选项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正确，选项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错误。</a:t>
                </a:r>
              </a:p>
            </p:txBody>
          </p:sp>
        </mc:Choice>
        <mc:Fallback xmlns="">
          <p:sp>
            <p:nvSpPr>
              <p:cNvPr id="4" name="QC_7_AS.1_1#7dc5836b7?htil=8&amp;vcp=1&amp;vis=1&amp;pid=74ec7284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21226"/>
                <a:ext cx="8887968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4" t="-19" r="-354" b="-815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AN.63_1#7dc5836b7.bracket?vcp=1&amp;vis=1&amp;pid=74ec72841&amp;color=0,0,0&amp;vpa=20&amp;vtp=1&amp;vaab=1"/>
          <p:cNvSpPr/>
          <p:nvPr/>
        </p:nvSpPr>
        <p:spPr>
          <a:xfrm>
            <a:off x="1123267" y="5616416"/>
            <a:ext cx="495300" cy="4820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65_1#9a4d1a146?vcp=1&amp;vis=1&amp;pid=74ec72841&amp;color=0,0,0&amp;vtp=1&amp;vaab=1&amp;bt=1&amp;bbb=1&amp;hb=1"/>
              <p:cNvSpPr/>
              <p:nvPr/>
            </p:nvSpPr>
            <p:spPr>
              <a:xfrm>
                <a:off x="539496" y="632682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（2024·山东临沂·中考）2024年4月20日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，我国研制的全球首款本体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热效率达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53.09%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的柴油机正式亮相世界内燃机大会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，刷新了柴油机热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效率的世界纪录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。下图所示内燃机的四个冲程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，汽缸内气体的内能最小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65_1#9a4d1a146?vcp=1&amp;vis=1&amp;pid=74ec7284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32682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111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67_1#9a4d1a146.bracket?vcp=1&amp;vis=1&amp;pid=74ec72841&amp;color=0,0,0&amp;vpa=21&amp;vtp=1&amp;vaab=1"/>
          <p:cNvSpPr/>
          <p:nvPr/>
        </p:nvSpPr>
        <p:spPr>
          <a:xfrm>
            <a:off x="1527714" y="256244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7_BD.65_2#9a4d1a146.choices?vcp=1&amp;vis=1&amp;pid=74ec72841&amp;color=0,0,0&amp;vtp=1&amp;vaab=1&amp;bbb=1"/>
          <p:cNvSpPr/>
          <p:nvPr/>
        </p:nvSpPr>
        <p:spPr>
          <a:xfrm>
            <a:off x="539496" y="3195796"/>
            <a:ext cx="11109960" cy="238302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21300"/>
              </a:lnSpc>
              <a:tabLst>
                <a:tab pos="2720340" algn="l"/>
                <a:tab pos="5631180" algn="l"/>
                <a:tab pos="86055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119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C_7_BD.65_2#9a4d1a146.choice_image?vcp=1&amp;vis=1&amp;pid=74ec72841&amp;color=0,0,0&amp;tib=255,255,255&amp;iip=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603" y="3194526"/>
            <a:ext cx="1600200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7_BD.65_2#9a4d1a146.choice_image?vcp=1&amp;vis=1&amp;pid=74ec72841&amp;color=0,0,0&amp;tib=255,255,255&amp;iip=6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9022" y="3194526"/>
            <a:ext cx="1801368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7_BD.65_2#9a4d1a146.choice_image?vcp=1&amp;vis=1&amp;pid=74ec72841&amp;color=0,0,0&amp;tib=255,255,255&amp;iip=7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6432" y="3194526"/>
            <a:ext cx="1865376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65_2#9a4d1a146.choice_image?vcp=1&amp;vis=1&amp;pid=74ec72841&amp;color=0,0,0&amp;tib=255,255,255&amp;iip=8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04839" y="3194526"/>
            <a:ext cx="1572768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7_AS.1_1#9a4d1a146?vcp=1&amp;vis=1&amp;pid=74ec72841&amp;color=0,0,0&amp;vtp=1&amp;vaab=1&amp;bbb=1"/>
          <p:cNvSpPr/>
          <p:nvPr/>
        </p:nvSpPr>
        <p:spPr>
          <a:xfrm>
            <a:off x="539496" y="5646896"/>
            <a:ext cx="111998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吸气冲程中，汽缸内气体质量最小，温度最低，故内能最小。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9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68_1#1cad7be89?vcp=1&amp;vis=1&amp;pid=74ec72841&amp;color=0,0,0&amp;vtp=1&amp;vaab=1&amp;bt=1&amp;bbb=1&amp;hb=1"/>
              <p:cNvSpPr/>
              <p:nvPr/>
            </p:nvSpPr>
            <p:spPr>
              <a:xfrm>
                <a:off x="539496" y="1865344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（2024·四川达州·中考）在1个标准大气压下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，小明用天然气灶将质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的水，从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加热到沸腾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，水吸收的热量是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。他家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天然气热水器的热效率是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70%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，他某次洗澡，耗水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，热水器进水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温度是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22℃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，出水温度是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42℃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，他这次洗澡消耗天然气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。已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知水的比热容是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⋅℃)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，天然气的热值是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68_1#1cad7be89?vcp=1&amp;vis=1&amp;pid=74ec7284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5344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3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AS.1_1#1cad7be89?vcp=1&amp;vis=1&amp;pid=74ec72841&amp;color=0,0,0&amp;vtp=1&amp;vaab=1&amp;bbb=1&amp;hb=1"/>
              <p:cNvSpPr/>
              <p:nvPr/>
            </p:nvSpPr>
            <p:spPr>
              <a:xfrm>
                <a:off x="539496" y="1405192"/>
                <a:ext cx="11109960" cy="41021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</a:t>
                </a:r>
                <a:r>
                  <a:rPr lang="en-US" altLang="zh-CN" sz="2800" b="1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】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洗澡前水吸收的热量</a:t>
                </a:r>
              </a:p>
              <a:p>
                <a:pPr latinLnBrk="1">
                  <a:lnSpc>
                    <a:spcPts val="7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𝑄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)=4.2×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⋅℃)×20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×(42℃−22℃)=1.68×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𝜂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𝑄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吸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𝑄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放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，天然气完全燃烧放出的热量</a:t>
                </a:r>
              </a:p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𝑄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放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𝑄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吸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𝜂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1.68×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6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70%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𝑄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放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𝑉𝑞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，需要天然气的体积</a:t>
                </a:r>
              </a:p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𝑄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放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𝑞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2.4×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6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3.2×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7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=0.075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AS.1_1#1cad7be89?vcp=1&amp;vis=1&amp;pid=74ec7284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05192"/>
                <a:ext cx="11109960" cy="4102100"/>
              </a:xfrm>
              <a:prstGeom prst="rect">
                <a:avLst/>
              </a:prstGeom>
              <a:blipFill rotWithShape="1">
                <a:blip r:embed="rId2"/>
                <a:stretch>
                  <a:fillRect l="-3" t="-14" r="3" b="-4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68_1#1cad7be89?vcp=1&amp;vis=1&amp;pid=74ec72841&amp;color=0,0,0&amp;vtp=1&amp;vaab=1&amp;bt=1&amp;bbb=1&amp;hb=1"/>
              <p:cNvSpPr/>
              <p:nvPr/>
            </p:nvSpPr>
            <p:spPr>
              <a:xfrm>
                <a:off x="539496" y="1865344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（2024·四川达州·中考）在1个标准大气压下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，小明用天然气灶将质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的水，从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加热到沸腾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，水吸收的热量是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。他家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天然气热水器的热效率是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70%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，他某次洗澡，耗水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，热水器进水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温度是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22℃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，出水温度是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42℃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，他这次洗澡消耗天然气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。已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知水的比热容是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⋅℃)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，天然气的热值是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68_1#1cad7be89?vcp=1&amp;vis=1&amp;pid=74ec7284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5344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3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70_1#1cad7be89.blank?vcp=1&amp;vis=1&amp;pid=74ec72841&amp;color=0,0,0&amp;vpa=22&amp;vtp=1&amp;vaab=1&amp;bbb=1"/>
              <p:cNvSpPr/>
              <p:nvPr/>
            </p:nvSpPr>
            <p:spPr>
              <a:xfrm>
                <a:off x="8367457" y="2590768"/>
                <a:ext cx="1815783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3.36×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7_AN.70_1#1cad7be89.blank?vcp=1&amp;vis=1&amp;pid=74ec72841&amp;color=0,0,0&amp;vpa=2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7457" y="2590768"/>
                <a:ext cx="1815783" cy="412369"/>
              </a:xfrm>
              <a:prstGeom prst="rect">
                <a:avLst/>
              </a:prstGeom>
              <a:blipFill rotWithShape="1">
                <a:blip r:embed="rId4"/>
                <a:stretch>
                  <a:fillRect l="-3" t="-146" r="21" b="-76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71_1#1cad7be89.blank?vcp=1&amp;vis=1&amp;pid=74ec72841&amp;color=0,0,0&amp;vpa=23&amp;vtp=1&amp;vaab=1&amp;bbb=1"/>
          <p:cNvSpPr/>
          <p:nvPr/>
        </p:nvSpPr>
        <p:spPr>
          <a:xfrm>
            <a:off x="9055639" y="3777964"/>
            <a:ext cx="1058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0.075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4444714e?vcp=1&amp;pid=36347930f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BD.72_1#11463ee41?vcp=1&amp;vis=1&amp;pid=64444714e&amp;color=0,0,0&amp;vtp=1&amp;vaab=1&amp;bbb=1&amp;hb=1"/>
              <p:cNvSpPr/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（2024·山西·中考）山西拥有丰富的历史文化遗产。暑假期间小明一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家从平遥古城自驾前往五台山，进行古建筑研学旅行。平遥古城到五台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山全程约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，驾车前往大约需要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。（汽油的热值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𝑞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汽油的密度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7_BD.72_1#11463ee41?vcp=1&amp;vis=1&amp;pid=64444714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-7958" b="-3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8_BD.73_1#93b45e8da?vcp=1&amp;vis=1&amp;pid=11463ee41&amp;color=0,0,0&amp;vtp=1&amp;vaab=1&amp;bbb=1"/>
          <p:cNvSpPr/>
          <p:nvPr/>
        </p:nvSpPr>
        <p:spPr>
          <a:xfrm>
            <a:off x="539496" y="376597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（1）求汽车的平均速度。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74_1#08893b550?vcp=1&amp;vis=1&amp;pid=11463ee41&amp;color=0,0,0&amp;vtp=1&amp;vaab=1&amp;bbb=1"/>
              <p:cNvSpPr/>
              <p:nvPr/>
            </p:nvSpPr>
            <p:spPr>
              <a:xfrm>
                <a:off x="539496" y="4389419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（2）汽车全程消耗汽油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，求汽油完全燃烧放出的热量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BD.74_1#08893b550?vcp=1&amp;vis=1&amp;pid=11463ee4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89419"/>
                <a:ext cx="111099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54" r="3" b="-1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BD.75_1#202765dd5?vcp=1&amp;vis=1&amp;pid=11463ee41&amp;color=0,0,0&amp;vtp=1&amp;vaab=1&amp;bbb=1"/>
              <p:cNvSpPr/>
              <p:nvPr/>
            </p:nvSpPr>
            <p:spPr>
              <a:xfrm>
                <a:off x="539496" y="501108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（3）若汽车发动机全程的平均功率为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，求汽车发动机的效率。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BD.75_1#202765dd5?vcp=1&amp;vis=1&amp;pid=11463ee4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11084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54" r="3" b="-1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AN.1_1#93b45e8da?vcp=1&amp;vis=1&amp;pid=11463ee41&amp;color=0,0,0&amp;vtp=1&amp;vaab=1&amp;bbb=1"/>
              <p:cNvSpPr/>
              <p:nvPr/>
            </p:nvSpPr>
            <p:spPr>
              <a:xfrm>
                <a:off x="539496" y="617328"/>
                <a:ext cx="11109960" cy="1270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汽车的平均速度为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360 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8_AN.1_1#93b45e8da?vcp=1&amp;vis=1&amp;pid=11463ee4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17328"/>
                <a:ext cx="11109960" cy="1270000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3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2_1#08893b550?vcp=1&amp;vis=1&amp;pid=11463ee41&amp;color=0,0,0&amp;vtp=1&amp;vaab=1&amp;bbb=1"/>
              <p:cNvSpPr/>
              <p:nvPr/>
            </p:nvSpPr>
            <p:spPr>
              <a:xfrm>
                <a:off x="539750" y="1887220"/>
                <a:ext cx="11109960" cy="243332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全程消耗汽油的体积为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=25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=0.025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汽油的质量为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×0.025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汽油完全燃烧放出的热量为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×4.5×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2_1#08893b550?vcp=1&amp;vis=1&amp;pid=11463ee4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1887220"/>
                <a:ext cx="11109960" cy="24333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202765dd5?vcp=1&amp;vis=1&amp;pid=11463ee41&amp;color=0,0,0&amp;vtp=1&amp;vaab=1&amp;bbb=1"/>
              <p:cNvSpPr/>
              <p:nvPr/>
            </p:nvSpPr>
            <p:spPr>
              <a:xfrm>
                <a:off x="539750" y="4220210"/>
                <a:ext cx="11109960" cy="217995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汽车发动机全程做的有用功为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×4×3 600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则汽车发动机的效率为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𝜂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𝑄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3.6×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8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8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202765dd5?vcp=1&amp;vis=1&amp;pid=11463ee4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4220210"/>
                <a:ext cx="11109960" cy="217995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94bccebb3?vcp=1&amp;pid=b14c6263f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92424" y="1078992"/>
            <a:ext cx="5413248" cy="4700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475f0937?vcp=1&amp;pid=b14c6263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易错集锦</a:t>
            </a:r>
            <a:endParaRPr lang="en-US" altLang="zh-CN" sz="3200" dirty="0"/>
          </a:p>
        </p:txBody>
      </p:sp>
      <p:sp>
        <p:nvSpPr>
          <p:cNvPr id="3" name="QC_7_BD.1_1#c2d3733c8?vcp=1&amp;vis=1&amp;pid=2475f0937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关于内燃机，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下列说法错误的是(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c2d3733c8.bracket?vcp=1&amp;vis=1&amp;pid=2475f0937&amp;color=0,0,0&amp;vpa=1&amp;vtp=1&amp;vaab=1"/>
          <p:cNvSpPr/>
          <p:nvPr/>
        </p:nvSpPr>
        <p:spPr>
          <a:xfrm>
            <a:off x="6061615" y="126249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1_2#c2d3733c8.choices?vcp=1&amp;vis=1&amp;pid=2475f0937&amp;color=0,0,0&amp;vtp=1&amp;vaab=1&amp;bbb=1"/>
          <p:cNvSpPr/>
          <p:nvPr/>
        </p:nvSpPr>
        <p:spPr>
          <a:xfrm>
            <a:off x="539496" y="190802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A.吸气冲程、压缩冲程和排气冲程是依靠飞轮的惯性完成的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.做功冲程是内燃机中唯一对外做功的冲程，是内能转化为机械能的过程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.压缩冲程将机械能转化为内能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.汽油机和柴油机的顶部都装有火花塞</a:t>
            </a:r>
            <a:endParaRPr lang="en-US" altLang="zh-CN" sz="2800" dirty="0"/>
          </a:p>
        </p:txBody>
      </p:sp>
      <p:sp>
        <p:nvSpPr>
          <p:cNvPr id="6" name="QB_7_BD.3_1#c496eb854?vcp=1&amp;vis=1&amp;pid=2475f0937&amp;color=0,0,0&amp;vtp=1&amp;vaab=1&amp;bbb=1&amp;hb=1"/>
          <p:cNvSpPr/>
          <p:nvPr/>
        </p:nvSpPr>
        <p:spPr>
          <a:xfrm>
            <a:off x="539496" y="44734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四冲程内燃机在一个工作循环中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，对外做功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，曲轴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、飞轮转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圈，活塞往返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4_1#c496eb854.blank?vcp=1&amp;vis=1&amp;pid=2475f0937&amp;color=0,0,0&amp;vpa=2&amp;vtp=1&amp;vaab=1"/>
          <p:cNvSpPr/>
          <p:nvPr/>
        </p:nvSpPr>
        <p:spPr>
          <a:xfrm>
            <a:off x="7572914" y="4442949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800" dirty="0"/>
          </a:p>
        </p:txBody>
      </p:sp>
      <p:sp>
        <p:nvSpPr>
          <p:cNvPr id="8" name="QB_7_AN.5_1#c496eb854.blank?vcp=1&amp;vis=1&amp;pid=2475f0937&amp;color=0,0,0&amp;vpa=3&amp;vtp=1&amp;vaab=1"/>
          <p:cNvSpPr/>
          <p:nvPr/>
        </p:nvSpPr>
        <p:spPr>
          <a:xfrm>
            <a:off x="10951114" y="4442949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/>
          </a:p>
        </p:txBody>
      </p:sp>
      <p:sp>
        <p:nvSpPr>
          <p:cNvPr id="9" name="QB_7_AN.6_1#c496eb854.blank?vcp=1&amp;vis=1&amp;pid=2475f0937&amp;color=0,0,0&amp;vpa=4&amp;vtp=1&amp;vaab=1"/>
          <p:cNvSpPr/>
          <p:nvPr/>
        </p:nvSpPr>
        <p:spPr>
          <a:xfrm>
            <a:off x="2683414" y="5069694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8" grpId="0" build="p" animBg="1"/>
      <p:bldP spid="9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0622e5f80.fixed?vcp=1&amp;pid=4d91ea07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第18讲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热值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热机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热机的效率</a:t>
            </a:r>
            <a:endParaRPr lang="en-US" altLang="zh-CN" sz="4000" dirty="0"/>
          </a:p>
        </p:txBody>
      </p:sp>
      <p:sp>
        <p:nvSpPr>
          <p:cNvPr id="3" name="C_5_BD#0622e5f80.fixed?vcp=1&amp;pid=4d91ea07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30288ec5?vcp=1&amp;pid=0622e5f80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内燃机</a:t>
            </a:r>
            <a:endParaRPr lang="en-US" altLang="zh-CN" sz="3200" dirty="0"/>
          </a:p>
        </p:txBody>
      </p:sp>
      <p:sp>
        <p:nvSpPr>
          <p:cNvPr id="3" name="P_7#a70256de3?vcp=1&amp;pid=530288ec5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确认冲程的依据：气门的开闭和活塞的运动情况，口诀“一开上排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下吸气，两闭上压下做功”。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能量转化关系：压缩冲程（机械能转化为内能），做功冲程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（内能转化为机械能）。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在内燃机的四个冲程中，只有做功冲程使热机获得动力。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四冲程内燃机的一个工作循环：活塞往复运动2次，飞轮、连杆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和曲轴转动2圈，对外做功1次。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7_1#6384476b6?iti=1&amp;htil=1&amp;vcp=1&amp;vis=1&amp;pid=530288ec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77551" y="1200912"/>
            <a:ext cx="1197864" cy="287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_2#6384476b6?iti=1&amp;htil=1&amp;vcp=1&amp;vis=1&amp;pid=530288ec5&amp;color=0,0,0&amp;vtp=1&amp;vaab=1&amp;bbb=1"/>
          <p:cNvSpPr/>
          <p:nvPr/>
        </p:nvSpPr>
        <p:spPr>
          <a:xfrm>
            <a:off x="10131970" y="419912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图18-1</a:t>
            </a:r>
            <a:endParaRPr lang="en-US" altLang="zh-CN" sz="2800" dirty="0"/>
          </a:p>
        </p:txBody>
      </p:sp>
      <p:sp>
        <p:nvSpPr>
          <p:cNvPr id="4" name="QC_7_BD.7_3#6384476b6?htil=1&amp;sp=1&amp;vcp=1&amp;vis=1&amp;pid=530288ec5&amp;color=0,0,0&amp;vtp=1&amp;vaab=1&amp;bt=1&amp;bbb=1&amp;hb=1"/>
          <p:cNvSpPr/>
          <p:nvPr/>
        </p:nvSpPr>
        <p:spPr>
          <a:xfrm>
            <a:off x="539496" y="1182624"/>
            <a:ext cx="924458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（2024·广西柳州·模拟）图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18-1为压缩活塞下的空气使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它的内能增加，热机处于下列状态时的能量转化与其相同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BD.7_4#6384476b6.choices?htil=1&amp;vcp=1&amp;vis=1&amp;pid=530288ec5&amp;color=0,0,0&amp;vtp=1&amp;vaab=1&amp;bbb=1"/>
          <p:cNvSpPr/>
          <p:nvPr/>
        </p:nvSpPr>
        <p:spPr>
          <a:xfrm>
            <a:off x="539496" y="3099752"/>
            <a:ext cx="9244584" cy="256228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22900"/>
              </a:lnSpc>
              <a:tabLst>
                <a:tab pos="2307590" algn="l"/>
                <a:tab pos="4755515" algn="l"/>
                <a:tab pos="715200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1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7" name="QC_7_BD.7_4#6384476b6.choice_image?htil=1&amp;vcp=1&amp;vis=1&amp;pid=530288ec5&amp;color=0,0,0&amp;tib=255,255,255&amp;iip=1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462" y="3096768"/>
            <a:ext cx="1627632" cy="257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7_BD.7_4#6384476b6.choice_image?htil=1&amp;vcp=1&amp;vis=1&amp;pid=530288ec5&amp;color=0,0,0&amp;tib=255,255,255&amp;iip=2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1478" y="3096768"/>
            <a:ext cx="1792224" cy="257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7_BD.7_4#6384476b6.choice_image?htil=1&amp;vcp=1&amp;vis=1&amp;pid=530288ec5&amp;color=0,0,0&amp;tib=255,255,255&amp;iip=3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23909" y="3096768"/>
            <a:ext cx="1764792" cy="257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7_BD.7_4#6384476b6.choice_image?htil=1&amp;vcp=1&amp;vis=1&amp;pid=530288ec5&amp;color=0,0,0&amp;tib=255,255,255&amp;iip=4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57674" y="3096768"/>
            <a:ext cx="1618488" cy="257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EX.1_1#6384476b6?iti=3&amp;htil=3&amp;vcp=1&amp;vis=1&amp;pid=530288ec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78344" y="572688"/>
            <a:ext cx="1197864" cy="287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EX.1_1#6384476b6?iti=3&amp;htil=3&amp;vcp=1&amp;vis=1&amp;pid=530288ec5&amp;color=0,0,0&amp;vtp=1&amp;vaab=1&amp;bbb=1"/>
          <p:cNvSpPr/>
          <p:nvPr/>
        </p:nvSpPr>
        <p:spPr>
          <a:xfrm>
            <a:off x="10132763" y="357090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图18-1</a:t>
            </a:r>
            <a:endParaRPr lang="en-US" altLang="zh-CN" sz="2800" dirty="0"/>
          </a:p>
        </p:txBody>
      </p:sp>
      <p:sp>
        <p:nvSpPr>
          <p:cNvPr id="4" name="QC_7_EX.1_1#6384476b6?htil=3&amp;vcp=1&amp;vis=1&amp;pid=530288ec5&amp;color=0,0,0&amp;vtp=1&amp;vaab=1&amp;bt=1&amp;bbb=1&amp;hb=1&amp;hs=1"/>
          <p:cNvSpPr/>
          <p:nvPr/>
        </p:nvSpPr>
        <p:spPr>
          <a:xfrm>
            <a:off x="539496" y="554400"/>
            <a:ext cx="9244584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热机的种类很多，工作原理各不相同，但都要利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用燃料的化学能。柴油机是压燃式点火，在其顶部有一个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喷油嘴，在吸气冲程中吸入的是空气；汽油机是点燃式点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火，在其顶部有一个火花塞，在吸气冲程中吸入的是空气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和汽油的混合物。四冲程汽油机冲程的判断方法：进气门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打开，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则为吸气冲程；排气门打开，则为排气冲程。若进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气门和排气门均关闭，则为压缩冲程或做功冲程；此时，观察活塞运动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方向，活塞向上运动，则为压缩冲程，活塞向下运动，则为做功冲程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endParaRPr lang="en-US" altLang="zh-CN" sz="2800" dirty="0"/>
          </a:p>
        </p:txBody>
      </p:sp>
      <p:sp>
        <p:nvSpPr>
          <p:cNvPr id="5" name="QC_7_EX.1_1#6384476b6?htil=3&amp;vcp=1&amp;vis=1&amp;pid=530288ec5&amp;color=0,0,0&amp;vtp=1&amp;vaab=1&amp;bt=1&amp;bbb=1&amp;hb=1&amp;hs=1"/>
          <p:cNvSpPr/>
          <p:nvPr/>
        </p:nvSpPr>
        <p:spPr>
          <a:xfrm>
            <a:off x="539496" y="4395832"/>
            <a:ext cx="1111201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2.2700787401575,&quot;left&quot;:42.480000000000004,&quot;top&quot;:93.07850393700787,&quot;width&quot;:874.8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82.2700787401575,&quot;left&quot;:42.480000000000004,&quot;top&quot;:93.07850393700787,&quot;width&quot;:874.8}"/>
</p:tagLst>
</file>

<file path=ppt/tags/tag20.xml><?xml version="1.0" encoding="utf-8"?>
<p:tagLst xmlns:p="http://schemas.openxmlformats.org/presentationml/2006/main">
  <p:tag name="KSO_WM_DIAGRAM_VIRTUALLY_FRAME" val="{&quot;height&quot;:282.2700787401575,&quot;left&quot;:42.480000000000004,&quot;top&quot;:93.07850393700787,&quot;width&quot;:874.8}"/>
</p:tagLst>
</file>

<file path=ppt/tags/tag4.xml><?xml version="1.0" encoding="utf-8"?>
<p:tagLst xmlns:p="http://schemas.openxmlformats.org/presentationml/2006/main">
  <p:tag name="KSO_WM_DIAGRAM_VIRTUALLY_FRAME" val="{&quot;height&quot;:282.2700787401575,&quot;left&quot;:42.480000000000004,&quot;top&quot;:93.07850393700787,&quot;width&quot;:874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1849</Words>
  <Application>Microsoft Office PowerPoint</Application>
  <PresentationFormat>宽屏</PresentationFormat>
  <Paragraphs>281</Paragraphs>
  <Slides>36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6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8</cp:revision>
  <dcterms:created xsi:type="dcterms:W3CDTF">2024-12-10T03:51:00Z</dcterms:created>
  <dcterms:modified xsi:type="dcterms:W3CDTF">2025-07-24T02:22:46Z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13A9DB9DD04F45249EB36019629EF235_12</vt:lpwstr>
  </property>
  <property fmtid="{D5CDD505-2E9C-101B-9397-08002B2CF9AE}" pid="3" name="KSOProductBuildVer">
    <vt:lpwstr>2052-12.1.0.18912</vt:lpwstr>
  </property>
</Properties>
</file>