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7" r:id="rId2"/>
    <p:sldId id="259" r:id="rId3"/>
    <p:sldId id="298" r:id="rId4"/>
    <p:sldId id="258" r:id="rId5"/>
    <p:sldId id="299" r:id="rId6"/>
    <p:sldId id="260" r:id="rId7"/>
    <p:sldId id="321" r:id="rId8"/>
    <p:sldId id="322" r:id="rId9"/>
    <p:sldId id="323" r:id="rId10"/>
    <p:sldId id="314" r:id="rId11"/>
    <p:sldId id="297" r:id="rId12"/>
    <p:sldId id="309" r:id="rId13"/>
    <p:sldId id="307" r:id="rId14"/>
    <p:sldId id="324" r:id="rId15"/>
    <p:sldId id="325" r:id="rId16"/>
    <p:sldId id="326" r:id="rId17"/>
    <p:sldId id="327" r:id="rId18"/>
    <p:sldId id="328" r:id="rId19"/>
    <p:sldId id="329" r:id="rId20"/>
    <p:sldId id="311" r:id="rId21"/>
    <p:sldId id="330" r:id="rId22"/>
    <p:sldId id="313" r:id="rId23"/>
    <p:sldId id="294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8">
          <p15:clr>
            <a:srgbClr val="A4A3A4"/>
          </p15:clr>
        </p15:guide>
        <p15:guide id="2" pos="39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AF5"/>
    <a:srgbClr val="E7F6EC"/>
    <a:srgbClr val="FBFDFC"/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1522" y="840"/>
      </p:cViewPr>
      <p:guideLst>
        <p:guide orient="horz" pos="2078"/>
        <p:guide pos="39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7C6FDD-9754-4294-85F2-2A0177ADB5BE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F877EE8-C85B-4FFA-84A8-D99E66FAC18B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100000"/>
            </a:lnSpc>
          </a:pPr>
          <a:r>
            <a:rPr lang="zh-CN" altLang="en-US" sz="2000" dirty="0">
              <a:solidFill>
                <a:schemeClr val="accent2">
                  <a:lumMod val="50000"/>
                </a:schemeClr>
              </a:solidFill>
            </a:rPr>
            <a:t>寻找合适的</a:t>
          </a:r>
          <a:endParaRPr lang="en-US" altLang="zh-CN" sz="2000" dirty="0">
            <a:solidFill>
              <a:schemeClr val="accent2">
                <a:lumMod val="50000"/>
              </a:schemeClr>
            </a:solidFill>
          </a:endParaRPr>
        </a:p>
        <a:p>
          <a:pPr>
            <a:lnSpc>
              <a:spcPct val="100000"/>
            </a:lnSpc>
          </a:pPr>
          <a:r>
            <a:rPr lang="zh-CN" altLang="en-US" sz="2000" dirty="0">
              <a:solidFill>
                <a:schemeClr val="accent2">
                  <a:lumMod val="50000"/>
                </a:schemeClr>
              </a:solidFill>
            </a:rPr>
            <a:t>合作伙伴</a:t>
          </a:r>
        </a:p>
      </dgm:t>
    </dgm:pt>
    <dgm:pt modelId="{000B4AF9-3F33-44E2-B1D1-CE407882C844}" type="parTrans" cxnId="{5B8872FC-CDE4-4BBC-8BFC-37FF82694DA9}">
      <dgm:prSet/>
      <dgm:spPr/>
      <dgm:t>
        <a:bodyPr/>
        <a:lstStyle/>
        <a:p>
          <a:endParaRPr lang="zh-CN" altLang="en-US"/>
        </a:p>
      </dgm:t>
    </dgm:pt>
    <dgm:pt modelId="{EFB91F85-35B7-43E3-960C-12E90C2CABD9}" type="sibTrans" cxnId="{5B8872FC-CDE4-4BBC-8BFC-37FF82694DA9}">
      <dgm:prSet/>
      <dgm:spPr/>
      <dgm:t>
        <a:bodyPr/>
        <a:lstStyle/>
        <a:p>
          <a:endParaRPr lang="zh-CN" altLang="en-US"/>
        </a:p>
      </dgm:t>
    </dgm:pt>
    <dgm:pt modelId="{DC54018F-2D47-4943-8886-DEA43A93306B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2000" dirty="0">
              <a:solidFill>
                <a:schemeClr val="accent2">
                  <a:lumMod val="50000"/>
                </a:schemeClr>
              </a:solidFill>
            </a:rPr>
            <a:t>确立</a:t>
          </a:r>
          <a:endParaRPr lang="en-US" altLang="zh-CN" sz="2000" dirty="0">
            <a:solidFill>
              <a:schemeClr val="accent2">
                <a:lumMod val="50000"/>
              </a:schemeClr>
            </a:solidFill>
          </a:endParaRPr>
        </a:p>
        <a:p>
          <a:r>
            <a:rPr lang="zh-CN" altLang="en-US" sz="2000" dirty="0">
              <a:solidFill>
                <a:schemeClr val="accent2">
                  <a:lumMod val="50000"/>
                </a:schemeClr>
              </a:solidFill>
            </a:rPr>
            <a:t>核心人物</a:t>
          </a:r>
        </a:p>
      </dgm:t>
    </dgm:pt>
    <dgm:pt modelId="{E1EC759F-B3EF-46CE-8F8D-FB25E152B6DE}" type="parTrans" cxnId="{54A48C29-1E80-4835-870F-2AF3E42D743C}">
      <dgm:prSet/>
      <dgm:spPr/>
      <dgm:t>
        <a:bodyPr/>
        <a:lstStyle/>
        <a:p>
          <a:endParaRPr lang="zh-CN" altLang="en-US"/>
        </a:p>
      </dgm:t>
    </dgm:pt>
    <dgm:pt modelId="{FCA55BE8-3401-4825-B586-DC17C8E5D178}" type="sibTrans" cxnId="{54A48C29-1E80-4835-870F-2AF3E42D743C}">
      <dgm:prSet/>
      <dgm:spPr/>
      <dgm:t>
        <a:bodyPr/>
        <a:lstStyle/>
        <a:p>
          <a:endParaRPr lang="zh-CN" altLang="en-US"/>
        </a:p>
      </dgm:t>
    </dgm:pt>
    <dgm:pt modelId="{48974986-ADE8-4B68-973E-FE77447EA593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2000" dirty="0">
              <a:solidFill>
                <a:schemeClr val="accent2">
                  <a:lumMod val="50000"/>
                </a:schemeClr>
              </a:solidFill>
            </a:rPr>
            <a:t>签订合作协议，</a:t>
          </a:r>
          <a:endParaRPr lang="en-US" altLang="zh-CN" sz="2000" dirty="0">
            <a:solidFill>
              <a:schemeClr val="accent2">
                <a:lumMod val="50000"/>
              </a:schemeClr>
            </a:solidFill>
          </a:endParaRPr>
        </a:p>
        <a:p>
          <a:r>
            <a:rPr lang="zh-CN" altLang="en-US" sz="2000" dirty="0">
              <a:solidFill>
                <a:schemeClr val="accent2">
                  <a:lumMod val="50000"/>
                </a:schemeClr>
              </a:solidFill>
            </a:rPr>
            <a:t>设置合理的股权结构</a:t>
          </a:r>
        </a:p>
      </dgm:t>
    </dgm:pt>
    <dgm:pt modelId="{3D73791B-E555-4E30-8CBA-420E632B7841}" type="parTrans" cxnId="{B87DCC3F-21CE-4559-A4B5-41C93AB210C4}">
      <dgm:prSet/>
      <dgm:spPr/>
      <dgm:t>
        <a:bodyPr/>
        <a:lstStyle/>
        <a:p>
          <a:endParaRPr lang="zh-CN" altLang="en-US"/>
        </a:p>
      </dgm:t>
    </dgm:pt>
    <dgm:pt modelId="{C6A1C8BD-F022-49D2-AAEA-8407439F85FB}" type="sibTrans" cxnId="{B87DCC3F-21CE-4559-A4B5-41C93AB210C4}">
      <dgm:prSet/>
      <dgm:spPr/>
      <dgm:t>
        <a:bodyPr/>
        <a:lstStyle/>
        <a:p>
          <a:endParaRPr lang="zh-CN" altLang="en-US"/>
        </a:p>
      </dgm:t>
    </dgm:pt>
    <dgm:pt modelId="{44C61186-25EA-4EF2-B1BE-FC6AC11221AB}" type="pres">
      <dgm:prSet presAssocID="{C27C6FDD-9754-4294-85F2-2A0177ADB5BE}" presName="CompostProcess" presStyleCnt="0">
        <dgm:presLayoutVars>
          <dgm:dir/>
          <dgm:resizeHandles val="exact"/>
        </dgm:presLayoutVars>
      </dgm:prSet>
      <dgm:spPr/>
    </dgm:pt>
    <dgm:pt modelId="{7141B0E4-C078-416A-8D74-60D6F8E4AF70}" type="pres">
      <dgm:prSet presAssocID="{C27C6FDD-9754-4294-85F2-2A0177ADB5BE}" presName="arrow" presStyleLbl="bgShp" presStyleIdx="0" presStyleCnt="1" custScaleX="117647" custLinFactNeighborX="-12677"/>
      <dgm:spPr>
        <a:solidFill>
          <a:schemeClr val="accent6">
            <a:lumMod val="20000"/>
            <a:lumOff val="80000"/>
          </a:schemeClr>
        </a:solidFill>
      </dgm:spPr>
    </dgm:pt>
    <dgm:pt modelId="{527F1217-8019-4C48-B928-85452E763D94}" type="pres">
      <dgm:prSet presAssocID="{C27C6FDD-9754-4294-85F2-2A0177ADB5BE}" presName="linearProcess" presStyleCnt="0"/>
      <dgm:spPr/>
    </dgm:pt>
    <dgm:pt modelId="{CA084C89-9CF5-4565-B78F-86A6AA8DE155}" type="pres">
      <dgm:prSet presAssocID="{CF877EE8-C85B-4FFA-84A8-D99E66FAC18B}" presName="textNode" presStyleLbl="node1" presStyleIdx="0" presStyleCnt="3">
        <dgm:presLayoutVars>
          <dgm:bulletEnabled val="1"/>
        </dgm:presLayoutVars>
      </dgm:prSet>
      <dgm:spPr/>
    </dgm:pt>
    <dgm:pt modelId="{D283AD3A-5038-421C-9C18-6A44CE6482C2}" type="pres">
      <dgm:prSet presAssocID="{EFB91F85-35B7-43E3-960C-12E90C2CABD9}" presName="sibTrans" presStyleCnt="0"/>
      <dgm:spPr/>
    </dgm:pt>
    <dgm:pt modelId="{5066BE47-4471-4F91-9EB6-F7B1E4DCFBDA}" type="pres">
      <dgm:prSet presAssocID="{DC54018F-2D47-4943-8886-DEA43A93306B}" presName="textNode" presStyleLbl="node1" presStyleIdx="1" presStyleCnt="3">
        <dgm:presLayoutVars>
          <dgm:bulletEnabled val="1"/>
        </dgm:presLayoutVars>
      </dgm:prSet>
      <dgm:spPr/>
    </dgm:pt>
    <dgm:pt modelId="{0D57362C-57B1-4EF3-9F19-D6CC9EC6B235}" type="pres">
      <dgm:prSet presAssocID="{FCA55BE8-3401-4825-B586-DC17C8E5D178}" presName="sibTrans" presStyleCnt="0"/>
      <dgm:spPr/>
    </dgm:pt>
    <dgm:pt modelId="{21A25F6F-B343-4CC0-8497-8847A23F5CF2}" type="pres">
      <dgm:prSet presAssocID="{48974986-ADE8-4B68-973E-FE77447EA593}" presName="textNode" presStyleLbl="node1" presStyleIdx="2" presStyleCnt="3" custScaleX="111738" custLinFactNeighborX="7979" custLinFactNeighborY="498">
        <dgm:presLayoutVars>
          <dgm:bulletEnabled val="1"/>
        </dgm:presLayoutVars>
      </dgm:prSet>
      <dgm:spPr/>
    </dgm:pt>
  </dgm:ptLst>
  <dgm:cxnLst>
    <dgm:cxn modelId="{54A48C29-1E80-4835-870F-2AF3E42D743C}" srcId="{C27C6FDD-9754-4294-85F2-2A0177ADB5BE}" destId="{DC54018F-2D47-4943-8886-DEA43A93306B}" srcOrd="1" destOrd="0" parTransId="{E1EC759F-B3EF-46CE-8F8D-FB25E152B6DE}" sibTransId="{FCA55BE8-3401-4825-B586-DC17C8E5D178}"/>
    <dgm:cxn modelId="{8EA2AE38-C831-4ABB-A4D7-331E6572E5E9}" type="presOf" srcId="{C27C6FDD-9754-4294-85F2-2A0177ADB5BE}" destId="{44C61186-25EA-4EF2-B1BE-FC6AC11221AB}" srcOrd="0" destOrd="0" presId="urn:microsoft.com/office/officeart/2005/8/layout/hProcess9"/>
    <dgm:cxn modelId="{B87DCC3F-21CE-4559-A4B5-41C93AB210C4}" srcId="{C27C6FDD-9754-4294-85F2-2A0177ADB5BE}" destId="{48974986-ADE8-4B68-973E-FE77447EA593}" srcOrd="2" destOrd="0" parTransId="{3D73791B-E555-4E30-8CBA-420E632B7841}" sibTransId="{C6A1C8BD-F022-49D2-AAEA-8407439F85FB}"/>
    <dgm:cxn modelId="{8E1AB56D-15E1-4E65-945E-F335136983A7}" type="presOf" srcId="{CF877EE8-C85B-4FFA-84A8-D99E66FAC18B}" destId="{CA084C89-9CF5-4565-B78F-86A6AA8DE155}" srcOrd="0" destOrd="0" presId="urn:microsoft.com/office/officeart/2005/8/layout/hProcess9"/>
    <dgm:cxn modelId="{CF3214C1-67E5-4DF2-83E0-0DF6BD7D8A81}" type="presOf" srcId="{48974986-ADE8-4B68-973E-FE77447EA593}" destId="{21A25F6F-B343-4CC0-8497-8847A23F5CF2}" srcOrd="0" destOrd="0" presId="urn:microsoft.com/office/officeart/2005/8/layout/hProcess9"/>
    <dgm:cxn modelId="{5B8872FC-CDE4-4BBC-8BFC-37FF82694DA9}" srcId="{C27C6FDD-9754-4294-85F2-2A0177ADB5BE}" destId="{CF877EE8-C85B-4FFA-84A8-D99E66FAC18B}" srcOrd="0" destOrd="0" parTransId="{000B4AF9-3F33-44E2-B1D1-CE407882C844}" sibTransId="{EFB91F85-35B7-43E3-960C-12E90C2CABD9}"/>
    <dgm:cxn modelId="{E300F5FD-486C-471E-B064-9F3588519E4A}" type="presOf" srcId="{DC54018F-2D47-4943-8886-DEA43A93306B}" destId="{5066BE47-4471-4F91-9EB6-F7B1E4DCFBDA}" srcOrd="0" destOrd="0" presId="urn:microsoft.com/office/officeart/2005/8/layout/hProcess9"/>
    <dgm:cxn modelId="{CEAE984C-D343-49E1-8030-940017F39BA7}" type="presParOf" srcId="{44C61186-25EA-4EF2-B1BE-FC6AC11221AB}" destId="{7141B0E4-C078-416A-8D74-60D6F8E4AF70}" srcOrd="0" destOrd="0" presId="urn:microsoft.com/office/officeart/2005/8/layout/hProcess9"/>
    <dgm:cxn modelId="{6A0C19C6-7151-4885-AA50-0214E3C84784}" type="presParOf" srcId="{44C61186-25EA-4EF2-B1BE-FC6AC11221AB}" destId="{527F1217-8019-4C48-B928-85452E763D94}" srcOrd="1" destOrd="0" presId="urn:microsoft.com/office/officeart/2005/8/layout/hProcess9"/>
    <dgm:cxn modelId="{D4B35264-57FD-43DA-B482-DB930DADF30E}" type="presParOf" srcId="{527F1217-8019-4C48-B928-85452E763D94}" destId="{CA084C89-9CF5-4565-B78F-86A6AA8DE155}" srcOrd="0" destOrd="0" presId="urn:microsoft.com/office/officeart/2005/8/layout/hProcess9"/>
    <dgm:cxn modelId="{82F9707A-BEC6-449E-8207-536D2C557772}" type="presParOf" srcId="{527F1217-8019-4C48-B928-85452E763D94}" destId="{D283AD3A-5038-421C-9C18-6A44CE6482C2}" srcOrd="1" destOrd="0" presId="urn:microsoft.com/office/officeart/2005/8/layout/hProcess9"/>
    <dgm:cxn modelId="{55546D66-870E-407F-AE8B-E1A38A4A2B4A}" type="presParOf" srcId="{527F1217-8019-4C48-B928-85452E763D94}" destId="{5066BE47-4471-4F91-9EB6-F7B1E4DCFBDA}" srcOrd="2" destOrd="0" presId="urn:microsoft.com/office/officeart/2005/8/layout/hProcess9"/>
    <dgm:cxn modelId="{EA57FC7E-03E4-47C9-A343-3C7FD2728BBF}" type="presParOf" srcId="{527F1217-8019-4C48-B928-85452E763D94}" destId="{0D57362C-57B1-4EF3-9F19-D6CC9EC6B235}" srcOrd="3" destOrd="0" presId="urn:microsoft.com/office/officeart/2005/8/layout/hProcess9"/>
    <dgm:cxn modelId="{82D97370-D60B-40CF-A12E-F1C31E07DE57}" type="presParOf" srcId="{527F1217-8019-4C48-B928-85452E763D94}" destId="{21A25F6F-B343-4CC0-8497-8847A23F5CF2}" srcOrd="4" destOrd="0" presId="urn:microsoft.com/office/officeart/2005/8/layout/hProcess9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41B0E4-C078-416A-8D74-60D6F8E4AF70}">
      <dsp:nvSpPr>
        <dsp:cNvPr id="0" name=""/>
        <dsp:cNvSpPr/>
      </dsp:nvSpPr>
      <dsp:spPr>
        <a:xfrm>
          <a:off x="0" y="0"/>
          <a:ext cx="8302165" cy="3641876"/>
        </a:xfrm>
        <a:prstGeom prst="rightArrow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084C89-9CF5-4565-B78F-86A6AA8DE155}">
      <dsp:nvSpPr>
        <dsp:cNvPr id="0" name=""/>
        <dsp:cNvSpPr/>
      </dsp:nvSpPr>
      <dsp:spPr>
        <a:xfrm>
          <a:off x="156" y="1092562"/>
          <a:ext cx="2421736" cy="145675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accent2">
                  <a:lumMod val="50000"/>
                </a:schemeClr>
              </a:solidFill>
            </a:rPr>
            <a:t>寻找合适的</a:t>
          </a:r>
          <a:endParaRPr lang="en-US" altLang="zh-CN" sz="2000" kern="1200" dirty="0">
            <a:solidFill>
              <a:schemeClr val="accent2">
                <a:lumMod val="50000"/>
              </a:schemeClr>
            </a:solidFill>
          </a:endParaRP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accent2">
                  <a:lumMod val="50000"/>
                </a:schemeClr>
              </a:solidFill>
            </a:rPr>
            <a:t>合作伙伴</a:t>
          </a:r>
        </a:p>
      </dsp:txBody>
      <dsp:txXfrm>
        <a:off x="71269" y="1163675"/>
        <a:ext cx="2279510" cy="1314524"/>
      </dsp:txXfrm>
    </dsp:sp>
    <dsp:sp modelId="{5066BE47-4471-4F91-9EB6-F7B1E4DCFBDA}">
      <dsp:nvSpPr>
        <dsp:cNvPr id="0" name=""/>
        <dsp:cNvSpPr/>
      </dsp:nvSpPr>
      <dsp:spPr>
        <a:xfrm>
          <a:off x="2798085" y="1092562"/>
          <a:ext cx="2421736" cy="145675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accent2">
                  <a:lumMod val="50000"/>
                </a:schemeClr>
              </a:solidFill>
            </a:rPr>
            <a:t>确立</a:t>
          </a:r>
          <a:endParaRPr lang="en-US" altLang="zh-CN" sz="2000" kern="1200" dirty="0">
            <a:solidFill>
              <a:schemeClr val="accent2">
                <a:lumMod val="50000"/>
              </a:schemeClr>
            </a:solidFill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accent2">
                  <a:lumMod val="50000"/>
                </a:schemeClr>
              </a:solidFill>
            </a:rPr>
            <a:t>核心人物</a:t>
          </a:r>
        </a:p>
      </dsp:txBody>
      <dsp:txXfrm>
        <a:off x="2869198" y="1163675"/>
        <a:ext cx="2279510" cy="1314524"/>
      </dsp:txXfrm>
    </dsp:sp>
    <dsp:sp modelId="{21A25F6F-B343-4CC0-8497-8847A23F5CF2}">
      <dsp:nvSpPr>
        <dsp:cNvPr id="0" name=""/>
        <dsp:cNvSpPr/>
      </dsp:nvSpPr>
      <dsp:spPr>
        <a:xfrm>
          <a:off x="5596170" y="1099817"/>
          <a:ext cx="2705999" cy="145675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accent2">
                  <a:lumMod val="50000"/>
                </a:schemeClr>
              </a:solidFill>
            </a:rPr>
            <a:t>签订合作协议，</a:t>
          </a:r>
          <a:endParaRPr lang="en-US" altLang="zh-CN" sz="2000" kern="1200" dirty="0">
            <a:solidFill>
              <a:schemeClr val="accent2">
                <a:lumMod val="50000"/>
              </a:schemeClr>
            </a:solidFill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accent2">
                  <a:lumMod val="50000"/>
                </a:schemeClr>
              </a:solidFill>
            </a:rPr>
            <a:t>设置合理的股权结构</a:t>
          </a:r>
        </a:p>
      </dsp:txBody>
      <dsp:txXfrm>
        <a:off x="5667283" y="1170930"/>
        <a:ext cx="2563773" cy="13145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ownloads/集团大楼q.png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28860" t="32463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v.cctv.com/2017/03/28/VIDEh5K5dFESUUPItW1P4A7g170328.s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/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93734" y="2875002"/>
            <a:ext cx="8220228" cy="1107996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6600" dirty="0">
                <a:solidFill>
                  <a:schemeClr val="accent6">
                    <a:lumMod val="60000"/>
                    <a:lumOff val="40000"/>
                  </a:schemeClr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中职生创新创业基础</a:t>
            </a: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6054263" y="576485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3604530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评估自身的创业素质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7F975F-0A86-C3C1-7158-1301AC35B5D9}"/>
              </a:ext>
            </a:extLst>
          </p:cNvPr>
          <p:cNvSpPr txBox="1"/>
          <p:nvPr/>
        </p:nvSpPr>
        <p:spPr>
          <a:xfrm>
            <a:off x="1044743" y="1191735"/>
            <a:ext cx="7283711" cy="4169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ts val="1300"/>
              </a:lnSpc>
            </a:pPr>
            <a:endParaRPr lang="en-US" altLang="zh-CN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请通过创业素质测评表评估自身的创业素质</a:t>
            </a:r>
            <a:endParaRPr lang="en-US" altLang="zh-CN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要实事求是地填写课本中的表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5-1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填写每一项能力或个人素质时，先充分阅读说明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然后评价你在这方面有长处还是有弱点。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把你的创业构思讲给一位家庭成员或与你关系比较密切的朋友听，请他们对你进行评价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然后把他们对你的评价填入表中。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数一数你总共有多少长处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有多少弱点。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先画“✔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再计数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 indent="457200">
              <a:lnSpc>
                <a:spcPct val="130000"/>
              </a:lnSpc>
            </a:pP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请根据测评结果</a:t>
            </a: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准确地进行自我评价</a:t>
            </a: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填写创业素质提升计划表</a:t>
            </a:r>
            <a:endParaRPr lang="en-US" altLang="zh-CN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在表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5-2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左边一栏列出你认为自己在个人素质和技术能力方面的弱点，在右边一栏说明你克服这些弱点的办法。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23A125C-4CD2-93FC-133E-3A1078E58DF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454" y="2281788"/>
            <a:ext cx="3243662" cy="263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562900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1938646" y="1164867"/>
            <a:ext cx="8314708" cy="2674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54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任务二</a:t>
            </a:r>
            <a:endParaRPr lang="en-US" altLang="zh-CN" sz="54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50000"/>
              </a:lnSpc>
            </a:pPr>
            <a:endParaRPr lang="en-US" altLang="zh-CN" sz="66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66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组建创业团队</a:t>
            </a:r>
          </a:p>
        </p:txBody>
      </p:sp>
    </p:spTree>
    <p:extLst>
      <p:ext uri="{BB962C8B-B14F-4D97-AF65-F5344CB8AC3E}">
        <p14:creationId xmlns:p14="http://schemas.microsoft.com/office/powerpoint/2010/main" val="262502033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6CCC217-93E1-A2BF-2818-8C87EA6727AC}"/>
              </a:ext>
            </a:extLst>
          </p:cNvPr>
          <p:cNvSpPr/>
          <p:nvPr/>
        </p:nvSpPr>
        <p:spPr>
          <a:xfrm>
            <a:off x="1660080" y="1330282"/>
            <a:ext cx="9585419" cy="4898571"/>
          </a:xfrm>
          <a:prstGeom prst="roundRect">
            <a:avLst/>
          </a:prstGeom>
          <a:solidFill>
            <a:srgbClr val="F2FAF5"/>
          </a:soli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任务目标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29BF653-3C86-D0B2-FE84-6CD6E8433535}"/>
              </a:ext>
            </a:extLst>
          </p:cNvPr>
          <p:cNvGrpSpPr/>
          <p:nvPr/>
        </p:nvGrpSpPr>
        <p:grpSpPr>
          <a:xfrm>
            <a:off x="2219838" y="3238658"/>
            <a:ext cx="5645325" cy="646422"/>
            <a:chOff x="1801996" y="2927505"/>
            <a:chExt cx="4500276" cy="910241"/>
          </a:xfrm>
        </p:grpSpPr>
        <p:sp>
          <p:nvSpPr>
            <p:cNvPr id="26" name="箭头: 五边形 25">
              <a:extLst>
                <a:ext uri="{FF2B5EF4-FFF2-40B4-BE49-F238E27FC236}">
                  <a16:creationId xmlns:a16="http://schemas.microsoft.com/office/drawing/2014/main" id="{F0CAEEEA-4183-6C3E-3359-28D072B2E679}"/>
                </a:ext>
              </a:extLst>
            </p:cNvPr>
            <p:cNvSpPr/>
            <p:nvPr/>
          </p:nvSpPr>
          <p:spPr>
            <a:xfrm>
              <a:off x="1801996" y="2927505"/>
              <a:ext cx="4500276" cy="861771"/>
            </a:xfrm>
            <a:prstGeom prst="homePlat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2A7F7D9-6E7D-668A-0F37-4A1EFDAB3279}"/>
                </a:ext>
              </a:extLst>
            </p:cNvPr>
            <p:cNvSpPr txBox="1"/>
            <p:nvPr/>
          </p:nvSpPr>
          <p:spPr>
            <a:xfrm>
              <a:off x="1885454" y="3006749"/>
              <a:ext cx="404948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accent2">
                      <a:lumMod val="75000"/>
                    </a:schemeClr>
                  </a:solidFill>
                </a:rPr>
                <a:t>(2)</a:t>
              </a:r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</a:rPr>
                <a:t>掌握创业团队管理的技巧与策略。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5D09FBE-12C3-5689-DD5B-EAE8C7A6E3D5}"/>
              </a:ext>
            </a:extLst>
          </p:cNvPr>
          <p:cNvGrpSpPr/>
          <p:nvPr/>
        </p:nvGrpSpPr>
        <p:grpSpPr>
          <a:xfrm>
            <a:off x="2219838" y="2034878"/>
            <a:ext cx="5645325" cy="615456"/>
            <a:chOff x="1801995" y="1720268"/>
            <a:chExt cx="4909831" cy="615456"/>
          </a:xfrm>
        </p:grpSpPr>
        <p:sp>
          <p:nvSpPr>
            <p:cNvPr id="25" name="箭头: 五边形 24">
              <a:extLst>
                <a:ext uri="{FF2B5EF4-FFF2-40B4-BE49-F238E27FC236}">
                  <a16:creationId xmlns:a16="http://schemas.microsoft.com/office/drawing/2014/main" id="{EA68EA73-9758-2029-0A3E-B0221AED4DE9}"/>
                </a:ext>
              </a:extLst>
            </p:cNvPr>
            <p:cNvSpPr/>
            <p:nvPr/>
          </p:nvSpPr>
          <p:spPr>
            <a:xfrm>
              <a:off x="1801995" y="1720268"/>
              <a:ext cx="4909831" cy="615456"/>
            </a:xfrm>
            <a:prstGeom prst="homePlat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6C06C03-0DA4-51DA-BD6C-3DA18848A14D}"/>
                </a:ext>
              </a:extLst>
            </p:cNvPr>
            <p:cNvSpPr txBox="1"/>
            <p:nvPr/>
          </p:nvSpPr>
          <p:spPr>
            <a:xfrm>
              <a:off x="1885453" y="1772144"/>
              <a:ext cx="464084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accent2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(1)</a:t>
              </a:r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学会组建创业团队。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73B09B-B3D4-E2DD-B1F2-0B8CDA79BAFB}"/>
              </a:ext>
            </a:extLst>
          </p:cNvPr>
          <p:cNvGrpSpPr/>
          <p:nvPr/>
        </p:nvGrpSpPr>
        <p:grpSpPr>
          <a:xfrm>
            <a:off x="2219839" y="4557248"/>
            <a:ext cx="5645326" cy="615456"/>
            <a:chOff x="1801996" y="2927505"/>
            <a:chExt cx="4500276" cy="615456"/>
          </a:xfrm>
        </p:grpSpPr>
        <p:sp>
          <p:nvSpPr>
            <p:cNvPr id="14" name="箭头: 五边形 13">
              <a:extLst>
                <a:ext uri="{FF2B5EF4-FFF2-40B4-BE49-F238E27FC236}">
                  <a16:creationId xmlns:a16="http://schemas.microsoft.com/office/drawing/2014/main" id="{EEE1F3EB-E613-1DD8-4A5C-D234915BD730}"/>
                </a:ext>
              </a:extLst>
            </p:cNvPr>
            <p:cNvSpPr/>
            <p:nvPr/>
          </p:nvSpPr>
          <p:spPr>
            <a:xfrm>
              <a:off x="1801996" y="2927505"/>
              <a:ext cx="4500276" cy="615456"/>
            </a:xfrm>
            <a:prstGeom prst="homePlat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30903BC-3E0B-A9D4-0AA3-710224183C96}"/>
                </a:ext>
              </a:extLst>
            </p:cNvPr>
            <p:cNvSpPr txBox="1"/>
            <p:nvPr/>
          </p:nvSpPr>
          <p:spPr>
            <a:xfrm>
              <a:off x="1885454" y="3006749"/>
              <a:ext cx="404948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accent2">
                      <a:lumMod val="75000"/>
                    </a:schemeClr>
                  </a:solidFill>
                </a:rPr>
                <a:t>(3)</a:t>
              </a:r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</a:rPr>
                <a:t>掌握管理和提升创业团队的能力。</a:t>
              </a:r>
            </a:p>
          </p:txBody>
        </p:sp>
      </p:grpSp>
      <p:pic>
        <p:nvPicPr>
          <p:cNvPr id="3078" name="Picture 6" descr="创业团队动漫 的图像结果">
            <a:extLst>
              <a:ext uri="{FF2B5EF4-FFF2-40B4-BE49-F238E27FC236}">
                <a16:creationId xmlns:a16="http://schemas.microsoft.com/office/drawing/2014/main" id="{67685696-C28E-D4C2-F782-80B7CC8D3C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4"/>
          <a:stretch/>
        </p:blipFill>
        <p:spPr bwMode="auto">
          <a:xfrm>
            <a:off x="8021214" y="1955193"/>
            <a:ext cx="2825692" cy="321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191912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学习创业团队的组建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096665A-7AA0-0504-A9C5-F96800E46261}"/>
              </a:ext>
            </a:extLst>
          </p:cNvPr>
          <p:cNvGrpSpPr/>
          <p:nvPr/>
        </p:nvGrpSpPr>
        <p:grpSpPr>
          <a:xfrm>
            <a:off x="1169656" y="1430987"/>
            <a:ext cx="8394885" cy="3134510"/>
            <a:chOff x="1424215" y="1598399"/>
            <a:chExt cx="8550238" cy="313451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37875D6-C087-F36A-60EA-B01D3A8C420F}"/>
                </a:ext>
              </a:extLst>
            </p:cNvPr>
            <p:cNvSpPr txBox="1"/>
            <p:nvPr/>
          </p:nvSpPr>
          <p:spPr>
            <a:xfrm>
              <a:off x="1424215" y="4251046"/>
              <a:ext cx="8550238" cy="4818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endPara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F240F11-AB61-786F-267A-924191A1059E}"/>
                </a:ext>
              </a:extLst>
            </p:cNvPr>
            <p:cNvGrpSpPr/>
            <p:nvPr/>
          </p:nvGrpSpPr>
          <p:grpSpPr>
            <a:xfrm>
              <a:off x="1612901" y="1598399"/>
              <a:ext cx="4888738" cy="1498861"/>
              <a:chOff x="1460501" y="1445999"/>
              <a:chExt cx="4888738" cy="1498861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BD324C4-0EBA-81EB-1B98-8C9CDDB41F0F}"/>
                  </a:ext>
                </a:extLst>
              </p:cNvPr>
              <p:cNvSpPr txBox="1"/>
              <p:nvPr/>
            </p:nvSpPr>
            <p:spPr>
              <a:xfrm>
                <a:off x="1460501" y="2001332"/>
                <a:ext cx="4888738" cy="9435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指有着共同目标、共享创业收益、共担创业风险的一群共同创建新企业的人。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1A77328-3890-85BB-EB2E-0DE5DFEB4AC6}"/>
                  </a:ext>
                </a:extLst>
              </p:cNvPr>
              <p:cNvSpPr txBox="1"/>
              <p:nvPr/>
            </p:nvSpPr>
            <p:spPr>
              <a:xfrm>
                <a:off x="1612901" y="1445999"/>
                <a:ext cx="4152415" cy="5043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b="1" dirty="0">
                    <a:solidFill>
                      <a:srgbClr val="ED7D3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一、创业团队的概念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A524E2F-274F-300A-843A-D5FB7A95BB09}"/>
              </a:ext>
            </a:extLst>
          </p:cNvPr>
          <p:cNvSpPr txBox="1"/>
          <p:nvPr/>
        </p:nvSpPr>
        <p:spPr>
          <a:xfrm>
            <a:off x="7408389" y="1563508"/>
            <a:ext cx="4076968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二、创业团队的</a:t>
            </a:r>
            <a:r>
              <a:rPr lang="en-US" altLang="zh-CN" sz="2400" b="1" dirty="0" err="1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5P</a:t>
            </a:r>
            <a:r>
              <a:rPr lang="zh-CN" altLang="en-US" sz="2400" b="1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要素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69310A6-717E-A63B-EEA6-96D5AAC79FE9}"/>
              </a:ext>
            </a:extLst>
          </p:cNvPr>
          <p:cNvGrpSpPr/>
          <p:nvPr/>
        </p:nvGrpSpPr>
        <p:grpSpPr>
          <a:xfrm>
            <a:off x="7249056" y="2322308"/>
            <a:ext cx="4065470" cy="3522652"/>
            <a:chOff x="1732045" y="2326874"/>
            <a:chExt cx="4065470" cy="352265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D8B31E0-AFAC-60A6-1AEA-A226381BDFA8}"/>
                </a:ext>
              </a:extLst>
            </p:cNvPr>
            <p:cNvGrpSpPr/>
            <p:nvPr/>
          </p:nvGrpSpPr>
          <p:grpSpPr>
            <a:xfrm>
              <a:off x="1732045" y="3361188"/>
              <a:ext cx="1212849" cy="869147"/>
              <a:chOff x="1563913" y="2655194"/>
              <a:chExt cx="1212849" cy="869147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88288F3A-38A0-91F3-36E4-042DA5898269}"/>
                  </a:ext>
                </a:extLst>
              </p:cNvPr>
              <p:cNvSpPr/>
              <p:nvPr/>
            </p:nvSpPr>
            <p:spPr>
              <a:xfrm>
                <a:off x="1563913" y="2655194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7C4A3ACB-5A07-DA87-3DD8-9050B95F9C8B}"/>
                  </a:ext>
                </a:extLst>
              </p:cNvPr>
              <p:cNvSpPr txBox="1"/>
              <p:nvPr/>
            </p:nvSpPr>
            <p:spPr>
              <a:xfrm>
                <a:off x="1782533" y="2849474"/>
                <a:ext cx="9942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计划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6964523-C022-F2DB-4F02-5EBE397FB53D}"/>
                </a:ext>
              </a:extLst>
            </p:cNvPr>
            <p:cNvGrpSpPr/>
            <p:nvPr/>
          </p:nvGrpSpPr>
          <p:grpSpPr>
            <a:xfrm>
              <a:off x="4650887" y="3443944"/>
              <a:ext cx="1146628" cy="869147"/>
              <a:chOff x="3791858" y="3210646"/>
              <a:chExt cx="1146628" cy="869147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B0364637-41DD-EB25-093C-7F4DE41A09FF}"/>
                  </a:ext>
                </a:extLst>
              </p:cNvPr>
              <p:cNvSpPr/>
              <p:nvPr/>
            </p:nvSpPr>
            <p:spPr>
              <a:xfrm>
                <a:off x="3791858" y="3210646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8E147670-D18D-01F2-E44F-017AECA1EB35}"/>
                  </a:ext>
                </a:extLst>
              </p:cNvPr>
              <p:cNvSpPr txBox="1"/>
              <p:nvPr/>
            </p:nvSpPr>
            <p:spPr>
              <a:xfrm>
                <a:off x="3889829" y="3427078"/>
                <a:ext cx="9942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pPr algn="ctr"/>
                <a:r>
                  <a:rPr lang="zh-CN" altLang="en-US" dirty="0"/>
                  <a:t>人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E924B9C-D983-5F6E-85DD-B9079AB4C130}"/>
                </a:ext>
              </a:extLst>
            </p:cNvPr>
            <p:cNvGrpSpPr/>
            <p:nvPr/>
          </p:nvGrpSpPr>
          <p:grpSpPr>
            <a:xfrm>
              <a:off x="1914856" y="4796766"/>
              <a:ext cx="1146628" cy="869147"/>
              <a:chOff x="1454248" y="4606146"/>
              <a:chExt cx="1146628" cy="869147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651108BE-5156-A42E-2685-AF71A195547C}"/>
                  </a:ext>
                </a:extLst>
              </p:cNvPr>
              <p:cNvSpPr/>
              <p:nvPr/>
            </p:nvSpPr>
            <p:spPr>
              <a:xfrm>
                <a:off x="1454248" y="4606146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5910CFD1-1760-D50B-DF60-3523EE1EB569}"/>
                  </a:ext>
                </a:extLst>
              </p:cNvPr>
              <p:cNvSpPr txBox="1"/>
              <p:nvPr/>
            </p:nvSpPr>
            <p:spPr>
              <a:xfrm>
                <a:off x="1560196" y="4828383"/>
                <a:ext cx="9942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pPr algn="ctr"/>
                <a:r>
                  <a:rPr lang="zh-CN" altLang="en-US" dirty="0"/>
                  <a:t>权限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5CD0619-501D-CDDF-5DAF-7FC854488914}"/>
                </a:ext>
              </a:extLst>
            </p:cNvPr>
            <p:cNvGrpSpPr/>
            <p:nvPr/>
          </p:nvGrpSpPr>
          <p:grpSpPr>
            <a:xfrm>
              <a:off x="3889829" y="4980379"/>
              <a:ext cx="1146628" cy="869147"/>
              <a:chOff x="3653862" y="4798274"/>
              <a:chExt cx="1146628" cy="869147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D44B3CA0-E440-1A9C-C116-5EB4801C1F15}"/>
                  </a:ext>
                </a:extLst>
              </p:cNvPr>
              <p:cNvSpPr/>
              <p:nvPr/>
            </p:nvSpPr>
            <p:spPr>
              <a:xfrm>
                <a:off x="3653862" y="4798274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4A31B11A-1D69-5EA7-D66C-BDB8F102F8AA}"/>
                  </a:ext>
                </a:extLst>
              </p:cNvPr>
              <p:cNvSpPr txBox="1"/>
              <p:nvPr/>
            </p:nvSpPr>
            <p:spPr>
              <a:xfrm>
                <a:off x="3731502" y="5013772"/>
                <a:ext cx="9942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pPr algn="ctr"/>
                <a:r>
                  <a:rPr lang="zh-CN" altLang="en-US" dirty="0"/>
                  <a:t>定位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4F6490C-BC5F-68DB-1FB4-88F728F66B6D}"/>
                </a:ext>
              </a:extLst>
            </p:cNvPr>
            <p:cNvGrpSpPr/>
            <p:nvPr/>
          </p:nvGrpSpPr>
          <p:grpSpPr>
            <a:xfrm>
              <a:off x="3137586" y="3522764"/>
              <a:ext cx="1243689" cy="1415143"/>
              <a:chOff x="2530473" y="3421298"/>
              <a:chExt cx="1243689" cy="1415143"/>
            </a:xfrm>
          </p:grpSpPr>
          <p:sp>
            <p:nvSpPr>
              <p:cNvPr id="20" name="爆炸形: 8 pt  19">
                <a:extLst>
                  <a:ext uri="{FF2B5EF4-FFF2-40B4-BE49-F238E27FC236}">
                    <a16:creationId xmlns:a16="http://schemas.microsoft.com/office/drawing/2014/main" id="{3BD4EDD9-5007-6080-BAD1-CA091F7852BF}"/>
                  </a:ext>
                </a:extLst>
              </p:cNvPr>
              <p:cNvSpPr/>
              <p:nvPr/>
            </p:nvSpPr>
            <p:spPr>
              <a:xfrm>
                <a:off x="2530473" y="3421298"/>
                <a:ext cx="1243689" cy="1415143"/>
              </a:xfrm>
              <a:prstGeom prst="irregularSeal1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12CE1F4-5EB5-9CC4-9FE6-49F4BB5D3695}"/>
                  </a:ext>
                </a:extLst>
              </p:cNvPr>
              <p:cNvSpPr txBox="1"/>
              <p:nvPr/>
            </p:nvSpPr>
            <p:spPr>
              <a:xfrm>
                <a:off x="2738901" y="3919675"/>
                <a:ext cx="86904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pPr algn="ctr"/>
                <a:r>
                  <a:rPr lang="en-US" altLang="zh-CN" dirty="0" err="1">
                    <a:solidFill>
                      <a:schemeClr val="accent2"/>
                    </a:solidFill>
                  </a:rPr>
                  <a:t>5P</a:t>
                </a:r>
                <a:endParaRPr lang="zh-CN" altLang="en-US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415004C-6FEF-2325-660A-FDCA91FB24A6}"/>
                </a:ext>
              </a:extLst>
            </p:cNvPr>
            <p:cNvGrpSpPr/>
            <p:nvPr/>
          </p:nvGrpSpPr>
          <p:grpSpPr>
            <a:xfrm>
              <a:off x="3231320" y="2326874"/>
              <a:ext cx="1146628" cy="869147"/>
              <a:chOff x="3334889" y="2317310"/>
              <a:chExt cx="1146628" cy="869147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610A6376-D345-7197-9FB3-5459EC22F4CA}"/>
                  </a:ext>
                </a:extLst>
              </p:cNvPr>
              <p:cNvSpPr/>
              <p:nvPr/>
            </p:nvSpPr>
            <p:spPr>
              <a:xfrm>
                <a:off x="3334889" y="2317310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F96E67C-88E5-3C1C-B013-68C89E583797}"/>
                  </a:ext>
                </a:extLst>
              </p:cNvPr>
              <p:cNvSpPr txBox="1"/>
              <p:nvPr/>
            </p:nvSpPr>
            <p:spPr>
              <a:xfrm>
                <a:off x="3439104" y="2528288"/>
                <a:ext cx="9871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pPr algn="ctr"/>
                <a:r>
                  <a:rPr lang="zh-CN" altLang="en-US" dirty="0"/>
                  <a:t>目标</a:t>
                </a:r>
              </a:p>
            </p:txBody>
          </p:sp>
        </p:grpSp>
      </p:grpSp>
      <p:pic>
        <p:nvPicPr>
          <p:cNvPr id="4098" name="Picture 2" descr="创业素质 的图像结果">
            <a:extLst>
              <a:ext uri="{FF2B5EF4-FFF2-40B4-BE49-F238E27FC236}">
                <a16:creationId xmlns:a16="http://schemas.microsoft.com/office/drawing/2014/main" id="{624939C9-A746-6667-0EA6-88D0F303E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949" y="3325356"/>
            <a:ext cx="3184060" cy="227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14831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学习创业团队的组建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7875D6-C087-F36A-60EA-B01D3A8C420F}"/>
              </a:ext>
            </a:extLst>
          </p:cNvPr>
          <p:cNvSpPr txBox="1"/>
          <p:nvPr/>
        </p:nvSpPr>
        <p:spPr>
          <a:xfrm>
            <a:off x="1169656" y="4083634"/>
            <a:ext cx="8394885" cy="481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F5152B9-E1C9-5EBF-5223-EEC5AEAEFC9D}"/>
              </a:ext>
            </a:extLst>
          </p:cNvPr>
          <p:cNvSpPr txBox="1"/>
          <p:nvPr/>
        </p:nvSpPr>
        <p:spPr>
          <a:xfrm>
            <a:off x="4457589" y="639615"/>
            <a:ext cx="4076968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三、创业团队的类型及特点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1A550BFA-7E82-A217-D7CD-F2A37A6FDAC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858" y="1299460"/>
            <a:ext cx="9064171" cy="52101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687A719E-824D-C200-AEB4-20E137A939E5}"/>
              </a:ext>
            </a:extLst>
          </p:cNvPr>
          <p:cNvSpPr/>
          <p:nvPr/>
        </p:nvSpPr>
        <p:spPr>
          <a:xfrm>
            <a:off x="2199503" y="3342503"/>
            <a:ext cx="1717589" cy="183497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50480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学习创业团队的组建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7875D6-C087-F36A-60EA-B01D3A8C420F}"/>
              </a:ext>
            </a:extLst>
          </p:cNvPr>
          <p:cNvSpPr txBox="1"/>
          <p:nvPr/>
        </p:nvSpPr>
        <p:spPr>
          <a:xfrm>
            <a:off x="1169656" y="4083634"/>
            <a:ext cx="8394885" cy="481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18C5459-2B79-BD1A-85D4-1265D75DBE1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608" y="1187279"/>
            <a:ext cx="9088791" cy="5061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32569F78-CDB7-AD2D-11DF-F760C7A26414}"/>
              </a:ext>
            </a:extLst>
          </p:cNvPr>
          <p:cNvSpPr/>
          <p:nvPr/>
        </p:nvSpPr>
        <p:spPr>
          <a:xfrm>
            <a:off x="1977081" y="3180378"/>
            <a:ext cx="1764000" cy="1656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003787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学习创业团队的组建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38B3964-F2EB-ADAF-36B8-55F6125F4831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4"/>
          <a:stretch/>
        </p:blipFill>
        <p:spPr>
          <a:xfrm>
            <a:off x="1658114" y="1156607"/>
            <a:ext cx="9329201" cy="5128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73B215DE-C7CD-FE72-1E24-CBA723C5C0FE}"/>
              </a:ext>
            </a:extLst>
          </p:cNvPr>
          <p:cNvSpPr/>
          <p:nvPr/>
        </p:nvSpPr>
        <p:spPr>
          <a:xfrm>
            <a:off x="1735383" y="3218591"/>
            <a:ext cx="1944000" cy="197090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03477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学习创业团队的组建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08C30F4-A463-55FD-EAA8-6452EA7B7B04}"/>
              </a:ext>
            </a:extLst>
          </p:cNvPr>
          <p:cNvGrpSpPr/>
          <p:nvPr/>
        </p:nvGrpSpPr>
        <p:grpSpPr>
          <a:xfrm>
            <a:off x="1657349" y="1374321"/>
            <a:ext cx="4924879" cy="3850821"/>
            <a:chOff x="5138591" y="2788180"/>
            <a:chExt cx="6270171" cy="2750885"/>
          </a:xfrm>
        </p:grpSpPr>
        <p:sp>
          <p:nvSpPr>
            <p:cNvPr id="10" name="云形 9">
              <a:extLst>
                <a:ext uri="{FF2B5EF4-FFF2-40B4-BE49-F238E27FC236}">
                  <a16:creationId xmlns:a16="http://schemas.microsoft.com/office/drawing/2014/main" id="{96D88E92-9F2C-1715-CBD9-1B87C62D5E60}"/>
                </a:ext>
              </a:extLst>
            </p:cNvPr>
            <p:cNvSpPr/>
            <p:nvPr/>
          </p:nvSpPr>
          <p:spPr>
            <a:xfrm>
              <a:off x="5138591" y="2788180"/>
              <a:ext cx="6270171" cy="2750885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34E6E38-6F14-1189-DBE1-9088CA15539A}"/>
                </a:ext>
              </a:extLst>
            </p:cNvPr>
            <p:cNvSpPr txBox="1"/>
            <p:nvPr/>
          </p:nvSpPr>
          <p:spPr>
            <a:xfrm>
              <a:off x="5548463" y="3374340"/>
              <a:ext cx="5649747" cy="1714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阅读创业故事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难得的创业黄金团队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，谈谈腾讯的创业团队是什么类型的创业团队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这个团队能保持稳定的原因是什么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F68D1793-97E5-9FB2-5788-C6C166C49F1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384" y="2039258"/>
            <a:ext cx="4645455" cy="296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57396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学习创业团队的组建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135C11-C86E-6A89-4840-0ADD213A2B5B}"/>
              </a:ext>
            </a:extLst>
          </p:cNvPr>
          <p:cNvSpPr txBox="1"/>
          <p:nvPr/>
        </p:nvSpPr>
        <p:spPr>
          <a:xfrm>
            <a:off x="1118230" y="1053272"/>
            <a:ext cx="4076968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四、创业团队的组建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522688-5AA9-EB1F-45F2-923300056956}"/>
              </a:ext>
            </a:extLst>
          </p:cNvPr>
          <p:cNvSpPr txBox="1"/>
          <p:nvPr/>
        </p:nvSpPr>
        <p:spPr>
          <a:xfrm>
            <a:off x="1304366" y="1557641"/>
            <a:ext cx="4437570" cy="481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（一）创业团队组建的步骤</a:t>
            </a:r>
            <a:endParaRPr lang="en-US" altLang="zh-CN" sz="2000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2" name="图示 11">
            <a:extLst>
              <a:ext uri="{FF2B5EF4-FFF2-40B4-BE49-F238E27FC236}">
                <a16:creationId xmlns:a16="http://schemas.microsoft.com/office/drawing/2014/main" id="{BAEC30D6-5DCF-9D78-825F-FE62EF04A7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7611193"/>
              </p:ext>
            </p:extLst>
          </p:nvPr>
        </p:nvGraphicFramePr>
        <p:xfrm>
          <a:off x="2175258" y="1798572"/>
          <a:ext cx="8302170" cy="3641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25069587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学习创业团队的组建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522688-5AA9-EB1F-45F2-923300056956}"/>
              </a:ext>
            </a:extLst>
          </p:cNvPr>
          <p:cNvSpPr txBox="1"/>
          <p:nvPr/>
        </p:nvSpPr>
        <p:spPr>
          <a:xfrm>
            <a:off x="1326135" y="1407368"/>
            <a:ext cx="9791807" cy="3713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（二）股权设计注意事项</a:t>
            </a:r>
            <a:endParaRPr lang="en-US" altLang="zh-CN" sz="2000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创始人有修改公司章程的权力、获得对公司事务的绝对发言权。须拥有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2/3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以上的绝对控股股份。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创始人拥有对大多数事项的最后决定权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需拥有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50%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以上的股份。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（三）创业团队组建的原则</a:t>
            </a:r>
            <a:endParaRPr lang="en-US" altLang="zh-CN" sz="2000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共同价值观原则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互补性原则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相似性原则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6" name="Picture 2" descr="创建团队 的图像结果">
            <a:extLst>
              <a:ext uri="{FF2B5EF4-FFF2-40B4-BE49-F238E27FC236}">
                <a16:creationId xmlns:a16="http://schemas.microsoft.com/office/drawing/2014/main" id="{D471BBE3-A8AC-DB8F-D9B2-A3E506C6C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686" y="3413444"/>
            <a:ext cx="4495800" cy="2486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78225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12086" y="1168127"/>
            <a:ext cx="76887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项目五  组建创业团队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0C8D072-BABB-3982-025B-4882169AD8F2}"/>
              </a:ext>
            </a:extLst>
          </p:cNvPr>
          <p:cNvGrpSpPr/>
          <p:nvPr/>
        </p:nvGrpSpPr>
        <p:grpSpPr>
          <a:xfrm>
            <a:off x="2893065" y="2393494"/>
            <a:ext cx="2589402" cy="3590434"/>
            <a:chOff x="5332438" y="2664642"/>
            <a:chExt cx="2589402" cy="3590434"/>
          </a:xfrm>
        </p:grpSpPr>
        <p:sp>
          <p:nvSpPr>
            <p:cNvPr id="21" name="iś1îḋe"/>
            <p:cNvSpPr/>
            <p:nvPr/>
          </p:nvSpPr>
          <p:spPr>
            <a:xfrm>
              <a:off x="5332438" y="4485592"/>
              <a:ext cx="2589402" cy="1769484"/>
            </a:xfrm>
            <a:prstGeom prst="ellipse">
              <a:avLst/>
            </a:prstGeom>
            <a:solidFill>
              <a:schemeClr val="accent2"/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提高</a:t>
              </a:r>
              <a:endParaRPr lang="en-US" altLang="zh-CN" sz="2800" b="1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创业素质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îṧḻiḍê"/>
            <p:cNvSpPr txBox="1"/>
            <p:nvPr/>
          </p:nvSpPr>
          <p:spPr>
            <a:xfrm>
              <a:off x="6972600" y="2664642"/>
              <a:ext cx="518300" cy="1200329"/>
            </a:xfrm>
            <a:prstGeom prst="rect">
              <a:avLst/>
            </a:prstGeom>
            <a:noFill/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algn="ctr" defTabSz="914400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任务一</a:t>
              </a:r>
            </a:p>
          </p:txBody>
        </p:sp>
        <p:cxnSp>
          <p:nvCxnSpPr>
            <p:cNvPr id="24" name="iśľíḑê"/>
            <p:cNvCxnSpPr>
              <a:cxnSpLocks/>
            </p:cNvCxnSpPr>
            <p:nvPr/>
          </p:nvCxnSpPr>
          <p:spPr>
            <a:xfrm flipV="1">
              <a:off x="6735996" y="2989744"/>
              <a:ext cx="0" cy="1445660"/>
            </a:xfrm>
            <a:prstGeom prst="line">
              <a:avLst/>
            </a:prstGeom>
            <a:noFill/>
            <a:ln w="15875" cap="flat" cmpd="sng" algn="ctr">
              <a:solidFill>
                <a:srgbClr val="ED7D31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F8DF32F-6435-3F6D-46D2-00996A986BC5}"/>
              </a:ext>
            </a:extLst>
          </p:cNvPr>
          <p:cNvGrpSpPr/>
          <p:nvPr/>
        </p:nvGrpSpPr>
        <p:grpSpPr>
          <a:xfrm>
            <a:off x="6755070" y="2378022"/>
            <a:ext cx="2405236" cy="3544429"/>
            <a:chOff x="7650331" y="2530393"/>
            <a:chExt cx="2405236" cy="3544429"/>
          </a:xfrm>
        </p:grpSpPr>
        <p:sp>
          <p:nvSpPr>
            <p:cNvPr id="25" name="ïSļîḓè"/>
            <p:cNvSpPr/>
            <p:nvPr/>
          </p:nvSpPr>
          <p:spPr>
            <a:xfrm>
              <a:off x="7650331" y="4372116"/>
              <a:ext cx="2405236" cy="170270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组建</a:t>
              </a:r>
              <a:endParaRPr lang="en-US" altLang="zh-CN" sz="2800" b="1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创业团队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ísḷíḍè"/>
            <p:cNvSpPr txBox="1"/>
            <p:nvPr/>
          </p:nvSpPr>
          <p:spPr>
            <a:xfrm>
              <a:off x="8963711" y="2530393"/>
              <a:ext cx="395371" cy="1200329"/>
            </a:xfrm>
            <a:prstGeom prst="rect">
              <a:avLst/>
            </a:prstGeom>
            <a:noFill/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algn="ctr" defTabSz="914400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noProof="0" dirty="0">
                  <a:ln>
                    <a:noFill/>
                  </a:ln>
                  <a:solidFill>
                    <a:schemeClr val="accent6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任务二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8" name="íš1ïdè"/>
            <p:cNvCxnSpPr/>
            <p:nvPr/>
          </p:nvCxnSpPr>
          <p:spPr>
            <a:xfrm flipV="1">
              <a:off x="8811996" y="2872507"/>
              <a:ext cx="0" cy="1445660"/>
            </a:xfrm>
            <a:prstGeom prst="line">
              <a:avLst/>
            </a:prstGeom>
            <a:noFill/>
            <a:ln w="15875" cap="flat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  <a:miter lim="800000"/>
              <a:tailEnd type="oval"/>
            </a:ln>
            <a:effectLst/>
          </p:spPr>
        </p:cxnSp>
      </p:grp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学习创业团队的管理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E12DC-517A-0846-2054-06FC9E11221D}"/>
              </a:ext>
            </a:extLst>
          </p:cNvPr>
          <p:cNvSpPr txBox="1"/>
          <p:nvPr/>
        </p:nvSpPr>
        <p:spPr>
          <a:xfrm>
            <a:off x="1967316" y="1019264"/>
            <a:ext cx="3606170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团队管理的技巧和策略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1C89ED7-AB09-8BF7-F4A0-203135649D9C}"/>
              </a:ext>
            </a:extLst>
          </p:cNvPr>
          <p:cNvSpPr txBox="1"/>
          <p:nvPr/>
        </p:nvSpPr>
        <p:spPr>
          <a:xfrm>
            <a:off x="1471279" y="1946879"/>
            <a:ext cx="5698780" cy="4290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（一）保持沟通流畅</a:t>
            </a:r>
            <a:r>
              <a:rPr lang="en-US" altLang="zh-CN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营造相互信任的团队氛围</a:t>
            </a:r>
            <a:endParaRPr lang="en-US" altLang="zh-CN" sz="2000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（二）合适的人做合适的事</a:t>
            </a:r>
            <a:endParaRPr lang="en-US" altLang="zh-CN" sz="2000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(</a:t>
            </a: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三）制定严格的规章制度</a:t>
            </a:r>
            <a:endParaRPr lang="en-US" altLang="zh-CN" sz="2000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（四）建立良好的激励机制</a:t>
            </a:r>
            <a:endParaRPr lang="en-US" altLang="zh-CN" sz="2000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（五）建立合理的决策机制</a:t>
            </a:r>
            <a:endParaRPr lang="en-US" altLang="zh-CN" sz="2000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（六）马上执行</a:t>
            </a:r>
            <a:r>
              <a:rPr lang="en-US" altLang="zh-CN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对结果负责</a:t>
            </a:r>
            <a:endParaRPr lang="en-US" altLang="zh-CN" sz="2000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（七）注重团队凝聚力</a:t>
            </a:r>
            <a:endParaRPr lang="en-US" altLang="zh-CN" sz="2000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427022F-54C7-FA72-D99F-48DD41BD0B1A}"/>
              </a:ext>
            </a:extLst>
          </p:cNvPr>
          <p:cNvSpPr/>
          <p:nvPr/>
        </p:nvSpPr>
        <p:spPr>
          <a:xfrm>
            <a:off x="1044742" y="1664715"/>
            <a:ext cx="6270457" cy="4939285"/>
          </a:xfrm>
          <a:prstGeom prst="round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5BB5E6E-1BE5-66DD-F730-C0A8F67BFF0B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046" y="2190750"/>
            <a:ext cx="3676650" cy="3695700"/>
          </a:xfrm>
          <a:prstGeom prst="rec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id="{4689FAAB-7971-B6F8-C0E6-2F24F841DA10}"/>
              </a:ext>
            </a:extLst>
          </p:cNvPr>
          <p:cNvSpPr/>
          <p:nvPr/>
        </p:nvSpPr>
        <p:spPr>
          <a:xfrm>
            <a:off x="1524630" y="1137135"/>
            <a:ext cx="376741" cy="33664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53157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学习创业团队的管理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32E6F4F-6317-4B6B-63FB-19CEB8825926}"/>
              </a:ext>
            </a:extLst>
          </p:cNvPr>
          <p:cNvGrpSpPr/>
          <p:nvPr/>
        </p:nvGrpSpPr>
        <p:grpSpPr>
          <a:xfrm>
            <a:off x="1044743" y="1771046"/>
            <a:ext cx="6560457" cy="4513639"/>
            <a:chOff x="4949198" y="3057162"/>
            <a:chExt cx="7537546" cy="3322744"/>
          </a:xfrm>
        </p:grpSpPr>
        <p:sp>
          <p:nvSpPr>
            <p:cNvPr id="3" name="云形 2">
              <a:extLst>
                <a:ext uri="{FF2B5EF4-FFF2-40B4-BE49-F238E27FC236}">
                  <a16:creationId xmlns:a16="http://schemas.microsoft.com/office/drawing/2014/main" id="{150B3AC2-BA69-B4AC-5F49-833A0E1A954A}"/>
                </a:ext>
              </a:extLst>
            </p:cNvPr>
            <p:cNvSpPr/>
            <p:nvPr/>
          </p:nvSpPr>
          <p:spPr>
            <a:xfrm>
              <a:off x="4949198" y="3057162"/>
              <a:ext cx="7537546" cy="3322744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7995B2D-E492-490E-419A-4AFE660BCB03}"/>
                </a:ext>
              </a:extLst>
            </p:cNvPr>
            <p:cNvSpPr txBox="1"/>
            <p:nvPr/>
          </p:nvSpPr>
          <p:spPr>
            <a:xfrm>
              <a:off x="5873761" y="3709248"/>
              <a:ext cx="5688419" cy="1714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）谈谈如何建立和管理一个有使命感的创业团队。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）做创业能力自我评价。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）列出你对创业合作伙伴的需求。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）测试你是否能够准确地评价他人。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00EAC274-68B9-8A63-E5D7-6EF5796C14E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911" y="2200728"/>
            <a:ext cx="34099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04543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步骤三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开展创业实践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D324C4-0EBA-81EB-1B98-8C9CDDB41F0F}"/>
              </a:ext>
            </a:extLst>
          </p:cNvPr>
          <p:cNvSpPr txBox="1"/>
          <p:nvPr/>
        </p:nvSpPr>
        <p:spPr>
          <a:xfrm>
            <a:off x="2043792" y="1299537"/>
            <a:ext cx="8747579" cy="1405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通过本任务前两个步骤内容的学习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人为小组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确定创业目标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组建一个创业团队。每个团队的核心人物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组长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分享介绍团队组建情况，并填写以下内容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729A19F-6197-42D4-1BE5-53854DBDB65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689" y="2823247"/>
            <a:ext cx="8143784" cy="3173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3123690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8144251-430E-B9DC-6798-AEBA903A6AB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2289368" y="1460682"/>
            <a:ext cx="7943463" cy="452619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项目介绍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D155ACBA-D267-5430-B0CD-F83FFF62282A}"/>
              </a:ext>
            </a:extLst>
          </p:cNvPr>
          <p:cNvSpPr txBox="1"/>
          <p:nvPr/>
        </p:nvSpPr>
        <p:spPr>
          <a:xfrm>
            <a:off x="1714880" y="942829"/>
            <a:ext cx="8762240" cy="2104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创业是一项复杂的活动，不仅要求创业者具备广泛的知识、丰富的经验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还要求创业者本身必须具备一定品质。有创业意向的中职生要明确在创业过程中创业者素质、能力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以创业团队对创业的重要影响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有意识地提升自己的创业素质和能力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并学会组建和管理创业团队。本项目通过两个任务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提高中职生对创业者素质和创业团队的认识，为后续的项目学习奠定基础。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2FFB5D7C-7600-9204-4E6E-8FA3C472EF9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836" y="3103917"/>
            <a:ext cx="8001058" cy="2922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A0F9639-9DC2-5984-55B4-A189662E9C47}"/>
              </a:ext>
            </a:extLst>
          </p:cNvPr>
          <p:cNvSpPr txBox="1"/>
          <p:nvPr/>
        </p:nvSpPr>
        <p:spPr>
          <a:xfrm>
            <a:off x="1417208" y="6156922"/>
            <a:ext cx="9544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3"/>
              </a:rPr>
              <a:t>[</a:t>
            </a:r>
            <a:r>
              <a:rPr lang="zh-CN" altLang="en-US" dirty="0">
                <a:hlinkClick r:id="rId3"/>
              </a:rPr>
              <a:t>远方的家</a:t>
            </a:r>
            <a:r>
              <a:rPr lang="en-US" altLang="zh-CN" dirty="0">
                <a:hlinkClick r:id="rId3"/>
              </a:rPr>
              <a:t>]</a:t>
            </a:r>
            <a:r>
              <a:rPr lang="zh-CN" altLang="en-US" dirty="0">
                <a:hlinkClick r:id="rId3"/>
              </a:rPr>
              <a:t>一带一路（</a:t>
            </a:r>
            <a:r>
              <a:rPr lang="en-US" altLang="zh-CN" dirty="0">
                <a:hlinkClick r:id="rId3"/>
              </a:rPr>
              <a:t>126</a:t>
            </a:r>
            <a:r>
              <a:rPr lang="zh-CN" altLang="en-US" dirty="0">
                <a:hlinkClick r:id="rId3"/>
              </a:rPr>
              <a:t>）老挝 走进中国创业团队</a:t>
            </a:r>
            <a:r>
              <a:rPr lang="en-US" altLang="zh-CN" dirty="0">
                <a:hlinkClick r:id="rId3"/>
              </a:rPr>
              <a:t>_CCTV</a:t>
            </a:r>
            <a:r>
              <a:rPr lang="zh-CN" altLang="en-US" dirty="0">
                <a:hlinkClick r:id="rId3"/>
              </a:rPr>
              <a:t>节目官网</a:t>
            </a:r>
            <a:r>
              <a:rPr lang="en-US" altLang="zh-CN" dirty="0">
                <a:hlinkClick r:id="rId3"/>
              </a:rPr>
              <a:t>-CCTV-4_</a:t>
            </a:r>
            <a:r>
              <a:rPr lang="zh-CN" altLang="en-US" dirty="0">
                <a:hlinkClick r:id="rId3"/>
              </a:rPr>
              <a:t>央视网</a:t>
            </a:r>
            <a:r>
              <a:rPr lang="en-US" altLang="zh-CN" dirty="0">
                <a:hlinkClick r:id="rId3"/>
              </a:rPr>
              <a:t>(cctv.com)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7103466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2687121" y="1411609"/>
            <a:ext cx="6572993" cy="2674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54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任务一 </a:t>
            </a:r>
            <a:endParaRPr lang="en-US" altLang="zh-CN" sz="54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50000"/>
              </a:lnSpc>
            </a:pPr>
            <a:endParaRPr lang="en-US" altLang="zh-CN" sz="66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66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提高创业素质</a:t>
            </a: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任务目标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A014D60C-C3D3-ADD4-E527-2F6234A301F5}"/>
              </a:ext>
            </a:extLst>
          </p:cNvPr>
          <p:cNvSpPr/>
          <p:nvPr/>
        </p:nvSpPr>
        <p:spPr>
          <a:xfrm>
            <a:off x="1477385" y="1190623"/>
            <a:ext cx="9768114" cy="482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42A3654-CE88-05FA-B7CB-C832C50702EF}"/>
              </a:ext>
            </a:extLst>
          </p:cNvPr>
          <p:cNvGrpSpPr/>
          <p:nvPr/>
        </p:nvGrpSpPr>
        <p:grpSpPr>
          <a:xfrm>
            <a:off x="1863034" y="3982775"/>
            <a:ext cx="4569719" cy="1192578"/>
            <a:chOff x="1885453" y="4164458"/>
            <a:chExt cx="6338669" cy="538561"/>
          </a:xfrm>
        </p:grpSpPr>
        <p:sp>
          <p:nvSpPr>
            <p:cNvPr id="27" name="箭头: 五边形 26">
              <a:extLst>
                <a:ext uri="{FF2B5EF4-FFF2-40B4-BE49-F238E27FC236}">
                  <a16:creationId xmlns:a16="http://schemas.microsoft.com/office/drawing/2014/main" id="{9F3EC6F8-2E60-B390-2D82-F4843216ED34}"/>
                </a:ext>
              </a:extLst>
            </p:cNvPr>
            <p:cNvSpPr/>
            <p:nvPr/>
          </p:nvSpPr>
          <p:spPr>
            <a:xfrm>
              <a:off x="1885453" y="4164458"/>
              <a:ext cx="6338669" cy="531640"/>
            </a:xfrm>
            <a:prstGeom prst="homePlat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AC6805A-A121-18DF-0F9E-2D605911DDD0}"/>
                </a:ext>
              </a:extLst>
            </p:cNvPr>
            <p:cNvSpPr txBox="1"/>
            <p:nvPr/>
          </p:nvSpPr>
          <p:spPr>
            <a:xfrm>
              <a:off x="1885454" y="4241354"/>
              <a:ext cx="572728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accent2">
                      <a:lumMod val="75000"/>
                    </a:schemeClr>
                  </a:solidFill>
                </a:rPr>
                <a:t>(2)</a:t>
              </a:r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</a:rPr>
                <a:t>通过实践活动评估自身的创业素质。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5D09FBE-12C3-5689-DD5B-EAE8C7A6E3D5}"/>
              </a:ext>
            </a:extLst>
          </p:cNvPr>
          <p:cNvGrpSpPr/>
          <p:nvPr/>
        </p:nvGrpSpPr>
        <p:grpSpPr>
          <a:xfrm>
            <a:off x="1876369" y="2329096"/>
            <a:ext cx="4653718" cy="1192579"/>
            <a:chOff x="1801994" y="1720268"/>
            <a:chExt cx="5641850" cy="618018"/>
          </a:xfrm>
        </p:grpSpPr>
        <p:sp>
          <p:nvSpPr>
            <p:cNvPr id="25" name="箭头: 五边形 24">
              <a:extLst>
                <a:ext uri="{FF2B5EF4-FFF2-40B4-BE49-F238E27FC236}">
                  <a16:creationId xmlns:a16="http://schemas.microsoft.com/office/drawing/2014/main" id="{EA68EA73-9758-2029-0A3E-B0221AED4DE9}"/>
                </a:ext>
              </a:extLst>
            </p:cNvPr>
            <p:cNvSpPr/>
            <p:nvPr/>
          </p:nvSpPr>
          <p:spPr>
            <a:xfrm>
              <a:off x="1801994" y="1720268"/>
              <a:ext cx="5641850" cy="618018"/>
            </a:xfrm>
            <a:prstGeom prst="homePlat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6C06C03-0DA4-51DA-BD6C-3DA18848A14D}"/>
                </a:ext>
              </a:extLst>
            </p:cNvPr>
            <p:cNvSpPr txBox="1"/>
            <p:nvPr/>
          </p:nvSpPr>
          <p:spPr>
            <a:xfrm>
              <a:off x="1885453" y="1772144"/>
              <a:ext cx="5440391" cy="3905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accent2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(1)</a:t>
              </a:r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学习和掌握提高创业素质的方法。</a:t>
              </a: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9A970C76-C764-E2CF-5957-63F4A030234F}"/>
              </a:ext>
            </a:extLst>
          </p:cNvPr>
          <p:cNvPicPr>
            <a:picLocks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605" y="2329096"/>
            <a:ext cx="43910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488175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4338626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学习提高创业素质的方法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2838DE-C32A-52CD-E779-621A84C576AA}"/>
              </a:ext>
            </a:extLst>
          </p:cNvPr>
          <p:cNvSpPr txBox="1"/>
          <p:nvPr/>
        </p:nvSpPr>
        <p:spPr>
          <a:xfrm>
            <a:off x="1959586" y="2263774"/>
            <a:ext cx="3817816" cy="509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4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B239BC-89C3-DE29-85A6-43512638954D}"/>
              </a:ext>
            </a:extLst>
          </p:cNvPr>
          <p:cNvSpPr txBox="1"/>
          <p:nvPr/>
        </p:nvSpPr>
        <p:spPr>
          <a:xfrm>
            <a:off x="1796589" y="1802161"/>
            <a:ext cx="4776066" cy="3652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一、培养创业意识</a:t>
            </a: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二、培养诚实守信的品格</a:t>
            </a: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三、掌握创业知识</a:t>
            </a: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四、提高创新能力</a:t>
            </a: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五、培养健康的创业心理素质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171B7E8-5CDE-A33C-54EA-2B108A6CF7CF}"/>
              </a:ext>
            </a:extLst>
          </p:cNvPr>
          <p:cNvSpPr txBox="1"/>
          <p:nvPr/>
        </p:nvSpPr>
        <p:spPr>
          <a:xfrm>
            <a:off x="6808009" y="2049721"/>
            <a:ext cx="4436337" cy="36529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4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zh-CN" altLang="en-US" dirty="0"/>
              <a:t>六、培养组织和管理能力</a:t>
            </a:r>
            <a:endParaRPr lang="en-US" altLang="zh-CN" dirty="0"/>
          </a:p>
          <a:p>
            <a:pPr algn="l">
              <a:lnSpc>
                <a:spcPct val="200000"/>
              </a:lnSpc>
            </a:pPr>
            <a:r>
              <a:rPr lang="zh-CN" altLang="en-US" dirty="0"/>
              <a:t>七、培养顽强拼搏的精神</a:t>
            </a:r>
            <a:endParaRPr lang="en-US" altLang="zh-CN" dirty="0"/>
          </a:p>
          <a:p>
            <a:pPr algn="l">
              <a:lnSpc>
                <a:spcPct val="200000"/>
              </a:lnSpc>
            </a:pPr>
            <a:r>
              <a:rPr lang="zh-CN" altLang="en-US" dirty="0"/>
              <a:t>八、培养机遇意识和处事能力</a:t>
            </a:r>
            <a:endParaRPr lang="en-US" altLang="zh-CN" dirty="0"/>
          </a:p>
          <a:p>
            <a:pPr algn="l">
              <a:lnSpc>
                <a:spcPct val="200000"/>
              </a:lnSpc>
            </a:pPr>
            <a:r>
              <a:rPr lang="zh-CN" altLang="en-US" dirty="0"/>
              <a:t>九、培养团队精神</a:t>
            </a:r>
          </a:p>
          <a:p>
            <a:pPr algn="l">
              <a:lnSpc>
                <a:spcPct val="200000"/>
              </a:lnSpc>
            </a:pPr>
            <a:endParaRPr lang="zh-CN" altLang="en-US" dirty="0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66F44A8C-2D68-856F-A14E-AA719849BBAA}"/>
              </a:ext>
            </a:extLst>
          </p:cNvPr>
          <p:cNvSpPr/>
          <p:nvPr/>
        </p:nvSpPr>
        <p:spPr>
          <a:xfrm>
            <a:off x="1217054" y="1513268"/>
            <a:ext cx="10135673" cy="4604197"/>
          </a:xfrm>
          <a:prstGeom prst="round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4338626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学习提高创业素质的方法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187B978-DE1E-20D5-C321-70C32E755AEA}"/>
              </a:ext>
            </a:extLst>
          </p:cNvPr>
          <p:cNvGrpSpPr/>
          <p:nvPr/>
        </p:nvGrpSpPr>
        <p:grpSpPr>
          <a:xfrm>
            <a:off x="2203726" y="1345842"/>
            <a:ext cx="7890753" cy="5049762"/>
            <a:chOff x="2170352" y="2303127"/>
            <a:chExt cx="6032198" cy="5753251"/>
          </a:xfrm>
        </p:grpSpPr>
        <p:sp>
          <p:nvSpPr>
            <p:cNvPr id="12" name="云形 11">
              <a:extLst>
                <a:ext uri="{FF2B5EF4-FFF2-40B4-BE49-F238E27FC236}">
                  <a16:creationId xmlns:a16="http://schemas.microsoft.com/office/drawing/2014/main" id="{D2D1F43A-9EA4-617B-17AD-CC78EC5AEE84}"/>
                </a:ext>
              </a:extLst>
            </p:cNvPr>
            <p:cNvSpPr/>
            <p:nvPr/>
          </p:nvSpPr>
          <p:spPr>
            <a:xfrm>
              <a:off x="2170352" y="2303127"/>
              <a:ext cx="6032198" cy="5753251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7F25530-E52A-1CD8-89A3-DA940EF6FC83}"/>
                </a:ext>
              </a:extLst>
            </p:cNvPr>
            <p:cNvSpPr txBox="1"/>
            <p:nvPr/>
          </p:nvSpPr>
          <p:spPr>
            <a:xfrm>
              <a:off x="3112255" y="3552489"/>
              <a:ext cx="4552055" cy="31788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4572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（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1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）请阅读创业故事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《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只要自己认准的事，就脚踏实地去做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》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，谈谈蒙某是如何建立其诚信口碑的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?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企业如何树立诚信形象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?</a:t>
              </a:r>
            </a:p>
            <a:p>
              <a:pPr marL="0" marR="0" lvl="0" indent="4572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）请阅读创业故事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创业过程中遭遇法律问题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，谈谈你如何看待秦某的创业行为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从秦某的创业经验中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谈谈法律对创业的重要性。</a:t>
              </a:r>
              <a:endPara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74516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4338626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学习提高创业素质的方法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187B978-DE1E-20D5-C321-70C32E755AEA}"/>
              </a:ext>
            </a:extLst>
          </p:cNvPr>
          <p:cNvGrpSpPr/>
          <p:nvPr/>
        </p:nvGrpSpPr>
        <p:grpSpPr>
          <a:xfrm>
            <a:off x="2203726" y="1345842"/>
            <a:ext cx="7890753" cy="5049762"/>
            <a:chOff x="2170352" y="2303127"/>
            <a:chExt cx="6032198" cy="5753251"/>
          </a:xfrm>
        </p:grpSpPr>
        <p:sp>
          <p:nvSpPr>
            <p:cNvPr id="12" name="云形 11">
              <a:extLst>
                <a:ext uri="{FF2B5EF4-FFF2-40B4-BE49-F238E27FC236}">
                  <a16:creationId xmlns:a16="http://schemas.microsoft.com/office/drawing/2014/main" id="{D2D1F43A-9EA4-617B-17AD-CC78EC5AEE84}"/>
                </a:ext>
              </a:extLst>
            </p:cNvPr>
            <p:cNvSpPr/>
            <p:nvPr/>
          </p:nvSpPr>
          <p:spPr>
            <a:xfrm>
              <a:off x="2170352" y="2303127"/>
              <a:ext cx="6032198" cy="5753251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7F25530-E52A-1CD8-89A3-DA940EF6FC83}"/>
                </a:ext>
              </a:extLst>
            </p:cNvPr>
            <p:cNvSpPr txBox="1"/>
            <p:nvPr/>
          </p:nvSpPr>
          <p:spPr>
            <a:xfrm>
              <a:off x="3013801" y="2819006"/>
              <a:ext cx="4552055" cy="42308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4572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（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）请阅读创业故事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《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中职生靠磁性剪纸成功创业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》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，</a:t>
              </a: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想想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我们对剪纸并不陌生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,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大家对于剪纸难吸附的特性已经习以为常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,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但是这一现象却引起了中职生王某的注意和思考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,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从而发现创业机会并成功创业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,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这说明了什么？</a:t>
              </a:r>
              <a:endPara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  <a:p>
              <a:pPr marL="0" marR="0" lvl="0" indent="4572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）请阅读创业故事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“小人物”大梦想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，谈谈小郑的创业成功具备哪些条件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小郑实现自己创业的“大梦想”还需要什么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endPara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657245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4338626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学习提高创业素质的方法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187B978-DE1E-20D5-C321-70C32E755AEA}"/>
              </a:ext>
            </a:extLst>
          </p:cNvPr>
          <p:cNvGrpSpPr/>
          <p:nvPr/>
        </p:nvGrpSpPr>
        <p:grpSpPr>
          <a:xfrm>
            <a:off x="2029862" y="1229932"/>
            <a:ext cx="7890753" cy="5049762"/>
            <a:chOff x="2170352" y="2303127"/>
            <a:chExt cx="6032198" cy="5753251"/>
          </a:xfrm>
        </p:grpSpPr>
        <p:sp>
          <p:nvSpPr>
            <p:cNvPr id="12" name="云形 11">
              <a:extLst>
                <a:ext uri="{FF2B5EF4-FFF2-40B4-BE49-F238E27FC236}">
                  <a16:creationId xmlns:a16="http://schemas.microsoft.com/office/drawing/2014/main" id="{D2D1F43A-9EA4-617B-17AD-CC78EC5AEE84}"/>
                </a:ext>
              </a:extLst>
            </p:cNvPr>
            <p:cNvSpPr/>
            <p:nvPr/>
          </p:nvSpPr>
          <p:spPr>
            <a:xfrm>
              <a:off x="2170352" y="2303127"/>
              <a:ext cx="6032198" cy="5753251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7F25530-E52A-1CD8-89A3-DA940EF6FC83}"/>
                </a:ext>
              </a:extLst>
            </p:cNvPr>
            <p:cNvSpPr txBox="1"/>
            <p:nvPr/>
          </p:nvSpPr>
          <p:spPr>
            <a:xfrm>
              <a:off x="3083146" y="3677379"/>
              <a:ext cx="4552055" cy="2652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4572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（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）请阅读创业故事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《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团队合作，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1+1&gt;2》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，</a:t>
              </a: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谈谈陈某和他的同学是如何取得成功的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你从陈某团队身上学到什么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</a:p>
            <a:p>
              <a:pPr marL="0" marR="0" lvl="0" indent="4572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）想想如何培养组织和管理能力？培养良好的团队精神的方法有哪些？</a:t>
              </a:r>
              <a:endPara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9304620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</TotalTime>
  <Words>1143</Words>
  <Application>Microsoft Office PowerPoint</Application>
  <PresentationFormat>宽屏</PresentationFormat>
  <Paragraphs>117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方正兰亭大黑_GBK</vt:lpstr>
      <vt:lpstr>思源黑体 CN</vt:lpstr>
      <vt:lpstr>宋体</vt:lpstr>
      <vt:lpstr>Arial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chen junhai</cp:lastModifiedBy>
  <cp:revision>115</cp:revision>
  <dcterms:created xsi:type="dcterms:W3CDTF">2023-07-18T02:52:34Z</dcterms:created>
  <dcterms:modified xsi:type="dcterms:W3CDTF">2023-07-31T08:22:27Z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01AE38044DDD55ECB2BDB064AF06D61E</vt:lpwstr>
  </property>
  <property fmtid="{D5CDD505-2E9C-101B-9397-08002B2CF9AE}" pid="3" name="KSOProductBuildVer">
    <vt:lpwstr>2052-4.6.1.7451</vt:lpwstr>
  </property>
</Properties>
</file>