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2"/>
  </p:sldMasterIdLst>
  <p:notesMasterIdLst>
    <p:notesMasterId r:id="rId23"/>
  </p:notesMasterIdLst>
  <p:sldIdLst>
    <p:sldId id="297" r:id="rId3"/>
    <p:sldId id="298" r:id="rId4"/>
    <p:sldId id="299" r:id="rId5"/>
    <p:sldId id="300" r:id="rId6"/>
    <p:sldId id="302" r:id="rId7"/>
    <p:sldId id="303" r:id="rId8"/>
    <p:sldId id="328" r:id="rId9"/>
    <p:sldId id="329" r:id="rId10"/>
    <p:sldId id="305" r:id="rId11"/>
    <p:sldId id="308" r:id="rId12"/>
    <p:sldId id="330" r:id="rId13"/>
    <p:sldId id="314" r:id="rId14"/>
    <p:sldId id="315" r:id="rId15"/>
    <p:sldId id="324" r:id="rId16"/>
    <p:sldId id="326" r:id="rId17"/>
    <p:sldId id="327" r:id="rId18"/>
    <p:sldId id="325" r:id="rId19"/>
    <p:sldId id="321" r:id="rId20"/>
    <p:sldId id="322" r:id="rId21"/>
    <p:sldId id="323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17" userDrawn="1">
          <p15:clr>
            <a:srgbClr val="A4A3A4"/>
          </p15:clr>
        </p15:guide>
        <p15:guide id="2" pos="390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FA7"/>
    <a:srgbClr val="ED7D31"/>
    <a:srgbClr val="F1A9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0" autoAdjust="0"/>
    <p:restoredTop sz="94660"/>
  </p:normalViewPr>
  <p:slideViewPr>
    <p:cSldViewPr snapToGrid="0" showGuides="1">
      <p:cViewPr varScale="1">
        <p:scale>
          <a:sx n="66" d="100"/>
          <a:sy n="66" d="100"/>
        </p:scale>
        <p:origin x="-556" y="-56"/>
      </p:cViewPr>
      <p:guideLst>
        <p:guide orient="horz" pos="2117"/>
        <p:guide pos="390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183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118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cs typeface="+mn-ea"/>
                <a:sym typeface="+mn-lt"/>
              </a:rPr>
              <a:t> </a:t>
            </a: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21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70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lt1"/>
                </a:solidFill>
                <a:cs typeface="+mn-ea"/>
                <a:sym typeface="+mn-lt"/>
              </a:rPr>
              <a:t> </a:t>
            </a: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7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7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tags" Target="../tags/tag17.xml"/><Relationship Id="rId18" Type="http://schemas.openxmlformats.org/officeDocument/2006/relationships/tags" Target="../tags/tag22.xml"/><Relationship Id="rId3" Type="http://schemas.openxmlformats.org/officeDocument/2006/relationships/tags" Target="../tags/tag7.xml"/><Relationship Id="rId21" Type="http://schemas.openxmlformats.org/officeDocument/2006/relationships/tags" Target="../tags/tag25.xml"/><Relationship Id="rId7" Type="http://schemas.openxmlformats.org/officeDocument/2006/relationships/tags" Target="../tags/tag11.xml"/><Relationship Id="rId12" Type="http://schemas.openxmlformats.org/officeDocument/2006/relationships/tags" Target="../tags/tag16.xml"/><Relationship Id="rId17" Type="http://schemas.openxmlformats.org/officeDocument/2006/relationships/tags" Target="../tags/tag21.xml"/><Relationship Id="rId2" Type="http://schemas.openxmlformats.org/officeDocument/2006/relationships/tags" Target="../tags/tag6.xml"/><Relationship Id="rId16" Type="http://schemas.openxmlformats.org/officeDocument/2006/relationships/tags" Target="../tags/tag20.xml"/><Relationship Id="rId20" Type="http://schemas.openxmlformats.org/officeDocument/2006/relationships/tags" Target="../tags/tag24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tags" Target="../tags/tag15.xml"/><Relationship Id="rId5" Type="http://schemas.openxmlformats.org/officeDocument/2006/relationships/tags" Target="../tags/tag9.xml"/><Relationship Id="rId15" Type="http://schemas.openxmlformats.org/officeDocument/2006/relationships/tags" Target="../tags/tag19.xml"/><Relationship Id="rId10" Type="http://schemas.openxmlformats.org/officeDocument/2006/relationships/tags" Target="../tags/tag14.xml"/><Relationship Id="rId19" Type="http://schemas.openxmlformats.org/officeDocument/2006/relationships/tags" Target="../tags/tag23.xml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tags" Target="../tags/tag18.xml"/><Relationship Id="rId22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8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16;p2"/>
          <p:cNvSpPr/>
          <p:nvPr>
            <p:custDataLst>
              <p:tags r:id="rId1"/>
            </p:custDataLst>
          </p:nvPr>
        </p:nvSpPr>
        <p:spPr>
          <a:xfrm rot="2700000">
            <a:off x="6960664" y="-1681901"/>
            <a:ext cx="2206038" cy="2206038"/>
          </a:xfrm>
          <a:prstGeom prst="ellipse">
            <a:avLst/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626669" y="1705134"/>
            <a:ext cx="9808144" cy="2308324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accent6">
                <a:lumMod val="5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>
                <a:gradFill flip="none" rotWithShape="1">
                  <a:gsLst>
                    <a:gs pos="57800">
                      <a:prstClr val="black"/>
                    </a:gs>
                    <a:gs pos="0">
                      <a:prstClr val="black">
                        <a:alpha val="0"/>
                      </a:prstClr>
                    </a:gs>
                    <a:gs pos="100000">
                      <a:prstClr val="black">
                        <a:alpha val="0"/>
                      </a:prstClr>
                    </a:gs>
                  </a:gsLst>
                  <a:lin ang="81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Chapter 1</a:t>
            </a:r>
            <a:r>
              <a:rPr lang="zh-CN" altLang="en-US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  语法精讲     </a:t>
            </a:r>
            <a:endParaRPr lang="en-US" altLang="zh-CN" b="1" dirty="0">
              <a:solidFill>
                <a:schemeClr val="accent1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  <a:sym typeface="+mn-lt"/>
            </a:endParaRPr>
          </a:p>
          <a:p>
            <a:pPr algn="ctr"/>
            <a:r>
              <a:rPr lang="en-US" altLang="zh-CN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     </a:t>
            </a:r>
          </a:p>
          <a:p>
            <a:pPr algn="ctr"/>
            <a:r>
              <a:rPr lang="en-US" altLang="zh-CN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  Section 9</a:t>
            </a:r>
            <a:r>
              <a:rPr lang="en-US" altLang="zh-CN" b="1" dirty="0" smtClean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   </a:t>
            </a:r>
            <a:r>
              <a:rPr lang="zh-CN" altLang="en-US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虚拟语气</a:t>
            </a:r>
            <a:endParaRPr lang="zh-CN" altLang="en-US" b="1" dirty="0">
              <a:solidFill>
                <a:schemeClr val="accent1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  <a:sym typeface="+mn-lt"/>
            </a:endParaRPr>
          </a:p>
        </p:txBody>
      </p:sp>
      <p:grpSp>
        <p:nvGrpSpPr>
          <p:cNvPr id="43" name="Shape;222;p28"/>
          <p:cNvGrpSpPr/>
          <p:nvPr/>
        </p:nvGrpSpPr>
        <p:grpSpPr>
          <a:xfrm rot="5400000">
            <a:off x="2115956" y="1297239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4" name="Shape;223;p28"/>
            <p:cNvSpPr/>
            <p:nvPr>
              <p:custDataLst>
                <p:tags r:id="rId2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Shape;224;p28"/>
            <p:cNvSpPr/>
            <p:nvPr>
              <p:custDataLst>
                <p:tags r:id="rId3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Shape;225;p28"/>
            <p:cNvSpPr/>
            <p:nvPr>
              <p:custDataLst>
                <p:tags r:id="rId4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 advClick="0" advTm="0">
    <p:pul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955842" y="501495"/>
            <a:ext cx="4689307" cy="52322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0" kern="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一、主语从句的虚拟语气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3C8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2729633-C5FC-2DDF-8EA8-91470CD61206}"/>
              </a:ext>
            </a:extLst>
          </p:cNvPr>
          <p:cNvSpPr txBox="1"/>
          <p:nvPr/>
        </p:nvSpPr>
        <p:spPr>
          <a:xfrm>
            <a:off x="631902" y="1056177"/>
            <a:ext cx="102368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81B3901-45A2-06DB-F60C-BE5D7C75A64B}"/>
              </a:ext>
            </a:extLst>
          </p:cNvPr>
          <p:cNvSpPr txBox="1"/>
          <p:nvPr/>
        </p:nvSpPr>
        <p:spPr>
          <a:xfrm>
            <a:off x="707776" y="1021049"/>
            <a:ext cx="6658224" cy="7437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>
              <a:lnSpc>
                <a:spcPts val="2200"/>
              </a:lnSpc>
            </a:pPr>
            <a:endParaRPr lang="en-US" altLang="zh-CN" sz="1800" kern="1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MS Gothic" panose="020B0609070205080204" pitchFamily="49" charset="-128"/>
            </a:endParaRPr>
          </a:p>
          <a:p>
            <a:pPr lvl="0" algn="just"/>
            <a:r>
              <a:rPr lang="en-US" altLang="zh-CN" sz="2400" kern="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wish</a:t>
            </a:r>
            <a:r>
              <a:rPr lang="zh-CN" altLang="zh-CN" sz="2400" kern="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后的宾语从句。从句中的</a:t>
            </a:r>
            <a:r>
              <a:rPr lang="en-US" altLang="zh-CN" sz="2400" kern="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zh-CN" altLang="zh-CN" sz="2400" kern="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可省略。</a:t>
            </a:r>
            <a:endParaRPr lang="en-US" altLang="zh-CN" sz="2400" kern="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050CA5D-28F9-9F22-7614-2DBA95446D50}"/>
              </a:ext>
            </a:extLst>
          </p:cNvPr>
          <p:cNvSpPr txBox="1"/>
          <p:nvPr/>
        </p:nvSpPr>
        <p:spPr>
          <a:xfrm>
            <a:off x="242418" y="2708185"/>
            <a:ext cx="960437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28600" algn="just"/>
            <a:r>
              <a:rPr lang="zh-CN" altLang="en-US" sz="2400" kern="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（一）</a:t>
            </a:r>
            <a:r>
              <a:rPr lang="en-US" altLang="zh-CN" sz="2400" kern="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wish</a:t>
            </a:r>
            <a:r>
              <a:rPr lang="zh-CN" altLang="en-US" sz="2400" kern="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后的宾语从句</a:t>
            </a:r>
            <a:endParaRPr lang="en-US" altLang="zh-CN" sz="2400" kern="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28600" algn="just"/>
            <a:r>
              <a:rPr lang="en-US" altLang="zh-CN" sz="2400" kern="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400" kern="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（二）</a:t>
            </a:r>
            <a:r>
              <a:rPr lang="en-US" altLang="zh-CN" sz="2400" kern="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 rather/had rather/prefer/suppose</a:t>
            </a:r>
            <a:r>
              <a:rPr lang="zh-CN" altLang="en-US" sz="2400" kern="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等后的宾语从句。</a:t>
            </a:r>
            <a:endParaRPr lang="en-US" altLang="zh-CN" sz="2400" kern="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28600" algn="just"/>
            <a:r>
              <a:rPr lang="en-US" altLang="zh-CN" sz="2400" kern="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400" kern="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（三）</a:t>
            </a:r>
            <a:r>
              <a:rPr lang="en-US" altLang="zh-CN" sz="2400" kern="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advise/suggest/insist/demand</a:t>
            </a:r>
            <a:r>
              <a:rPr lang="zh-CN" altLang="en-US" sz="2400" kern="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等后的宾语从句。</a:t>
            </a:r>
            <a:endParaRPr lang="en-US" altLang="zh-CN" sz="2400" kern="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28600" algn="just"/>
            <a:r>
              <a:rPr lang="en-US" altLang="zh-CN" sz="2400" kern="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400" kern="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（四）做某些形容词或过去分词的宾语</a:t>
            </a:r>
            <a:r>
              <a:rPr lang="en-US" altLang="zh-CN" sz="2400" kern="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zh-CN" altLang="en-US" sz="2400" kern="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从句。</a:t>
            </a:r>
            <a:endParaRPr lang="en-US" altLang="zh-CN" sz="2400" kern="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íSľïḑe">
            <a:extLst>
              <a:ext uri="{FF2B5EF4-FFF2-40B4-BE49-F238E27FC236}">
                <a16:creationId xmlns:a16="http://schemas.microsoft.com/office/drawing/2014/main" xmlns="" id="{64FBAD98-F6C6-EA96-83EF-9A6605831BEE}"/>
              </a:ext>
            </a:extLst>
          </p:cNvPr>
          <p:cNvSpPr txBox="1"/>
          <p:nvPr/>
        </p:nvSpPr>
        <p:spPr>
          <a:xfrm>
            <a:off x="707776" y="2131548"/>
            <a:ext cx="4689307" cy="52322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0" kern="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二、宾语从句的虚拟语气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3C8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461EC9CE-F5E3-C6B5-37E8-17950FAC6EA6}"/>
              </a:ext>
            </a:extLst>
          </p:cNvPr>
          <p:cNvSpPr txBox="1"/>
          <p:nvPr/>
        </p:nvSpPr>
        <p:spPr>
          <a:xfrm>
            <a:off x="469513" y="5208835"/>
            <a:ext cx="119253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28600" algn="just"/>
            <a:r>
              <a:rPr lang="zh-CN" altLang="zh-CN" sz="2400" kern="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这种从句由</a:t>
            </a:r>
            <a:r>
              <a:rPr lang="en-US" altLang="zh-CN" sz="2400" kern="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zh-CN" altLang="zh-CN" sz="2400" kern="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引导。句子主语通常是</a:t>
            </a:r>
            <a:r>
              <a:rPr lang="en-US" altLang="zh-CN" sz="2400" kern="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idea, suggestion, decision, proposal</a:t>
            </a:r>
            <a:r>
              <a:rPr lang="zh-CN" altLang="zh-CN" sz="2400" kern="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等等。</a:t>
            </a:r>
            <a:endParaRPr lang="en-US" altLang="zh-CN" sz="2400" kern="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28600" algn="just"/>
            <a:r>
              <a:rPr lang="zh-CN" altLang="zh-CN" sz="2400" kern="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谓语动词使用“</a:t>
            </a:r>
            <a:r>
              <a:rPr lang="en-US" altLang="zh-CN" sz="2400" kern="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should+</a:t>
            </a:r>
            <a:r>
              <a:rPr lang="zh-CN" altLang="zh-CN" sz="2400" kern="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动词原形”。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60B94EEC-8A81-6420-BA0F-DB683506662F}"/>
              </a:ext>
            </a:extLst>
          </p:cNvPr>
          <p:cNvSpPr txBox="1"/>
          <p:nvPr/>
        </p:nvSpPr>
        <p:spPr>
          <a:xfrm>
            <a:off x="847892" y="4589790"/>
            <a:ext cx="65341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kern="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三</a:t>
            </a: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3C8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、表语从句的虚拟语气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3C8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15083361"/>
      </p:ext>
    </p:extLst>
  </p:cSld>
  <p:clrMapOvr>
    <a:masterClrMapping/>
  </p:clrMapOvr>
  <p:transition spd="med" advClick="0" advTm="3000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2729633-C5FC-2DDF-8EA8-91470CD61206}"/>
              </a:ext>
            </a:extLst>
          </p:cNvPr>
          <p:cNvSpPr txBox="1"/>
          <p:nvPr/>
        </p:nvSpPr>
        <p:spPr>
          <a:xfrm>
            <a:off x="568402" y="576866"/>
            <a:ext cx="102368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81B3901-45A2-06DB-F60C-BE5D7C75A64B}"/>
              </a:ext>
            </a:extLst>
          </p:cNvPr>
          <p:cNvSpPr txBox="1"/>
          <p:nvPr/>
        </p:nvSpPr>
        <p:spPr>
          <a:xfrm>
            <a:off x="971550" y="491771"/>
            <a:ext cx="10928350" cy="4985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/>
            <a:endParaRPr lang="en-US" altLang="zh-CN" sz="1800" kern="1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MS Gothic" panose="020B0609070205080204" pitchFamily="49" charset="-128"/>
            </a:endParaRPr>
          </a:p>
          <a:p>
            <a:pPr algn="l"/>
            <a:r>
              <a:rPr lang="zh-CN" altLang="en-US" sz="2800" kern="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四、</a:t>
            </a:r>
            <a:r>
              <a:rPr lang="zh-CN" altLang="zh-CN" sz="2800" kern="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同位语从句的虚拟语气</a:t>
            </a:r>
            <a:endParaRPr lang="en-US" altLang="zh-CN" sz="2800" kern="0" dirty="0">
              <a:solidFill>
                <a:srgbClr val="003C83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  <a:p>
            <a:pPr algn="l"/>
            <a:r>
              <a:rPr lang="zh-CN" altLang="en-US" sz="240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㊲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is a suggestion that the issue </a:t>
            </a:r>
            <a:r>
              <a:rPr lang="en-US" altLang="zh-CN" sz="24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(should) be 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resolved without delay. 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l"/>
            <a:r>
              <a:rPr lang="zh-CN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有人建议立即解决这个问题。</a:t>
            </a:r>
            <a:endParaRPr lang="en-US" altLang="zh-CN" sz="2400" kern="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l"/>
            <a:endParaRPr lang="en-US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l"/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/>
            <a:r>
              <a:rPr lang="zh-CN" altLang="en-US" sz="2800" kern="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五、</a:t>
            </a:r>
            <a:r>
              <a:rPr lang="zh-CN" altLang="zh-CN" sz="2800" kern="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定语从句的虚拟语气</a:t>
            </a:r>
            <a:endParaRPr lang="en-US" altLang="zh-CN" sz="2800" kern="0" dirty="0">
              <a:solidFill>
                <a:srgbClr val="003C83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  <a:p>
            <a:pPr algn="l"/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㊳</a:t>
            </a:r>
            <a:r>
              <a:rPr lang="en-US" altLang="zh-CN" sz="24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It’s time (that)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</a:t>
            </a:r>
            <a:r>
              <a:rPr lang="en-US" altLang="zh-CN" sz="24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left for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Beijing. </a:t>
            </a:r>
            <a:r>
              <a:rPr lang="zh-CN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（谓语动词多用过去式）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l"/>
            <a:r>
              <a:rPr lang="zh-CN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我们该去北京了。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/>
            <a:endParaRPr lang="en-US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/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/>
            <a:r>
              <a:rPr lang="zh-CN" altLang="en-US" sz="2800" kern="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六、</a:t>
            </a:r>
            <a:r>
              <a:rPr lang="zh-CN" altLang="zh-CN" sz="2800" kern="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状语从句的虚拟语气</a:t>
            </a:r>
            <a:endParaRPr lang="en-US" altLang="zh-CN" sz="2800" kern="0" dirty="0">
              <a:solidFill>
                <a:srgbClr val="003C83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  <a:p>
            <a:pPr algn="l"/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㊵Ryan reminded me twice of it </a:t>
            </a:r>
            <a:r>
              <a:rPr lang="en-US" altLang="zh-CN" sz="24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lest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</a:t>
            </a:r>
            <a:r>
              <a:rPr lang="en-US" altLang="zh-CN" sz="24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should forget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altLang="zh-CN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/>
            <a:r>
              <a:rPr lang="zh-CN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瑞安提醒了我两次，生怕我忘记。（目的状语从句）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2458939"/>
      </p:ext>
    </p:extLst>
  </p:cSld>
  <p:clrMapOvr>
    <a:masterClrMapping/>
  </p:clrMapOvr>
  <p:transition spd="med" advClick="0" advTm="3000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7054" y="1360421"/>
            <a:ext cx="436850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1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alpha val="10000"/>
                  </a:srgb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PART FOUR</a:t>
            </a:r>
          </a:p>
        </p:txBody>
      </p:sp>
      <p:sp>
        <p:nvSpPr>
          <p:cNvPr id="31" name="标题 3"/>
          <p:cNvSpPr txBox="1"/>
          <p:nvPr/>
        </p:nvSpPr>
        <p:spPr>
          <a:xfrm>
            <a:off x="1084424" y="2821429"/>
            <a:ext cx="5950661" cy="121514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j-cs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CB0FE997-0D7E-CCD3-1B11-15401826B68C}"/>
              </a:ext>
            </a:extLst>
          </p:cNvPr>
          <p:cNvSpPr txBox="1"/>
          <p:nvPr/>
        </p:nvSpPr>
        <p:spPr>
          <a:xfrm>
            <a:off x="1962150" y="2985824"/>
            <a:ext cx="9079429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1200" cap="none" spc="300" normalizeH="0" baseline="0" noProof="0" dirty="0">
                <a:ln>
                  <a:noFill/>
                </a:ln>
                <a:solidFill>
                  <a:srgbClr val="003C8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虚拟语气的其他用法</a:t>
            </a:r>
          </a:p>
        </p:txBody>
      </p:sp>
    </p:spTree>
    <p:extLst>
      <p:ext uri="{BB962C8B-B14F-4D97-AF65-F5344CB8AC3E}">
        <p14:creationId xmlns:p14="http://schemas.microsoft.com/office/powerpoint/2010/main" val="857135347"/>
      </p:ext>
    </p:extLst>
  </p:cSld>
  <p:clrMapOvr>
    <a:masterClrMapping/>
  </p:clrMapOvr>
  <p:transition spd="med" advClick="0" advTm="3000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2729633-C5FC-2DDF-8EA8-91470CD61206}"/>
              </a:ext>
            </a:extLst>
          </p:cNvPr>
          <p:cNvSpPr txBox="1"/>
          <p:nvPr/>
        </p:nvSpPr>
        <p:spPr>
          <a:xfrm>
            <a:off x="767405" y="745801"/>
            <a:ext cx="102368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6A846015-676C-ADD4-946F-E99BEF0B149B}"/>
              </a:ext>
            </a:extLst>
          </p:cNvPr>
          <p:cNvSpPr txBox="1"/>
          <p:nvPr/>
        </p:nvSpPr>
        <p:spPr>
          <a:xfrm>
            <a:off x="914400" y="559416"/>
            <a:ext cx="11182349" cy="58169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2800" kern="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一、</a:t>
            </a:r>
            <a:r>
              <a:rPr lang="zh-CN" altLang="zh-CN" sz="2800" kern="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祝愿等用语中的虚拟语气</a:t>
            </a:r>
          </a:p>
          <a:p>
            <a:pPr indent="304800" algn="just"/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㊸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So</a:t>
            </a:r>
            <a:r>
              <a:rPr lang="en-US" altLang="zh-CN" sz="24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be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it.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那就这样吧。</a:t>
            </a:r>
            <a:endParaRPr lang="en-US" altLang="zh-CN" sz="2400" kern="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/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/>
            <a:r>
              <a:rPr lang="zh-CN" altLang="en-US" sz="2800" kern="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二、</a:t>
            </a:r>
            <a:r>
              <a:rPr lang="zh-CN" altLang="zh-CN" sz="2800" kern="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某些短语或句型中的虚拟语气</a:t>
            </a:r>
          </a:p>
          <a:p>
            <a:pPr indent="304800" algn="l"/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㊹It, </a:t>
            </a:r>
            <a:r>
              <a:rPr lang="en-US" altLang="zh-CN" sz="24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as it were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is not something new. </a:t>
            </a:r>
            <a:r>
              <a:rPr lang="zh-CN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可以说，这并不是什么新鲜事儿。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l"/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/>
            <a:r>
              <a:rPr lang="zh-CN" altLang="en-US" sz="2800" kern="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三、</a:t>
            </a:r>
            <a:r>
              <a:rPr lang="zh-CN" altLang="zh-CN" sz="2800" kern="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口语中的客气或委婉表达</a:t>
            </a:r>
          </a:p>
          <a:p>
            <a:pPr indent="304800" algn="l"/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㊼ 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Fred is not as industrious as you, I</a:t>
            </a:r>
            <a:r>
              <a:rPr lang="en-US" altLang="zh-CN" sz="2400" kern="100" spc="4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i="1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 say</a:t>
            </a:r>
            <a:r>
              <a:rPr lang="en-US" altLang="zh-CN" sz="2400" kern="100" spc="4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l"/>
            <a:r>
              <a:rPr lang="zh-CN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依我看，弗雷德不如你勤奋。（陈述自己看法）</a:t>
            </a:r>
            <a:endParaRPr lang="en-US" altLang="zh-CN" sz="2400" kern="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l"/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/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㊽ </a:t>
            </a:r>
            <a:r>
              <a:rPr lang="en-US" altLang="zh-CN" sz="24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Would 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you </a:t>
            </a:r>
            <a:r>
              <a:rPr lang="en-US" altLang="zh-CN" sz="24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mind 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passing me that book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？</a:t>
            </a:r>
            <a:r>
              <a:rPr lang="zh-CN" altLang="zh-CN" sz="2400" kern="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/>
            <a:r>
              <a:rPr lang="zh-CN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你能把那本书递给我吗？（提出请求）</a:t>
            </a:r>
            <a:endParaRPr lang="en-US" altLang="zh-CN" sz="2400" kern="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/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3048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㊾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We had better be prepared to answer these questions.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/>
            <a:r>
              <a:rPr lang="zh-CN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我们最好做好回答这些问题的准备。（提出建议或劝告）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764151"/>
      </p:ext>
    </p:extLst>
  </p:cSld>
  <p:clrMapOvr>
    <a:masterClrMapping/>
  </p:clrMapOvr>
  <p:transition spd="med" advClick="0" advTm="3000">
    <p:pull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7054" y="1360421"/>
            <a:ext cx="436850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1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alpha val="10000"/>
                  </a:srgb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PART </a:t>
            </a:r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FIVE</a:t>
            </a:r>
            <a:endParaRPr kumimoji="0" lang="en-US" altLang="zh-CN" sz="7200" b="1" i="1" u="none" strike="noStrike" kern="1200" cap="none" spc="0" normalizeH="0" baseline="0" noProof="0" dirty="0">
              <a:ln>
                <a:noFill/>
              </a:ln>
              <a:solidFill>
                <a:srgbClr val="000000">
                  <a:alpha val="10000"/>
                </a:srgb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31" name="标题 3"/>
          <p:cNvSpPr txBox="1"/>
          <p:nvPr/>
        </p:nvSpPr>
        <p:spPr>
          <a:xfrm>
            <a:off x="1112321" y="2826754"/>
            <a:ext cx="5950661" cy="121514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j-cs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CB0FE997-0D7E-CCD3-1B11-15401826B68C}"/>
              </a:ext>
            </a:extLst>
          </p:cNvPr>
          <p:cNvSpPr txBox="1"/>
          <p:nvPr/>
        </p:nvSpPr>
        <p:spPr>
          <a:xfrm>
            <a:off x="4059755" y="2985824"/>
            <a:ext cx="698182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600" b="1" spc="30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典型例题</a:t>
            </a:r>
            <a:endParaRPr kumimoji="0" lang="zh-CN" altLang="en-US" sz="6600" b="1" i="0" u="none" strike="noStrike" kern="1200" cap="none" spc="300" normalizeH="0" baseline="0" noProof="0" dirty="0">
              <a:ln>
                <a:noFill/>
              </a:ln>
              <a:solidFill>
                <a:srgbClr val="003C8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18588158"/>
      </p:ext>
    </p:extLst>
  </p:cSld>
  <p:clrMapOvr>
    <a:masterClrMapping/>
  </p:clrMapOvr>
  <p:transition spd="med" advClick="0" advTm="3000">
    <p:pull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2729633-C5FC-2DDF-8EA8-91470CD61206}"/>
              </a:ext>
            </a:extLst>
          </p:cNvPr>
          <p:cNvSpPr txBox="1"/>
          <p:nvPr/>
        </p:nvSpPr>
        <p:spPr>
          <a:xfrm>
            <a:off x="767405" y="745801"/>
            <a:ext cx="102368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180CAC34-BA1D-CA32-550F-CA3CE3CE17FA}"/>
              </a:ext>
            </a:extLst>
          </p:cNvPr>
          <p:cNvSpPr txBox="1"/>
          <p:nvPr/>
        </p:nvSpPr>
        <p:spPr>
          <a:xfrm>
            <a:off x="1000124" y="337826"/>
            <a:ext cx="65341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2400" b="1" kern="100" dirty="0">
                <a:solidFill>
                  <a:schemeClr val="accent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MS Gothic" panose="020B0609070205080204" pitchFamily="49" charset="-128"/>
              </a:rPr>
              <a:t>一、单项选择题</a:t>
            </a:r>
            <a:endParaRPr lang="en-US" altLang="zh-CN" sz="2400" b="1" kern="100" dirty="0">
              <a:solidFill>
                <a:schemeClr val="accent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MS Gothic" panose="020B0609070205080204" pitchFamily="49" charset="-128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0514AC2-C2FB-6726-8582-7C6DB9922685}"/>
              </a:ext>
            </a:extLst>
          </p:cNvPr>
          <p:cNvSpPr txBox="1"/>
          <p:nvPr/>
        </p:nvSpPr>
        <p:spPr>
          <a:xfrm>
            <a:off x="298450" y="612844"/>
            <a:ext cx="11893550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1. If only Jeff_________ with us now.</a:t>
            </a:r>
            <a:endParaRPr lang="zh-CN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457200" indent="-457200" algn="just">
              <a:buAutoNum type="alphaUcPeriod"/>
            </a:pP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will 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stay   B. could stay   C. must stay   D. should stay</a:t>
            </a:r>
          </a:p>
          <a:p>
            <a:pPr marL="457200" indent="-457200" algn="just">
              <a:buAutoNum type="alphaUcPeriod"/>
            </a:pPr>
            <a:endParaRPr lang="zh-CN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152400" indent="-152400" algn="just"/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2. Kevin is going to make a presentation of China, I’d rather him_________ more on its history and culture.</a:t>
            </a:r>
            <a:endParaRPr lang="zh-CN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457200" indent="-457200" algn="just">
              <a:buAutoNum type="alphaUcPeriod"/>
            </a:pP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focused   B. focus   C. would focus   D. had focused</a:t>
            </a:r>
          </a:p>
          <a:p>
            <a:pPr algn="just"/>
            <a:endParaRPr lang="zh-CN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3. It was requested that all the goods__________(deliver) before April 27.</a:t>
            </a:r>
            <a:endParaRPr lang="zh-CN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152400" algn="just"/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A. delivered    B. would be delivered   C. will be 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delivered   D. be delivered</a:t>
            </a:r>
            <a:endParaRPr lang="zh-CN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2400" b="1" kern="100" dirty="0">
                <a:solidFill>
                  <a:srgbClr val="FF0000"/>
                </a:solidFill>
                <a:effectLst/>
                <a:latin typeface="等线" panose="02010600030101010101" pitchFamily="2" charset="-122"/>
                <a:ea typeface="Times New Roman" panose="02020603050405020304" pitchFamily="18" charset="0"/>
                <a:cs typeface="MS Gothic" panose="020B0609070205080204" pitchFamily="49" charset="-128"/>
              </a:rPr>
              <a:t> </a:t>
            </a:r>
            <a:endParaRPr lang="zh-CN" altLang="zh-CN" sz="2400" b="1" kern="100" dirty="0">
              <a:solidFill>
                <a:srgbClr val="FF0000"/>
              </a:solidFill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4. It is recommended that you___________.</a:t>
            </a:r>
            <a:endParaRPr lang="zh-CN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152400" algn="just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A. get vaccinated   B. will get vaccinated  C. have vaccinated  D. were vaccinated</a:t>
            </a:r>
            <a:endParaRPr lang="zh-CN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endParaRPr lang="en-US" altLang="zh-CN" sz="2400" kern="1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MS Gothic" panose="020B0609070205080204" pitchFamily="49" charset="-128"/>
            </a:endParaRPr>
          </a:p>
          <a:p>
            <a:pPr algn="just"/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5. It is high time that the company_________ measures to expand market share.</a:t>
            </a:r>
            <a:endParaRPr lang="zh-CN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76200" algn="just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A. took     B. take    C. should take     D. shall take</a:t>
            </a:r>
            <a:endParaRPr lang="zh-CN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3BC547B-C5AE-C947-29BE-3FB36BB16831}"/>
              </a:ext>
            </a:extLst>
          </p:cNvPr>
          <p:cNvSpPr txBox="1"/>
          <p:nvPr/>
        </p:nvSpPr>
        <p:spPr>
          <a:xfrm>
            <a:off x="2459206" y="685639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F41934DE-EA83-2FCF-03EE-F89B636D8662}"/>
              </a:ext>
            </a:extLst>
          </p:cNvPr>
          <p:cNvSpPr txBox="1"/>
          <p:nvPr/>
        </p:nvSpPr>
        <p:spPr>
          <a:xfrm>
            <a:off x="9080500" y="1780793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29F20F23-4C78-A9B9-F135-660F5DA0E6EE}"/>
              </a:ext>
            </a:extLst>
          </p:cNvPr>
          <p:cNvSpPr txBox="1"/>
          <p:nvPr/>
        </p:nvSpPr>
        <p:spPr>
          <a:xfrm>
            <a:off x="5346065" y="3246958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659A53CF-2982-A19C-38AF-ED10EE2E8CF3}"/>
              </a:ext>
            </a:extLst>
          </p:cNvPr>
          <p:cNvSpPr txBox="1"/>
          <p:nvPr/>
        </p:nvSpPr>
        <p:spPr>
          <a:xfrm>
            <a:off x="4648200" y="4275344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B4B33F83-7560-7C18-1762-C33B565DDD29}"/>
              </a:ext>
            </a:extLst>
          </p:cNvPr>
          <p:cNvSpPr txBox="1"/>
          <p:nvPr/>
        </p:nvSpPr>
        <p:spPr>
          <a:xfrm>
            <a:off x="5048250" y="5381873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4E64306B-304E-0817-24DC-08B50257B98C}"/>
              </a:ext>
            </a:extLst>
          </p:cNvPr>
          <p:cNvSpPr txBox="1"/>
          <p:nvPr/>
        </p:nvSpPr>
        <p:spPr>
          <a:xfrm>
            <a:off x="298450" y="1456196"/>
            <a:ext cx="4806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考查“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kumimoji="0" lang="zh-CN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引导的条件状语从句”。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endParaRPr kumimoji="0" lang="zh-CN" altLang="zh-CN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7F2E44FE-B1BC-FFC7-8D32-4921A542B7B8}"/>
              </a:ext>
            </a:extLst>
          </p:cNvPr>
          <p:cNvSpPr txBox="1"/>
          <p:nvPr/>
        </p:nvSpPr>
        <p:spPr>
          <a:xfrm>
            <a:off x="298450" y="2908118"/>
            <a:ext cx="4806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zh-CN" sz="2400" b="1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考查</a:t>
            </a:r>
            <a:r>
              <a:rPr lang="en-US" altLang="zh-CN" sz="2400" b="1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“would rather…” </a:t>
            </a:r>
            <a:r>
              <a:rPr lang="zh-CN" altLang="zh-CN" sz="2400" b="1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用法。</a:t>
            </a:r>
            <a:endParaRPr lang="zh-CN" altLang="zh-CN" sz="2400" b="1" kern="100" dirty="0">
              <a:solidFill>
                <a:srgbClr val="FF0000"/>
              </a:solidFill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0CD6C3BE-EF4E-61DB-6C69-0715C8704187}"/>
              </a:ext>
            </a:extLst>
          </p:cNvPr>
          <p:cNvSpPr txBox="1"/>
          <p:nvPr/>
        </p:nvSpPr>
        <p:spPr>
          <a:xfrm>
            <a:off x="298450" y="3929951"/>
            <a:ext cx="566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zh-CN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考查“</a:t>
            </a:r>
            <a:r>
              <a:rPr lang="en-US" altLang="zh-CN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It is requested</a:t>
            </a:r>
            <a:r>
              <a:rPr lang="zh-CN" altLang="zh-CN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后面跟宾语从句”。</a:t>
            </a:r>
            <a:endParaRPr lang="zh-CN" altLang="zh-CN" sz="2400" b="1" kern="100" dirty="0">
              <a:solidFill>
                <a:srgbClr val="FF0000"/>
              </a:solidFill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EEDA92D8-E8B6-BA5A-78C8-3A8310C34F1F}"/>
              </a:ext>
            </a:extLst>
          </p:cNvPr>
          <p:cNvSpPr txBox="1"/>
          <p:nvPr/>
        </p:nvSpPr>
        <p:spPr>
          <a:xfrm>
            <a:off x="279400" y="5072640"/>
            <a:ext cx="688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zh-CN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考查“</a:t>
            </a:r>
            <a:r>
              <a:rPr lang="en-US" altLang="zh-CN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recommend</a:t>
            </a:r>
            <a:r>
              <a:rPr lang="zh-CN" altLang="zh-CN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、</a:t>
            </a:r>
            <a:r>
              <a:rPr lang="en-US" altLang="zh-CN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suggest</a:t>
            </a:r>
            <a:r>
              <a:rPr lang="zh-CN" altLang="zh-CN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等后面的宾语从句”。</a:t>
            </a:r>
            <a:r>
              <a:rPr lang="zh-CN" altLang="zh-CN" sz="2400" b="1" kern="100" dirty="0">
                <a:solidFill>
                  <a:srgbClr val="FF0000"/>
                </a:solidFill>
                <a:effectLst/>
                <a:latin typeface="等线" panose="02010600030101010101" pitchFamily="2" charset="-122"/>
                <a:ea typeface="Times New Roman" panose="02020603050405020304" pitchFamily="18" charset="0"/>
                <a:cs typeface="MS Gothic" panose="020B0609070205080204" pitchFamily="49" charset="-128"/>
              </a:rPr>
              <a:t> </a:t>
            </a:r>
            <a:endParaRPr lang="zh-CN" altLang="zh-CN" sz="2400" b="1" kern="100" dirty="0">
              <a:solidFill>
                <a:srgbClr val="FF0000"/>
              </a:solidFill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122830D7-D02A-EB24-43CD-B934502CC999}"/>
              </a:ext>
            </a:extLst>
          </p:cNvPr>
          <p:cNvSpPr txBox="1"/>
          <p:nvPr/>
        </p:nvSpPr>
        <p:spPr>
          <a:xfrm>
            <a:off x="298450" y="6225092"/>
            <a:ext cx="688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zh-CN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考查“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I</a:t>
            </a:r>
            <a:r>
              <a:rPr lang="en-US" altLang="zh-CN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t is high time that…</a:t>
            </a:r>
            <a:r>
              <a:rPr lang="zh-CN" altLang="zh-CN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”用法。</a:t>
            </a:r>
            <a:r>
              <a:rPr lang="zh-CN" altLang="zh-CN" sz="2400" b="1" kern="100" dirty="0">
                <a:solidFill>
                  <a:srgbClr val="FF0000"/>
                </a:solidFill>
                <a:effectLst/>
                <a:latin typeface="等线" panose="02010600030101010101" pitchFamily="2" charset="-122"/>
                <a:ea typeface="Times New Roman" panose="02020603050405020304" pitchFamily="18" charset="0"/>
                <a:cs typeface="MS Gothic" panose="020B0609070205080204" pitchFamily="49" charset="-128"/>
              </a:rPr>
              <a:t> </a:t>
            </a:r>
            <a:endParaRPr lang="zh-CN" altLang="zh-CN" sz="2400" b="1" kern="100" dirty="0">
              <a:solidFill>
                <a:srgbClr val="FF0000"/>
              </a:solidFill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91408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18" grpId="0"/>
      <p:bldP spid="20" grpId="0"/>
      <p:bldP spid="21" grpId="0"/>
      <p:bldP spid="26" grpId="0"/>
      <p:bldP spid="27" grpId="0"/>
      <p:bldP spid="28" grpId="0"/>
      <p:bldP spid="29" grpId="0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2729633-C5FC-2DDF-8EA8-91470CD61206}"/>
              </a:ext>
            </a:extLst>
          </p:cNvPr>
          <p:cNvSpPr txBox="1"/>
          <p:nvPr/>
        </p:nvSpPr>
        <p:spPr>
          <a:xfrm>
            <a:off x="767405" y="745801"/>
            <a:ext cx="102368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180CAC34-BA1D-CA32-550F-CA3CE3CE17FA}"/>
              </a:ext>
            </a:extLst>
          </p:cNvPr>
          <p:cNvSpPr txBox="1"/>
          <p:nvPr/>
        </p:nvSpPr>
        <p:spPr>
          <a:xfrm>
            <a:off x="968374" y="537721"/>
            <a:ext cx="65341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2400" b="1" kern="100" dirty="0">
                <a:solidFill>
                  <a:schemeClr val="accent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MS Gothic" panose="020B0609070205080204" pitchFamily="49" charset="-128"/>
              </a:rPr>
              <a:t>二、</a:t>
            </a:r>
            <a:r>
              <a:rPr lang="zh-CN" altLang="en-US" sz="2400" b="1" kern="1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MS Gothic" panose="020B0609070205080204" pitchFamily="49" charset="-128"/>
              </a:rPr>
              <a:t>填空</a:t>
            </a:r>
            <a:r>
              <a:rPr lang="zh-CN" altLang="en-US" sz="2400" b="1" kern="100" dirty="0">
                <a:solidFill>
                  <a:schemeClr val="accent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MS Gothic" panose="020B0609070205080204" pitchFamily="49" charset="-128"/>
              </a:rPr>
              <a:t>题</a:t>
            </a:r>
            <a:endParaRPr lang="en-US" altLang="zh-CN" sz="2400" b="1" kern="100" dirty="0">
              <a:solidFill>
                <a:schemeClr val="accent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MS Gothic" panose="020B0609070205080204" pitchFamily="49" charset="-128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41884227-14CA-F617-520F-07D0DDE832BC}"/>
              </a:ext>
            </a:extLst>
          </p:cNvPr>
          <p:cNvSpPr txBox="1"/>
          <p:nvPr/>
        </p:nvSpPr>
        <p:spPr>
          <a:xfrm>
            <a:off x="531541" y="1282626"/>
            <a:ext cx="11128917" cy="2602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52400" indent="-152400" algn="just"/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1.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It is high time that the government (take)________ measures to protect the local environment.</a:t>
            </a:r>
            <a:endParaRPr lang="zh-CN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endParaRPr lang="en-US" altLang="zh-CN" sz="2400" kern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endParaRPr lang="en-US" altLang="zh-CN" sz="2400" kern="1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MS Gothic" panose="020B0609070205080204" pitchFamily="49" charset="-128"/>
            </a:endParaRPr>
          </a:p>
          <a:p>
            <a:pPr algn="just"/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2.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It’s wonderful that the Chinese should (make)____________ so much progress over the past decades.</a:t>
            </a:r>
          </a:p>
          <a:p>
            <a:pPr algn="just">
              <a:lnSpc>
                <a:spcPts val="2200"/>
              </a:lnSpc>
            </a:pPr>
            <a:endParaRPr lang="zh-CN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663151FC-5317-9425-406C-FB33145CCAA6}"/>
              </a:ext>
            </a:extLst>
          </p:cNvPr>
          <p:cNvSpPr txBox="1"/>
          <p:nvPr/>
        </p:nvSpPr>
        <p:spPr>
          <a:xfrm>
            <a:off x="6505245" y="2749676"/>
            <a:ext cx="1786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made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319FB9E-E6C4-59F5-3346-8B58FAD75179}"/>
              </a:ext>
            </a:extLst>
          </p:cNvPr>
          <p:cNvSpPr txBox="1"/>
          <p:nvPr/>
        </p:nvSpPr>
        <p:spPr>
          <a:xfrm>
            <a:off x="6683664" y="1282626"/>
            <a:ext cx="9356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took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53081C4-2280-1D20-D035-D2D36F53B923}"/>
              </a:ext>
            </a:extLst>
          </p:cNvPr>
          <p:cNvSpPr txBox="1"/>
          <p:nvPr/>
        </p:nvSpPr>
        <p:spPr>
          <a:xfrm>
            <a:off x="827888" y="2016151"/>
            <a:ext cx="6089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考查“</a:t>
            </a:r>
            <a:r>
              <a:rPr lang="en-US" altLang="zh-CN" sz="24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high time… </a:t>
            </a:r>
            <a:r>
              <a:rPr lang="zh-CN" altLang="en-US" sz="24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400" b="1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用法。</a:t>
            </a:r>
            <a:endParaRPr lang="en-US" altLang="zh-CN" sz="2400" b="1" kern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32EC7D2-63E6-41FC-C5D0-80A062279429}"/>
              </a:ext>
            </a:extLst>
          </p:cNvPr>
          <p:cNvSpPr txBox="1"/>
          <p:nvPr/>
        </p:nvSpPr>
        <p:spPr>
          <a:xfrm>
            <a:off x="767405" y="3646660"/>
            <a:ext cx="6089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考查“</a:t>
            </a:r>
            <a:r>
              <a:rPr lang="en-US" altLang="zh-CN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 have done</a:t>
            </a:r>
            <a:r>
              <a:rPr lang="zh-CN" altLang="en-US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”用法。</a:t>
            </a:r>
            <a:endParaRPr lang="en-US" altLang="zh-CN" sz="2400" b="1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113705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7054" y="1360421"/>
            <a:ext cx="390363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1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alpha val="10000"/>
                  </a:srgb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PART </a:t>
            </a:r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SIX</a:t>
            </a:r>
            <a:endParaRPr kumimoji="0" lang="en-US" altLang="zh-CN" sz="7200" b="1" i="1" u="none" strike="noStrike" kern="1200" cap="none" spc="0" normalizeH="0" baseline="0" noProof="0" dirty="0">
              <a:ln>
                <a:noFill/>
              </a:ln>
              <a:solidFill>
                <a:srgbClr val="000000">
                  <a:alpha val="10000"/>
                </a:srgb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31" name="标题 3"/>
          <p:cNvSpPr txBox="1"/>
          <p:nvPr/>
        </p:nvSpPr>
        <p:spPr>
          <a:xfrm>
            <a:off x="1112321" y="2826754"/>
            <a:ext cx="5950661" cy="121514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j-cs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CB0FE997-0D7E-CCD3-1B11-15401826B68C}"/>
              </a:ext>
            </a:extLst>
          </p:cNvPr>
          <p:cNvSpPr txBox="1"/>
          <p:nvPr/>
        </p:nvSpPr>
        <p:spPr>
          <a:xfrm>
            <a:off x="4059755" y="2985824"/>
            <a:ext cx="698182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600" b="1" spc="30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课后</a:t>
            </a:r>
            <a:r>
              <a:rPr kumimoji="0" lang="zh-CN" altLang="en-US" sz="6600" b="1" i="0" u="none" strike="noStrike" kern="1200" cap="none" spc="300" normalizeH="0" baseline="0" noProof="0" dirty="0">
                <a:ln>
                  <a:noFill/>
                </a:ln>
                <a:solidFill>
                  <a:srgbClr val="003C8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练习</a:t>
            </a:r>
          </a:p>
        </p:txBody>
      </p:sp>
    </p:spTree>
    <p:extLst>
      <p:ext uri="{BB962C8B-B14F-4D97-AF65-F5344CB8AC3E}">
        <p14:creationId xmlns:p14="http://schemas.microsoft.com/office/powerpoint/2010/main" val="1369463582"/>
      </p:ext>
    </p:extLst>
  </p:cSld>
  <p:clrMapOvr>
    <a:masterClrMapping/>
  </p:clrMapOvr>
  <p:transition spd="med" advClick="0" advTm="3000">
    <p:pull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8C243702-A4E8-551A-CE7F-A8AAF679A597}"/>
              </a:ext>
            </a:extLst>
          </p:cNvPr>
          <p:cNvSpPr txBox="1"/>
          <p:nvPr/>
        </p:nvSpPr>
        <p:spPr>
          <a:xfrm>
            <a:off x="1000125" y="534168"/>
            <a:ext cx="6534150" cy="3744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100" dirty="0">
                <a:solidFill>
                  <a:srgbClr val="003C8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一、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003C83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单项选择题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86FB429-4E90-1EE1-7156-2EE6C6EEAE99}"/>
              </a:ext>
            </a:extLst>
          </p:cNvPr>
          <p:cNvSpPr txBox="1"/>
          <p:nvPr/>
        </p:nvSpPr>
        <p:spPr>
          <a:xfrm>
            <a:off x="419101" y="972177"/>
            <a:ext cx="11258550" cy="55731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I wish you _________asking silly questions.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152400" algn="just">
              <a:lnSpc>
                <a:spcPct val="1500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had stopped   B. stop   C. stopped   D. would stop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_________today, he would get to New York by Sunday.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152400" algn="just">
              <a:lnSpc>
                <a:spcPct val="1500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If he left            B. If he had left  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Were he to leave      D. Did he leave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Look at the trouble I am in! If only I __________ your advice.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152400" algn="just">
              <a:lnSpc>
                <a:spcPct val="1500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should follow   B. had followed   C. would follow   D. followed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It’s high time that we_________ something instead of just talking.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152400" algn="just">
              <a:lnSpc>
                <a:spcPct val="1500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did   B. had done   C. have done   D. would do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 _________any change about the meeting, please tell me in time.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152400" algn="just">
              <a:lnSpc>
                <a:spcPct val="1500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There should be   B. Will there be      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There will be      D. Should there be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20D86D1-E139-EF0F-2507-625373C049BB}"/>
              </a:ext>
            </a:extLst>
          </p:cNvPr>
          <p:cNvSpPr txBox="1"/>
          <p:nvPr/>
        </p:nvSpPr>
        <p:spPr>
          <a:xfrm>
            <a:off x="2597150" y="1051281"/>
            <a:ext cx="501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F887D32B-B5F6-8316-A716-29D5CAA4058B}"/>
              </a:ext>
            </a:extLst>
          </p:cNvPr>
          <p:cNvSpPr txBox="1"/>
          <p:nvPr/>
        </p:nvSpPr>
        <p:spPr>
          <a:xfrm>
            <a:off x="1231900" y="2232381"/>
            <a:ext cx="501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396B66AE-A5D3-4109-BEF0-89C08338A6E0}"/>
              </a:ext>
            </a:extLst>
          </p:cNvPr>
          <p:cNvSpPr txBox="1"/>
          <p:nvPr/>
        </p:nvSpPr>
        <p:spPr>
          <a:xfrm>
            <a:off x="5918200" y="3248381"/>
            <a:ext cx="501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1CEF9254-4446-1EDA-962C-F0A9B460879A}"/>
              </a:ext>
            </a:extLst>
          </p:cNvPr>
          <p:cNvSpPr txBox="1"/>
          <p:nvPr/>
        </p:nvSpPr>
        <p:spPr>
          <a:xfrm>
            <a:off x="3930650" y="4365981"/>
            <a:ext cx="501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DE8612AB-3E6C-AD9A-3C8B-CEEE09E5065A}"/>
              </a:ext>
            </a:extLst>
          </p:cNvPr>
          <p:cNvSpPr txBox="1"/>
          <p:nvPr/>
        </p:nvSpPr>
        <p:spPr>
          <a:xfrm>
            <a:off x="1295400" y="5424158"/>
            <a:ext cx="501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280703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/>
      <p:bldP spid="8" grpId="0"/>
      <p:bldP spid="11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2729633-C5FC-2DDF-8EA8-91470CD61206}"/>
              </a:ext>
            </a:extLst>
          </p:cNvPr>
          <p:cNvSpPr txBox="1"/>
          <p:nvPr/>
        </p:nvSpPr>
        <p:spPr>
          <a:xfrm>
            <a:off x="2951805" y="2678859"/>
            <a:ext cx="102368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</a:p>
        </p:txBody>
      </p:sp>
      <p:sp>
        <p:nvSpPr>
          <p:cNvPr id="7" name="íSľïḑe">
            <a:extLst>
              <a:ext uri="{FF2B5EF4-FFF2-40B4-BE49-F238E27FC236}">
                <a16:creationId xmlns:a16="http://schemas.microsoft.com/office/drawing/2014/main" xmlns="" id="{6EBE9198-1A19-F54B-DE59-0525B92A92F0}"/>
              </a:ext>
            </a:extLst>
          </p:cNvPr>
          <p:cNvSpPr txBox="1"/>
          <p:nvPr/>
        </p:nvSpPr>
        <p:spPr>
          <a:xfrm>
            <a:off x="962193" y="511440"/>
            <a:ext cx="10861507" cy="374461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>
              <a:lnSpc>
                <a:spcPts val="2200"/>
              </a:lnSpc>
              <a:defRPr/>
            </a:pPr>
            <a:r>
              <a:rPr lang="zh-CN" altLang="en-US" sz="2400" kern="100" dirty="0">
                <a:solidFill>
                  <a:srgbClr val="003C83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lt"/>
              </a:rPr>
              <a:t>一、单项选择题</a:t>
            </a:r>
            <a:endParaRPr lang="en-US" altLang="zh-CN" sz="2400" kern="100" dirty="0">
              <a:solidFill>
                <a:srgbClr val="003C83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583292C-72A8-97C4-2736-404260F7F3CC}"/>
              </a:ext>
            </a:extLst>
          </p:cNvPr>
          <p:cNvSpPr txBox="1"/>
          <p:nvPr/>
        </p:nvSpPr>
        <p:spPr>
          <a:xfrm>
            <a:off x="490068" y="746246"/>
            <a:ext cx="11639550" cy="55731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 It was ordered that no smoking ________ in the museum.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152400" algn="just">
              <a:lnSpc>
                <a:spcPct val="1500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should have allowed      B. be allowed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could have been allowed   D. is being allowed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 I bet your life__________ the same without them.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152400" algn="just">
              <a:lnSpc>
                <a:spcPct val="1500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wouldn’t be     B. isn’t to be   C. isn’t going to be   D. cannot be 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28600" indent="-228600" algn="just">
              <a:lnSpc>
                <a:spcPct val="1500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en-US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__________the discounted tickets, we would not have gone to the theme park so often.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152400" algn="just">
              <a:lnSpc>
                <a:spcPct val="1500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If it was not   B. were it not for   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Had it not been for   D. If it had not been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9.___________ fired, the quality of your life would decline sharply.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152400" algn="just">
              <a:lnSpc>
                <a:spcPct val="1500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Could you be     B. Might you be    C. Would you be     D. Should you be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 The professor demands that Jack _________his paper within one week.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152400" algn="just">
              <a:lnSpc>
                <a:spcPct val="1500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hands in   B. will hand in   C. hand in   D. could hand in 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D98D418-AA83-ABE8-A2A1-CD0ECBF545D9}"/>
              </a:ext>
            </a:extLst>
          </p:cNvPr>
          <p:cNvSpPr txBox="1"/>
          <p:nvPr/>
        </p:nvSpPr>
        <p:spPr>
          <a:xfrm>
            <a:off x="5219700" y="885901"/>
            <a:ext cx="501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0F195D78-9241-5ECA-191F-289F6A0C4EFB}"/>
              </a:ext>
            </a:extLst>
          </p:cNvPr>
          <p:cNvSpPr txBox="1"/>
          <p:nvPr/>
        </p:nvSpPr>
        <p:spPr>
          <a:xfrm>
            <a:off x="3162300" y="1921231"/>
            <a:ext cx="501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C21FC79D-46CE-77BC-F648-17DCA7DCBE58}"/>
              </a:ext>
            </a:extLst>
          </p:cNvPr>
          <p:cNvSpPr txBox="1"/>
          <p:nvPr/>
        </p:nvSpPr>
        <p:spPr>
          <a:xfrm>
            <a:off x="1364803" y="3048191"/>
            <a:ext cx="501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6CD29FB1-1329-783B-1DCA-736279E4C66B}"/>
              </a:ext>
            </a:extLst>
          </p:cNvPr>
          <p:cNvSpPr txBox="1"/>
          <p:nvPr/>
        </p:nvSpPr>
        <p:spPr>
          <a:xfrm>
            <a:off x="1441450" y="4161143"/>
            <a:ext cx="501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8203D077-E0E1-6B75-302B-FD12372957D7}"/>
              </a:ext>
            </a:extLst>
          </p:cNvPr>
          <p:cNvSpPr txBox="1"/>
          <p:nvPr/>
        </p:nvSpPr>
        <p:spPr>
          <a:xfrm>
            <a:off x="5594350" y="5261331"/>
            <a:ext cx="501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693810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4607474" y="1461267"/>
            <a:ext cx="267252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b="1" dirty="0">
                <a:solidFill>
                  <a:srgbClr val="000000">
                    <a:alpha val="1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CONTENTS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382093" y="563927"/>
            <a:ext cx="5176119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目  录</a:t>
            </a:r>
          </a:p>
        </p:txBody>
      </p:sp>
      <p:grpSp>
        <p:nvGrpSpPr>
          <p:cNvPr id="5" name="Shape;222;p28"/>
          <p:cNvGrpSpPr/>
          <p:nvPr/>
        </p:nvGrpSpPr>
        <p:grpSpPr>
          <a:xfrm rot="16200000">
            <a:off x="11858155" y="5857580"/>
            <a:ext cx="83474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6" name="Shape;223;p28"/>
            <p:cNvSpPr/>
            <p:nvPr>
              <p:custDataLst>
                <p:tags r:id="rId19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7" name="Shape;224;p28"/>
            <p:cNvSpPr/>
            <p:nvPr>
              <p:custDataLst>
                <p:tags r:id="rId20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8" name="hape;225;p28"/>
            <p:cNvSpPr/>
            <p:nvPr>
              <p:custDataLst>
                <p:tags r:id="rId21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</p:grpSp>
      <p:grpSp>
        <p:nvGrpSpPr>
          <p:cNvPr id="9" name="Shape;222;p28"/>
          <p:cNvGrpSpPr/>
          <p:nvPr/>
        </p:nvGrpSpPr>
        <p:grpSpPr>
          <a:xfrm rot="5400000">
            <a:off x="1152438" y="-146292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Shape;223;p28"/>
            <p:cNvSpPr/>
            <p:nvPr>
              <p:custDataLst>
                <p:tags r:id="rId16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11" name="Shape;224;p28"/>
            <p:cNvSpPr/>
            <p:nvPr>
              <p:custDataLst>
                <p:tags r:id="rId17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>
              <p:custDataLst>
                <p:tags r:id="rId18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</p:grpSp>
      <p:sp>
        <p:nvSpPr>
          <p:cNvPr id="13" name="îṥḷiḋe"/>
          <p:cNvSpPr/>
          <p:nvPr>
            <p:custDataLst>
              <p:tags r:id="rId1"/>
            </p:custDataLst>
          </p:nvPr>
        </p:nvSpPr>
        <p:spPr>
          <a:xfrm>
            <a:off x="537110" y="4233597"/>
            <a:ext cx="1094172" cy="1094172"/>
          </a:xfrm>
          <a:prstGeom prst="ellipse">
            <a:avLst/>
          </a:prstGeom>
          <a:solidFill>
            <a:schemeClr val="accent2"/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r>
              <a:rPr lang="en-US" altLang="zh-CN" sz="2800" b="1" kern="0" dirty="0">
                <a:solidFill>
                  <a:schemeClr val="l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O1</a:t>
            </a:r>
          </a:p>
        </p:txBody>
      </p:sp>
      <p:sp>
        <p:nvSpPr>
          <p:cNvPr id="14" name="íSľïḑe"/>
          <p:cNvSpPr txBox="1"/>
          <p:nvPr>
            <p:custDataLst>
              <p:tags r:id="rId2"/>
            </p:custDataLst>
          </p:nvPr>
        </p:nvSpPr>
        <p:spPr>
          <a:xfrm>
            <a:off x="1047315" y="2392466"/>
            <a:ext cx="2524922" cy="830997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虚拟语气的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概念与类型</a:t>
            </a:r>
          </a:p>
        </p:txBody>
      </p:sp>
      <p:cxnSp>
        <p:nvCxnSpPr>
          <p:cNvPr id="16" name="išlïḑé"/>
          <p:cNvCxnSpPr>
            <a:cxnSpLocks/>
          </p:cNvCxnSpPr>
          <p:nvPr/>
        </p:nvCxnSpPr>
        <p:spPr>
          <a:xfrm flipV="1">
            <a:off x="1050301" y="2572758"/>
            <a:ext cx="0" cy="1619198"/>
          </a:xfrm>
          <a:prstGeom prst="line">
            <a:avLst/>
          </a:prstGeom>
          <a:noFill/>
          <a:ln w="15875" cap="flat" cmpd="sng" algn="ctr">
            <a:solidFill>
              <a:srgbClr val="ED7D31"/>
            </a:solidFill>
            <a:prstDash val="solid"/>
            <a:miter lim="800000"/>
            <a:tailEnd type="oval"/>
          </a:ln>
          <a:effectLst/>
        </p:spPr>
      </p:cxnSp>
      <p:sp>
        <p:nvSpPr>
          <p:cNvPr id="17" name="îṡlîḓè"/>
          <p:cNvSpPr/>
          <p:nvPr>
            <p:custDataLst>
              <p:tags r:id="rId3"/>
            </p:custDataLst>
          </p:nvPr>
        </p:nvSpPr>
        <p:spPr>
          <a:xfrm>
            <a:off x="2836741" y="4205221"/>
            <a:ext cx="1094172" cy="109417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O2</a:t>
            </a:r>
          </a:p>
        </p:txBody>
      </p:sp>
      <p:sp>
        <p:nvSpPr>
          <p:cNvPr id="18" name="iS1iḓè"/>
          <p:cNvSpPr txBox="1"/>
          <p:nvPr>
            <p:custDataLst>
              <p:tags r:id="rId4"/>
            </p:custDataLst>
          </p:nvPr>
        </p:nvSpPr>
        <p:spPr>
          <a:xfrm>
            <a:off x="3371001" y="2392466"/>
            <a:ext cx="1523371" cy="120032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虚拟语气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在条件句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中的用法</a:t>
            </a:r>
          </a:p>
        </p:txBody>
      </p:sp>
      <p:cxnSp>
        <p:nvCxnSpPr>
          <p:cNvPr id="20" name="ïślíḓê"/>
          <p:cNvCxnSpPr>
            <a:cxnSpLocks/>
          </p:cNvCxnSpPr>
          <p:nvPr>
            <p:custDataLst>
              <p:tags r:id="rId5"/>
            </p:custDataLst>
          </p:nvPr>
        </p:nvCxnSpPr>
        <p:spPr>
          <a:xfrm flipV="1">
            <a:off x="3371001" y="2581000"/>
            <a:ext cx="0" cy="1586458"/>
          </a:xfrm>
          <a:prstGeom prst="line">
            <a:avLst/>
          </a:prstGeom>
          <a:noFill/>
          <a:ln w="15875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  <a:tailEnd type="oval"/>
          </a:ln>
          <a:effectLst/>
        </p:spPr>
      </p:cxnSp>
      <p:sp>
        <p:nvSpPr>
          <p:cNvPr id="21" name="iś1îḋe"/>
          <p:cNvSpPr/>
          <p:nvPr>
            <p:custDataLst>
              <p:tags r:id="rId6"/>
            </p:custDataLst>
          </p:nvPr>
        </p:nvSpPr>
        <p:spPr>
          <a:xfrm>
            <a:off x="4728874" y="4277000"/>
            <a:ext cx="1094172" cy="1094172"/>
          </a:xfrm>
          <a:prstGeom prst="ellipse">
            <a:avLst/>
          </a:prstGeom>
          <a:solidFill>
            <a:schemeClr val="accent2"/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O3</a:t>
            </a:r>
          </a:p>
        </p:txBody>
      </p:sp>
      <p:cxnSp>
        <p:nvCxnSpPr>
          <p:cNvPr id="24" name="iśľíḑê"/>
          <p:cNvCxnSpPr>
            <a:cxnSpLocks/>
          </p:cNvCxnSpPr>
          <p:nvPr/>
        </p:nvCxnSpPr>
        <p:spPr>
          <a:xfrm flipV="1">
            <a:off x="5227077" y="2585921"/>
            <a:ext cx="0" cy="1671502"/>
          </a:xfrm>
          <a:prstGeom prst="line">
            <a:avLst/>
          </a:prstGeom>
          <a:noFill/>
          <a:ln w="15875" cap="flat" cmpd="sng" algn="ctr">
            <a:solidFill>
              <a:srgbClr val="ED7D31"/>
            </a:solidFill>
            <a:prstDash val="solid"/>
            <a:miter lim="800000"/>
            <a:tailEnd type="oval"/>
          </a:ln>
          <a:effectLst/>
        </p:spPr>
      </p:cxnSp>
      <p:sp>
        <p:nvSpPr>
          <p:cNvPr id="25" name="ïSļîḓè"/>
          <p:cNvSpPr/>
          <p:nvPr>
            <p:custDataLst>
              <p:tags r:id="rId7"/>
            </p:custDataLst>
          </p:nvPr>
        </p:nvSpPr>
        <p:spPr>
          <a:xfrm>
            <a:off x="6442872" y="4313348"/>
            <a:ext cx="1094172" cy="109417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O4</a:t>
            </a:r>
          </a:p>
        </p:txBody>
      </p:sp>
      <p:cxnSp>
        <p:nvCxnSpPr>
          <p:cNvPr id="28" name="íš1ïdè"/>
          <p:cNvCxnSpPr>
            <a:cxnSpLocks/>
          </p:cNvCxnSpPr>
          <p:nvPr>
            <p:custDataLst>
              <p:tags r:id="rId8"/>
            </p:custDataLst>
          </p:nvPr>
        </p:nvCxnSpPr>
        <p:spPr>
          <a:xfrm flipV="1">
            <a:off x="7046745" y="2631332"/>
            <a:ext cx="0" cy="1636697"/>
          </a:xfrm>
          <a:prstGeom prst="line">
            <a:avLst/>
          </a:prstGeom>
          <a:noFill/>
          <a:ln w="15875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  <a:tailEnd type="oval"/>
          </a:ln>
          <a:effectLst/>
        </p:spPr>
      </p:cxnSp>
      <p:sp>
        <p:nvSpPr>
          <p:cNvPr id="2" name="iś1îḋe">
            <a:extLst>
              <a:ext uri="{FF2B5EF4-FFF2-40B4-BE49-F238E27FC236}">
                <a16:creationId xmlns:a16="http://schemas.microsoft.com/office/drawing/2014/main" xmlns="" id="{E66D25B1-871A-B2F2-5983-E6ED33CAEA04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8188133" y="4277000"/>
            <a:ext cx="1094172" cy="1094172"/>
          </a:xfrm>
          <a:prstGeom prst="ellipse">
            <a:avLst/>
          </a:prstGeom>
          <a:solidFill>
            <a:schemeClr val="accent2"/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O5</a:t>
            </a:r>
          </a:p>
        </p:txBody>
      </p:sp>
      <p:sp>
        <p:nvSpPr>
          <p:cNvPr id="3" name="îṧḻiḍê">
            <a:extLst>
              <a:ext uri="{FF2B5EF4-FFF2-40B4-BE49-F238E27FC236}">
                <a16:creationId xmlns:a16="http://schemas.microsoft.com/office/drawing/2014/main" xmlns="" id="{998F1464-D180-66CA-A0D7-3B36E5759191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8611893" y="2495321"/>
            <a:ext cx="2139721" cy="4616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kern="0" noProof="0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典型例题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cxnSp>
        <p:nvCxnSpPr>
          <p:cNvPr id="31" name="iśľíḑê">
            <a:extLst>
              <a:ext uri="{FF2B5EF4-FFF2-40B4-BE49-F238E27FC236}">
                <a16:creationId xmlns:a16="http://schemas.microsoft.com/office/drawing/2014/main" xmlns="" id="{20544D02-7C4B-79E4-62D0-8F0B7D988B6F}"/>
              </a:ext>
            </a:extLst>
          </p:cNvPr>
          <p:cNvCxnSpPr>
            <a:cxnSpLocks/>
          </p:cNvCxnSpPr>
          <p:nvPr/>
        </p:nvCxnSpPr>
        <p:spPr>
          <a:xfrm flipH="1" flipV="1">
            <a:off x="8595383" y="2585921"/>
            <a:ext cx="30748" cy="1671502"/>
          </a:xfrm>
          <a:prstGeom prst="line">
            <a:avLst/>
          </a:prstGeom>
          <a:noFill/>
          <a:ln w="15875" cap="flat" cmpd="sng" algn="ctr">
            <a:solidFill>
              <a:srgbClr val="ED7D31"/>
            </a:solidFill>
            <a:prstDash val="solid"/>
            <a:miter lim="800000"/>
            <a:tailEnd type="oval"/>
          </a:ln>
          <a:effectLst/>
        </p:spPr>
      </p:cxnSp>
      <p:sp>
        <p:nvSpPr>
          <p:cNvPr id="27" name="ïSļîḓè">
            <a:extLst>
              <a:ext uri="{FF2B5EF4-FFF2-40B4-BE49-F238E27FC236}">
                <a16:creationId xmlns:a16="http://schemas.microsoft.com/office/drawing/2014/main" xmlns="" id="{08EEC160-E91B-60F6-6E10-8E1E0B52779A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10015706" y="4277000"/>
            <a:ext cx="1094172" cy="109417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O</a:t>
            </a:r>
            <a:r>
              <a:rPr lang="en-US" altLang="zh-CN" sz="2800" b="1" kern="0" dirty="0">
                <a:solidFill>
                  <a:schemeClr val="l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6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9" name="ísḷíḍè">
            <a:extLst>
              <a:ext uri="{FF2B5EF4-FFF2-40B4-BE49-F238E27FC236}">
                <a16:creationId xmlns:a16="http://schemas.microsoft.com/office/drawing/2014/main" xmlns="" id="{30E5EB74-EF60-4B8A-2654-0EBB9D8773E3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10537923" y="2497297"/>
            <a:ext cx="2139721" cy="46037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kern="0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课后练习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cxnSp>
        <p:nvCxnSpPr>
          <p:cNvPr id="33" name="íš1ïdè">
            <a:extLst>
              <a:ext uri="{FF2B5EF4-FFF2-40B4-BE49-F238E27FC236}">
                <a16:creationId xmlns:a16="http://schemas.microsoft.com/office/drawing/2014/main" xmlns="" id="{FA6F4CBF-6E62-A3C2-0FA9-CC4D6E0ED1B6}"/>
              </a:ext>
            </a:extLst>
          </p:cNvPr>
          <p:cNvCxnSpPr>
            <a:cxnSpLocks/>
          </p:cNvCxnSpPr>
          <p:nvPr>
            <p:custDataLst>
              <p:tags r:id="rId13"/>
            </p:custDataLst>
          </p:nvPr>
        </p:nvCxnSpPr>
        <p:spPr>
          <a:xfrm flipV="1">
            <a:off x="10507339" y="2620726"/>
            <a:ext cx="0" cy="1636697"/>
          </a:xfrm>
          <a:prstGeom prst="line">
            <a:avLst/>
          </a:prstGeom>
          <a:noFill/>
          <a:ln w="15875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  <a:tailEnd type="oval"/>
          </a:ln>
          <a:effectLst/>
        </p:spPr>
      </p:cxnSp>
      <p:sp>
        <p:nvSpPr>
          <p:cNvPr id="32" name="iS1iḓè">
            <a:extLst>
              <a:ext uri="{FF2B5EF4-FFF2-40B4-BE49-F238E27FC236}">
                <a16:creationId xmlns:a16="http://schemas.microsoft.com/office/drawing/2014/main" xmlns="" id="{96622790-87E8-4551-DFBC-191F3C19881F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5249750" y="2404774"/>
            <a:ext cx="1523371" cy="156966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虚拟语气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在其他从句中的用法</a:t>
            </a:r>
          </a:p>
        </p:txBody>
      </p:sp>
      <p:sp>
        <p:nvSpPr>
          <p:cNvPr id="34" name="iS1iḓè">
            <a:extLst>
              <a:ext uri="{FF2B5EF4-FFF2-40B4-BE49-F238E27FC236}">
                <a16:creationId xmlns:a16="http://schemas.microsoft.com/office/drawing/2014/main" xmlns="" id="{92C3DD30-A7E5-0BE6-6D5E-E07E85465053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7034841" y="2428476"/>
            <a:ext cx="1523371" cy="1200329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虚拟语气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kern="0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的其他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用法</a:t>
            </a:r>
          </a:p>
        </p:txBody>
      </p:sp>
    </p:spTree>
  </p:cSld>
  <p:clrMapOvr>
    <a:masterClrMapping/>
  </p:clrMapOvr>
  <p:transition spd="med" advClick="0">
    <p:pull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2729633-C5FC-2DDF-8EA8-91470CD61206}"/>
              </a:ext>
            </a:extLst>
          </p:cNvPr>
          <p:cNvSpPr txBox="1"/>
          <p:nvPr/>
        </p:nvSpPr>
        <p:spPr>
          <a:xfrm>
            <a:off x="1110305" y="484533"/>
            <a:ext cx="102368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zh-CN" sz="2400" b="1" kern="100">
                <a:solidFill>
                  <a:srgbClr val="003C8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altLang="zh-CN" sz="2400" b="1" kern="100">
                <a:solidFill>
                  <a:srgbClr val="003C8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填空题</a:t>
            </a:r>
            <a:endParaRPr lang="zh-CN" altLang="zh-CN" sz="2400" b="1" kern="100" dirty="0">
              <a:solidFill>
                <a:srgbClr val="003C8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2053C6F9-85DE-585A-3204-FCB5D8ACED44}"/>
              </a:ext>
            </a:extLst>
          </p:cNvPr>
          <p:cNvSpPr txBox="1"/>
          <p:nvPr/>
        </p:nvSpPr>
        <p:spPr>
          <a:xfrm>
            <a:off x="241137" y="1173020"/>
            <a:ext cx="11430325" cy="3911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 If Joe hadn’t caught you when you fell</a:t>
            </a:r>
            <a:r>
              <a:rPr lang="zh-CN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(smile) ____________________ now.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suggestion that the mayor (present) ________________________the prizes was accepted by the citizens.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13.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was essential that we (sign) ________________________the contract before the end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October.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14. He suggested that we (stay) __________________for lunch.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15.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Without water, life (be) _______________miserable for many people.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B8772A9-1A77-4D72-66A6-DD82196BBE6E}"/>
              </a:ext>
            </a:extLst>
          </p:cNvPr>
          <p:cNvSpPr txBox="1"/>
          <p:nvPr/>
        </p:nvSpPr>
        <p:spPr>
          <a:xfrm>
            <a:off x="3978274" y="4534569"/>
            <a:ext cx="1946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would be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3BD31F2D-B1DF-9652-032C-FD15382F4874}"/>
              </a:ext>
            </a:extLst>
          </p:cNvPr>
          <p:cNvSpPr txBox="1"/>
          <p:nvPr/>
        </p:nvSpPr>
        <p:spPr>
          <a:xfrm>
            <a:off x="4906961" y="2897756"/>
            <a:ext cx="29560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sign </a:t>
            </a:r>
            <a:r>
              <a:rPr lang="zh-CN" altLang="en-US" sz="24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或</a:t>
            </a:r>
            <a:r>
              <a:rPr lang="en-US" altLang="zh-CN" sz="24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should sign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A706B11A-DB8F-5ABB-F40A-C2CFC6345FEF}"/>
              </a:ext>
            </a:extLst>
          </p:cNvPr>
          <p:cNvSpPr txBox="1"/>
          <p:nvPr/>
        </p:nvSpPr>
        <p:spPr>
          <a:xfrm>
            <a:off x="6096000" y="1798582"/>
            <a:ext cx="3625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present </a:t>
            </a:r>
            <a:r>
              <a:rPr lang="zh-CN" altLang="en-US" sz="24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或</a:t>
            </a:r>
            <a:r>
              <a:rPr lang="en-US" altLang="zh-CN" sz="24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should present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7AA04DD1-EFFD-A9DC-4864-93063A98413A}"/>
              </a:ext>
            </a:extLst>
          </p:cNvPr>
          <p:cNvSpPr txBox="1"/>
          <p:nvPr/>
        </p:nvSpPr>
        <p:spPr>
          <a:xfrm>
            <a:off x="7426324" y="1223165"/>
            <a:ext cx="28098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wouldn’t be smiling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CE8E1B0D-6743-56B8-CAC1-0584BEC78F60}"/>
              </a:ext>
            </a:extLst>
          </p:cNvPr>
          <p:cNvSpPr txBox="1"/>
          <p:nvPr/>
        </p:nvSpPr>
        <p:spPr>
          <a:xfrm>
            <a:off x="4229179" y="3984983"/>
            <a:ext cx="2724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stay</a:t>
            </a:r>
            <a:r>
              <a:rPr lang="zh-CN" altLang="en-US" sz="24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或</a:t>
            </a:r>
            <a:r>
              <a:rPr lang="en-US" altLang="zh-CN" sz="24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should stay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717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7054" y="1360421"/>
            <a:ext cx="390363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PART ONE</a:t>
            </a:r>
          </a:p>
        </p:txBody>
      </p:sp>
      <p:sp>
        <p:nvSpPr>
          <p:cNvPr id="31" name="标题 3"/>
          <p:cNvSpPr txBox="1"/>
          <p:nvPr/>
        </p:nvSpPr>
        <p:spPr>
          <a:xfrm>
            <a:off x="2306121" y="2894297"/>
            <a:ext cx="9327079" cy="121514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6600" spc="3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虚拟语气的概念与类型</a:t>
            </a:r>
          </a:p>
        </p:txBody>
      </p:sp>
    </p:spTree>
  </p:cSld>
  <p:clrMapOvr>
    <a:masterClrMapping/>
  </p:clrMapOvr>
  <p:transition spd="med" advClick="0" advTm="3000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32B39A4A-A160-6241-B8DC-EEF4FE4F2CA3}"/>
              </a:ext>
            </a:extLst>
          </p:cNvPr>
          <p:cNvSpPr txBox="1"/>
          <p:nvPr/>
        </p:nvSpPr>
        <p:spPr>
          <a:xfrm>
            <a:off x="679450" y="461414"/>
            <a:ext cx="11734800" cy="63391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3500"/>
              </a:lnSpc>
            </a:pPr>
            <a:r>
              <a:rPr lang="en-US" altLang="zh-CN" sz="2400" kern="100" dirty="0">
                <a:latin typeface="Calibri" panose="020F0502020204030204" pitchFamily="34" charset="0"/>
                <a:ea typeface="MS Gothic" panose="020B0609070205080204" pitchFamily="49" charset="-128"/>
                <a:cs typeface="宋体" panose="02010600030101010101" pitchFamily="2" charset="-122"/>
              </a:rPr>
              <a:t>  </a:t>
            </a:r>
            <a:r>
              <a:rPr lang="zh-CN" altLang="en-US" sz="2800" b="1" kern="100" dirty="0">
                <a:solidFill>
                  <a:schemeClr val="accent1"/>
                </a:solidFill>
                <a:latin typeface="Calibri" panose="020F0502020204030204" pitchFamily="34" charset="0"/>
                <a:ea typeface="MS Gothic" panose="020B0609070205080204" pitchFamily="49" charset="-128"/>
                <a:cs typeface="宋体" panose="02010600030101010101" pitchFamily="2" charset="-122"/>
              </a:rPr>
              <a:t>（一）</a:t>
            </a:r>
            <a:r>
              <a:rPr lang="zh-CN" altLang="zh-CN" sz="2800" b="1" kern="100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假设</a:t>
            </a:r>
            <a:endParaRPr lang="zh-CN" altLang="zh-CN" sz="2800" b="1" kern="100" dirty="0">
              <a:solidFill>
                <a:schemeClr val="accent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lnSpc>
                <a:spcPts val="35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Yu Gothic" panose="020B0400000000000000" pitchFamily="34" charset="-128"/>
              </a:rPr>
              <a:t>If I</a:t>
            </a:r>
            <a:r>
              <a:rPr lang="en-US" altLang="zh-CN" sz="2400" b="1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Yu Gothic" panose="020B0400000000000000" pitchFamily="34" charset="-128"/>
              </a:rPr>
              <a:t> </a:t>
            </a:r>
            <a:r>
              <a:rPr lang="en-US" altLang="zh-CN" sz="2400" b="1" i="1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Yu Gothic" panose="020B0400000000000000" pitchFamily="34" charset="-128"/>
              </a:rPr>
              <a:t>were</a:t>
            </a:r>
            <a:r>
              <a:rPr lang="en-US" altLang="zh-CN" sz="2400" i="1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Yu Gothic" panose="020B0400000000000000" pitchFamily="34" charset="-128"/>
              </a:rPr>
              <a:t> 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Yu Gothic" panose="020B0400000000000000" pitchFamily="34" charset="-128"/>
              </a:rPr>
              <a:t>you, I </a:t>
            </a:r>
            <a:r>
              <a:rPr lang="en-US" altLang="zh-CN" sz="2400" b="1" i="1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Yu Gothic" panose="020B0400000000000000" pitchFamily="34" charset="-128"/>
              </a:rPr>
              <a:t>should tell</a:t>
            </a:r>
            <a:r>
              <a:rPr lang="en-US" altLang="zh-CN" sz="2400" b="1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Yu Gothic" panose="020B0400000000000000" pitchFamily="34" charset="-128"/>
              </a:rPr>
              <a:t> 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Yu Gothic" panose="020B0400000000000000" pitchFamily="34" charset="-128"/>
              </a:rPr>
              <a:t>Jeff all about it.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Yu Gothic" panose="020B0400000000000000" pitchFamily="34" charset="-128"/>
              </a:rPr>
              <a:t>如果我是你，我就会告诉杰夫一切。</a:t>
            </a:r>
            <a:endParaRPr lang="en-US" altLang="zh-CN" sz="24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3500"/>
              </a:lnSpc>
            </a:pPr>
            <a:r>
              <a:rPr lang="zh-CN" altLang="en-US" sz="2800" b="1" kern="100" dirty="0">
                <a:solidFill>
                  <a:schemeClr val="accent1"/>
                </a:solidFill>
                <a:latin typeface="Calibri" panose="020F0502020204030204" pitchFamily="34" charset="0"/>
                <a:ea typeface="MS Gothic" panose="020B0609070205080204" pitchFamily="49" charset="-128"/>
              </a:rPr>
              <a:t>（二）</a:t>
            </a:r>
            <a:r>
              <a:rPr lang="zh-CN" altLang="zh-CN" sz="2800" b="1" kern="100" dirty="0">
                <a:solidFill>
                  <a:schemeClr val="accent1"/>
                </a:solidFill>
                <a:latin typeface="Calibri" panose="020F0502020204030204" pitchFamily="34" charset="0"/>
                <a:ea typeface="MS Gothic" panose="020B0609070205080204" pitchFamily="49" charset="-128"/>
              </a:rPr>
              <a:t>推测</a:t>
            </a:r>
          </a:p>
          <a:p>
            <a:pPr algn="l">
              <a:lnSpc>
                <a:spcPts val="35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Yu Gothic" panose="020B0400000000000000" pitchFamily="34" charset="-128"/>
              </a:rPr>
              <a:t>Jack </a:t>
            </a:r>
            <a:r>
              <a:rPr lang="en-US" altLang="zh-CN" sz="2400" b="1" i="1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Yu Gothic" panose="020B0400000000000000" pitchFamily="34" charset="-128"/>
              </a:rPr>
              <a:t>must have completed</a:t>
            </a:r>
            <a:r>
              <a:rPr lang="en-US" altLang="zh-CN" sz="2400" i="1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Yu Gothic" panose="020B0400000000000000" pitchFamily="34" charset="-128"/>
              </a:rPr>
              <a:t> 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Yu Gothic" panose="020B0400000000000000" pitchFamily="34" charset="-128"/>
              </a:rPr>
              <a:t>his homework; otherwise, he </a:t>
            </a:r>
            <a:r>
              <a:rPr lang="en-US" altLang="zh-CN" sz="2400" b="1" i="1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Yu Gothic" panose="020B0400000000000000" pitchFamily="34" charset="-128"/>
              </a:rPr>
              <a:t>wouldn't be playing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Yu Gothic" panose="020B0400000000000000" pitchFamily="34" charset="-128"/>
              </a:rPr>
              <a:t> football. 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lnSpc>
                <a:spcPts val="3500"/>
              </a:lnSpc>
            </a:pPr>
            <a:r>
              <a:rPr lang="zh-CN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Yu Gothic" panose="020B0400000000000000" pitchFamily="34" charset="-128"/>
              </a:rPr>
              <a:t>杰克肯定写完作业了，不然他就不会踢足球了。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3500"/>
              </a:lnSpc>
            </a:pPr>
            <a:r>
              <a:rPr lang="zh-CN" altLang="en-US" sz="2800" b="1" kern="100" dirty="0">
                <a:solidFill>
                  <a:schemeClr val="accent1"/>
                </a:solidFill>
                <a:latin typeface="Calibri" panose="020F0502020204030204" pitchFamily="34" charset="0"/>
                <a:ea typeface="MS Gothic" panose="020B0609070205080204" pitchFamily="49" charset="-128"/>
              </a:rPr>
              <a:t>（三）</a:t>
            </a:r>
            <a:r>
              <a:rPr lang="zh-CN" altLang="zh-CN" sz="2800" b="1" kern="100" dirty="0">
                <a:solidFill>
                  <a:schemeClr val="accent1"/>
                </a:solidFill>
                <a:latin typeface="Calibri" panose="020F0502020204030204" pitchFamily="34" charset="0"/>
                <a:ea typeface="MS Gothic" panose="020B0609070205080204" pitchFamily="49" charset="-128"/>
              </a:rPr>
              <a:t>怀疑</a:t>
            </a:r>
          </a:p>
          <a:p>
            <a:pPr algn="l">
              <a:lnSpc>
                <a:spcPts val="35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Yu Gothic" panose="020B0400000000000000" pitchFamily="34" charset="-128"/>
              </a:rPr>
              <a:t>The yogurt</a:t>
            </a:r>
            <a:r>
              <a:rPr lang="en-US" altLang="zh-CN" sz="2400" i="1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Yu Gothic" panose="020B0400000000000000" pitchFamily="34" charset="-128"/>
              </a:rPr>
              <a:t> </a:t>
            </a:r>
            <a:r>
              <a:rPr lang="en-US" altLang="zh-CN" sz="2400" b="1" i="1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Yu Gothic" panose="020B0400000000000000" pitchFamily="34" charset="-128"/>
              </a:rPr>
              <a:t>tastes</a:t>
            </a:r>
            <a:r>
              <a:rPr lang="en-US" altLang="zh-CN" sz="2400" i="1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Yu Gothic" panose="020B0400000000000000" pitchFamily="34" charset="-128"/>
              </a:rPr>
              <a:t> 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Yu Gothic" panose="020B0400000000000000" pitchFamily="34" charset="-128"/>
              </a:rPr>
              <a:t>as if it has gone bad.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Yu Gothic" panose="020B0400000000000000" pitchFamily="34" charset="-128"/>
              </a:rPr>
              <a:t>这酸奶尝起来像坏了。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3500"/>
              </a:lnSpc>
            </a:pPr>
            <a:r>
              <a:rPr lang="zh-CN" altLang="en-US" sz="2800" b="1" kern="100" dirty="0">
                <a:solidFill>
                  <a:schemeClr val="accent1"/>
                </a:solidFill>
                <a:latin typeface="Calibri" panose="020F0502020204030204" pitchFamily="34" charset="0"/>
                <a:ea typeface="MS Gothic" panose="020B0609070205080204" pitchFamily="49" charset="-128"/>
              </a:rPr>
              <a:t>（四）</a:t>
            </a:r>
            <a:r>
              <a:rPr lang="zh-CN" altLang="zh-CN" sz="2800" b="1" kern="100" dirty="0">
                <a:solidFill>
                  <a:schemeClr val="accent1"/>
                </a:solidFill>
                <a:latin typeface="Calibri" panose="020F0502020204030204" pitchFamily="34" charset="0"/>
                <a:ea typeface="MS Gothic" panose="020B0609070205080204" pitchFamily="49" charset="-128"/>
              </a:rPr>
              <a:t>愿望</a:t>
            </a:r>
          </a:p>
          <a:p>
            <a:pPr algn="l">
              <a:lnSpc>
                <a:spcPts val="35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Yu Gothic" panose="020B0400000000000000" pitchFamily="34" charset="-128"/>
              </a:rPr>
              <a:t>I wish I </a:t>
            </a:r>
            <a:r>
              <a:rPr lang="en-US" altLang="zh-CN" sz="2400" b="1" i="1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Yu Gothic" panose="020B0400000000000000" pitchFamily="34" charset="-128"/>
              </a:rPr>
              <a:t>were</a:t>
            </a:r>
            <a:r>
              <a:rPr lang="en-US" altLang="zh-CN" sz="2400" i="1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Yu Gothic" panose="020B0400000000000000" pitchFamily="34" charset="-128"/>
              </a:rPr>
              <a:t> 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Yu Gothic" panose="020B0400000000000000" pitchFamily="34" charset="-128"/>
              </a:rPr>
              <a:t>smarter.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Yu Gothic" panose="020B0400000000000000" pitchFamily="34" charset="-128"/>
              </a:rPr>
              <a:t>我希望我更聪明点儿。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3500"/>
              </a:lnSpc>
            </a:pPr>
            <a:r>
              <a:rPr lang="zh-CN" altLang="en-US" sz="2800" b="1" kern="100" dirty="0">
                <a:solidFill>
                  <a:schemeClr val="accent1"/>
                </a:solidFill>
                <a:latin typeface="Calibri" panose="020F0502020204030204" pitchFamily="34" charset="0"/>
                <a:ea typeface="MS Gothic" panose="020B0609070205080204" pitchFamily="49" charset="-128"/>
              </a:rPr>
              <a:t>（五）</a:t>
            </a:r>
            <a:r>
              <a:rPr lang="zh-CN" altLang="zh-CN" sz="2800" b="1" kern="100" dirty="0">
                <a:solidFill>
                  <a:schemeClr val="accent1"/>
                </a:solidFill>
                <a:latin typeface="Calibri" panose="020F0502020204030204" pitchFamily="34" charset="0"/>
                <a:ea typeface="MS Gothic" panose="020B0609070205080204" pitchFamily="49" charset="-128"/>
              </a:rPr>
              <a:t>遗憾</a:t>
            </a:r>
          </a:p>
          <a:p>
            <a:pPr algn="l">
              <a:lnSpc>
                <a:spcPts val="35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Yu Gothic" panose="020B0400000000000000" pitchFamily="34" charset="-128"/>
              </a:rPr>
              <a:t>If he</a:t>
            </a:r>
            <a:r>
              <a:rPr lang="en-US" altLang="zh-CN" sz="2400" i="1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Yu Gothic" panose="020B0400000000000000" pitchFamily="34" charset="-128"/>
              </a:rPr>
              <a:t> </a:t>
            </a:r>
            <a:r>
              <a:rPr lang="en-US" altLang="zh-CN" sz="2400" b="1" i="1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Yu Gothic" panose="020B0400000000000000" pitchFamily="34" charset="-128"/>
              </a:rPr>
              <a:t>had taken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Yu Gothic" panose="020B0400000000000000" pitchFamily="34" charset="-128"/>
              </a:rPr>
              <a:t> my advice, he </a:t>
            </a:r>
            <a:r>
              <a:rPr lang="en-US" altLang="zh-CN" sz="2400" b="1" i="1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Yu Gothic" panose="020B0400000000000000" pitchFamily="34" charset="-128"/>
              </a:rPr>
              <a:t>should have won</a:t>
            </a:r>
            <a:r>
              <a:rPr lang="en-US" altLang="zh-CN" sz="2400" b="1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Yu Gothic" panose="020B0400000000000000" pitchFamily="34" charset="-128"/>
              </a:rPr>
              <a:t> 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Yu Gothic" panose="020B0400000000000000" pitchFamily="34" charset="-128"/>
              </a:rPr>
              <a:t>the bid.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 algn="l">
              <a:lnSpc>
                <a:spcPts val="3500"/>
              </a:lnSpc>
            </a:pPr>
            <a:r>
              <a:rPr lang="zh-CN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Yu Gothic" panose="020B0400000000000000" pitchFamily="34" charset="-128"/>
              </a:rPr>
              <a:t>如果他当时听了我的建议，他这回就中标了。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3500"/>
              </a:lnSpc>
            </a:pPr>
            <a:r>
              <a:rPr lang="zh-CN" altLang="en-US" sz="2800" b="1" kern="100" dirty="0">
                <a:solidFill>
                  <a:schemeClr val="accent1"/>
                </a:solidFill>
                <a:latin typeface="Calibri" panose="020F0502020204030204" pitchFamily="34" charset="0"/>
                <a:ea typeface="MS Gothic" panose="020B0609070205080204" pitchFamily="49" charset="-128"/>
              </a:rPr>
              <a:t>（六）</a:t>
            </a:r>
            <a:r>
              <a:rPr lang="zh-CN" altLang="zh-CN" sz="2800" b="1" kern="100" dirty="0">
                <a:solidFill>
                  <a:schemeClr val="accent1"/>
                </a:solidFill>
                <a:latin typeface="Calibri" panose="020F0502020204030204" pitchFamily="34" charset="0"/>
                <a:ea typeface="MS Gothic" panose="020B0609070205080204" pitchFamily="49" charset="-128"/>
              </a:rPr>
              <a:t>建议</a:t>
            </a:r>
          </a:p>
          <a:p>
            <a:pPr algn="l">
              <a:lnSpc>
                <a:spcPts val="3500"/>
              </a:lnSpc>
            </a:pP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Yu Gothic" panose="020B0400000000000000" pitchFamily="34" charset="-128"/>
              </a:rPr>
              <a:t>We suggest that you </a:t>
            </a:r>
            <a:r>
              <a:rPr lang="en-US" altLang="zh-CN" sz="2400" b="1" i="1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Yu Gothic" panose="020B0400000000000000" pitchFamily="34" charset="-128"/>
              </a:rPr>
              <a:t>(should) get</a:t>
            </a:r>
            <a:r>
              <a:rPr lang="en-US" altLang="zh-CN" sz="2400" i="1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Yu Gothic" panose="020B0400000000000000" pitchFamily="34" charset="-128"/>
              </a:rPr>
              <a:t> 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Yu Gothic" panose="020B0400000000000000" pitchFamily="34" charset="-128"/>
              </a:rPr>
              <a:t>there earlier tomorrow.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Yu Gothic" panose="020B0400000000000000" pitchFamily="34" charset="-128"/>
              </a:rPr>
              <a:t>我们建议你明天早点儿去。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Yu Gothic" panose="020B0400000000000000" pitchFamily="34" charset="-128"/>
              </a:rPr>
              <a:t>  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 advTm="3000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7054" y="1360421"/>
            <a:ext cx="390363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PART TWO</a:t>
            </a:r>
          </a:p>
        </p:txBody>
      </p:sp>
      <p:sp>
        <p:nvSpPr>
          <p:cNvPr id="31" name="标题 3"/>
          <p:cNvSpPr txBox="1"/>
          <p:nvPr/>
        </p:nvSpPr>
        <p:spPr>
          <a:xfrm>
            <a:off x="831850" y="2680704"/>
            <a:ext cx="10852149" cy="121514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6600" spc="3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虚拟语气在条件句中的用法</a:t>
            </a:r>
          </a:p>
        </p:txBody>
      </p:sp>
    </p:spTree>
    <p:extLst>
      <p:ext uri="{BB962C8B-B14F-4D97-AF65-F5344CB8AC3E}">
        <p14:creationId xmlns:p14="http://schemas.microsoft.com/office/powerpoint/2010/main" val="2190984372"/>
      </p:ext>
    </p:extLst>
  </p:cSld>
  <p:clrMapOvr>
    <a:masterClrMapping/>
  </p:clrMapOvr>
  <p:transition spd="med" advClick="0" advTm="3000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955842" y="501495"/>
            <a:ext cx="3686007" cy="52322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kern="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一、真实条件句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3C8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2729633-C5FC-2DDF-8EA8-91470CD61206}"/>
              </a:ext>
            </a:extLst>
          </p:cNvPr>
          <p:cNvSpPr txBox="1"/>
          <p:nvPr/>
        </p:nvSpPr>
        <p:spPr>
          <a:xfrm>
            <a:off x="490068" y="1019470"/>
            <a:ext cx="1116004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Yu Gothic" panose="020B0400000000000000" pitchFamily="34" charset="-128"/>
              </a:rPr>
              <a:t>      </a:t>
            </a:r>
            <a:r>
              <a:rPr lang="zh-CN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Yu Gothic" panose="020B0400000000000000" pitchFamily="34" charset="-128"/>
              </a:rPr>
              <a:t>表示假设的情况有可能实现，动作或状态客观存在、确定或符合事实。</a:t>
            </a:r>
            <a:endParaRPr lang="en-US" altLang="zh-CN" sz="2400" dirty="0">
              <a:ea typeface="宋体" panose="02010600030101010101" pitchFamily="2" charset="-122"/>
            </a:endParaRPr>
          </a:p>
          <a:p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①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If I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have 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enough time and money, I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will go to 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Paris to see you.</a:t>
            </a:r>
          </a:p>
          <a:p>
            <a:r>
              <a:rPr lang="zh-CN" altLang="en-US" sz="2400" dirty="0">
                <a:ea typeface="宋体" panose="02010600030101010101" pitchFamily="2" charset="-122"/>
              </a:rPr>
              <a:t>假如我有足够时间和钱，我将去巴黎看你。</a:t>
            </a:r>
            <a:endParaRPr lang="en-US" altLang="zh-CN" sz="2400" dirty="0">
              <a:ea typeface="宋体" panose="02010600030101010101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38BD2E86-A299-B1CD-8DB0-9ADF9612D6E6}"/>
              </a:ext>
            </a:extLst>
          </p:cNvPr>
          <p:cNvSpPr txBox="1"/>
          <p:nvPr/>
        </p:nvSpPr>
        <p:spPr>
          <a:xfrm>
            <a:off x="847725" y="2293071"/>
            <a:ext cx="65341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kern="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二、虚拟条件句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66A61C07-8F99-3F40-963C-3685519C38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567" y="3339511"/>
            <a:ext cx="10742857" cy="1466667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A40D1881-EACD-7673-9ACE-7A70A01526B0}"/>
              </a:ext>
            </a:extLst>
          </p:cNvPr>
          <p:cNvSpPr txBox="1"/>
          <p:nvPr/>
        </p:nvSpPr>
        <p:spPr>
          <a:xfrm>
            <a:off x="490068" y="2816291"/>
            <a:ext cx="65341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sz="2400" b="1" dirty="0">
                <a:solidFill>
                  <a:srgbClr val="003C83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（一）与现在事实相反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3C83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8C187ADE-9FB9-FEA3-52B7-7B55D6E879D6}"/>
              </a:ext>
            </a:extLst>
          </p:cNvPr>
          <p:cNvSpPr txBox="1"/>
          <p:nvPr/>
        </p:nvSpPr>
        <p:spPr>
          <a:xfrm>
            <a:off x="257174" y="4913899"/>
            <a:ext cx="794067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52400"/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②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If I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knew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her address, I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would tell 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you. </a:t>
            </a:r>
            <a:endParaRPr lang="zh-CN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152400"/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要是我知道她的地址，我就告诉你了。</a:t>
            </a:r>
          </a:p>
        </p:txBody>
      </p:sp>
    </p:spTree>
    <p:extLst>
      <p:ext uri="{BB962C8B-B14F-4D97-AF65-F5344CB8AC3E}">
        <p14:creationId xmlns:p14="http://schemas.microsoft.com/office/powerpoint/2010/main" val="4070671435"/>
      </p:ext>
    </p:extLst>
  </p:cSld>
  <p:clrMapOvr>
    <a:masterClrMapping/>
  </p:clrMapOvr>
  <p:transition spd="med" advClick="0" advTm="3000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38BD2E86-A299-B1CD-8DB0-9ADF9612D6E6}"/>
              </a:ext>
            </a:extLst>
          </p:cNvPr>
          <p:cNvSpPr txBox="1"/>
          <p:nvPr/>
        </p:nvSpPr>
        <p:spPr>
          <a:xfrm>
            <a:off x="960436" y="391516"/>
            <a:ext cx="65341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kern="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二、虚拟条件句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A40D1881-EACD-7673-9ACE-7A70A01526B0}"/>
              </a:ext>
            </a:extLst>
          </p:cNvPr>
          <p:cNvSpPr txBox="1"/>
          <p:nvPr/>
        </p:nvSpPr>
        <p:spPr>
          <a:xfrm>
            <a:off x="881705" y="914736"/>
            <a:ext cx="65341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sz="2400" b="1" dirty="0">
                <a:solidFill>
                  <a:srgbClr val="003C83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（二）与过去事实相反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3C83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8C187ADE-9FB9-FEA3-52B7-7B55D6E879D6}"/>
              </a:ext>
            </a:extLst>
          </p:cNvPr>
          <p:cNvSpPr txBox="1"/>
          <p:nvPr/>
        </p:nvSpPr>
        <p:spPr>
          <a:xfrm>
            <a:off x="661685" y="2381152"/>
            <a:ext cx="1074285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52400"/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⑥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If the flight </a:t>
            </a:r>
            <a:r>
              <a:rPr lang="en-US" altLang="zh-CN" sz="24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hadn’t been delayed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, we </a:t>
            </a:r>
            <a:r>
              <a:rPr lang="en-US" altLang="zh-CN" sz="24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would have participated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in the conference.</a:t>
            </a:r>
            <a:r>
              <a:rPr lang="zh-CN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要是航班没有延误，我们就参加会议了。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C28CC8D-32BA-1976-D4A4-820FBBA447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24" y="1374511"/>
            <a:ext cx="10742857" cy="10000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05AF663-4F93-C743-ADBC-BD56A4145A89}"/>
              </a:ext>
            </a:extLst>
          </p:cNvPr>
          <p:cNvSpPr txBox="1"/>
          <p:nvPr/>
        </p:nvSpPr>
        <p:spPr>
          <a:xfrm>
            <a:off x="824555" y="3357051"/>
            <a:ext cx="65341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sz="2400" b="1" dirty="0">
                <a:solidFill>
                  <a:srgbClr val="003C83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（三）与将来事实相反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3C83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453B3210-6A95-DC8E-9E95-71E3517B765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" r="493"/>
          <a:stretch/>
        </p:blipFill>
        <p:spPr>
          <a:xfrm>
            <a:off x="569351" y="3894921"/>
            <a:ext cx="10690001" cy="1838095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8B4A2954-1980-3033-F22A-A01C9587A261}"/>
              </a:ext>
            </a:extLst>
          </p:cNvPr>
          <p:cNvSpPr txBox="1"/>
          <p:nvPr/>
        </p:nvSpPr>
        <p:spPr>
          <a:xfrm>
            <a:off x="299622" y="5857965"/>
            <a:ext cx="1146698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algn="l"/>
            <a:r>
              <a:rPr lang="zh-CN" altLang="en-US" sz="2400" kern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⑩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it</a:t>
            </a:r>
            <a:r>
              <a:rPr lang="en-US" altLang="zh-CN" sz="2400" b="1" i="1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rained/were to rain/should rain 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weekend, we </a:t>
            </a:r>
            <a:r>
              <a:rPr lang="en-US" altLang="zh-CN" sz="2400" b="1" i="1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 change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our travel plan.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28600" algn="l"/>
            <a:r>
              <a:rPr lang="zh-CN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要是这周末下雨，我们就改变旅行计划。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2472616"/>
      </p:ext>
    </p:extLst>
  </p:cSld>
  <p:clrMapOvr>
    <a:masterClrMapping/>
  </p:clrMapOvr>
  <p:transition spd="med" advClick="0" advTm="3000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38BD2E86-A299-B1CD-8DB0-9ADF9612D6E6}"/>
              </a:ext>
            </a:extLst>
          </p:cNvPr>
          <p:cNvSpPr txBox="1"/>
          <p:nvPr/>
        </p:nvSpPr>
        <p:spPr>
          <a:xfrm>
            <a:off x="960436" y="391516"/>
            <a:ext cx="65341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kern="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二、虚拟条件句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A40D1881-EACD-7673-9ACE-7A70A01526B0}"/>
              </a:ext>
            </a:extLst>
          </p:cNvPr>
          <p:cNvSpPr txBox="1"/>
          <p:nvPr/>
        </p:nvSpPr>
        <p:spPr>
          <a:xfrm>
            <a:off x="881705" y="914736"/>
            <a:ext cx="65341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sz="2400" b="1" dirty="0">
                <a:solidFill>
                  <a:srgbClr val="003C83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（四）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3C83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特殊虚拟条件句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3C83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69C28CA-23B0-5135-1192-C93FD212ECAF}"/>
              </a:ext>
            </a:extLst>
          </p:cNvPr>
          <p:cNvSpPr txBox="1"/>
          <p:nvPr/>
        </p:nvSpPr>
        <p:spPr>
          <a:xfrm>
            <a:off x="1044743" y="1668788"/>
            <a:ext cx="65341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错综时间条件句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F983D99-D6F2-3035-A376-FFC2C3483092}"/>
              </a:ext>
            </a:extLst>
          </p:cNvPr>
          <p:cNvSpPr txBox="1"/>
          <p:nvPr/>
        </p:nvSpPr>
        <p:spPr>
          <a:xfrm>
            <a:off x="767405" y="2339361"/>
            <a:ext cx="972502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28600" algn="just"/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⑭If Eason </a:t>
            </a:r>
            <a:r>
              <a:rPr lang="en-US" altLang="zh-CN" sz="2400" b="1" i="1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 been working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 hard, his conditions </a:t>
            </a:r>
            <a:r>
              <a:rPr lang="en-US" altLang="zh-CN" sz="2400" b="1" i="1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wouldn’t be 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S Gothic" panose="020B0609070205080204" pitchFamily="49" charset="-128"/>
              </a:rPr>
              <a:t>so terrible.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28600" algn="just"/>
            <a:r>
              <a:rPr lang="zh-CN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要是伊森一直努力工作，他的情况就不至于这么糟了。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7BE083BE-48E5-080E-E7F3-9A7F26CABD3E}"/>
              </a:ext>
            </a:extLst>
          </p:cNvPr>
          <p:cNvSpPr txBox="1"/>
          <p:nvPr/>
        </p:nvSpPr>
        <p:spPr>
          <a:xfrm>
            <a:off x="1108243" y="3502557"/>
            <a:ext cx="65341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含蓄条件句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36E22627-8A2B-EAB3-46E5-DEF948FF8197}"/>
              </a:ext>
            </a:extLst>
          </p:cNvPr>
          <p:cNvSpPr txBox="1"/>
          <p:nvPr/>
        </p:nvSpPr>
        <p:spPr>
          <a:xfrm>
            <a:off x="767405" y="4133319"/>
            <a:ext cx="1049496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29235" algn="l"/>
            <a:r>
              <a:rPr lang="zh-CN" altLang="en-US" sz="24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⑯ </a:t>
            </a:r>
            <a:r>
              <a:rPr lang="en-US" altLang="zh-CN" sz="2400" b="1" i="1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 for your help</a:t>
            </a:r>
            <a:r>
              <a:rPr lang="zh-CN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</a:t>
            </a:r>
            <a:r>
              <a:rPr lang="en-US" altLang="zh-CN" sz="2400" b="1" i="1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wouldn’t have completed</a:t>
            </a:r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this project ahead of time.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28600" algn="l"/>
            <a:r>
              <a:rPr lang="zh-CN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要是没有你的帮忙，我们这个项目就不可能提前完成。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5698760"/>
      </p:ext>
    </p:extLst>
  </p:cSld>
  <p:clrMapOvr>
    <a:masterClrMapping/>
  </p:clrMapOvr>
  <p:transition spd="med" advClick="0" advTm="3000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7054" y="1360421"/>
            <a:ext cx="483337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1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alpha val="10000"/>
                  </a:srgb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PART THREE</a:t>
            </a:r>
          </a:p>
        </p:txBody>
      </p:sp>
      <p:sp>
        <p:nvSpPr>
          <p:cNvPr id="31" name="标题 3"/>
          <p:cNvSpPr txBox="1"/>
          <p:nvPr/>
        </p:nvSpPr>
        <p:spPr>
          <a:xfrm>
            <a:off x="1112321" y="2826754"/>
            <a:ext cx="5950661" cy="121514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sz="18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CB0FE997-0D7E-CCD3-1B11-15401826B68C}"/>
              </a:ext>
            </a:extLst>
          </p:cNvPr>
          <p:cNvSpPr txBox="1"/>
          <p:nvPr/>
        </p:nvSpPr>
        <p:spPr>
          <a:xfrm>
            <a:off x="317500" y="2985824"/>
            <a:ext cx="118745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600" b="1" spc="3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虚拟语气在其他从句中的用法</a:t>
            </a:r>
          </a:p>
        </p:txBody>
      </p:sp>
    </p:spTree>
    <p:extLst>
      <p:ext uri="{BB962C8B-B14F-4D97-AF65-F5344CB8AC3E}">
        <p14:creationId xmlns:p14="http://schemas.microsoft.com/office/powerpoint/2010/main" val="4027329219"/>
      </p:ext>
    </p:extLst>
  </p:cSld>
  <p:clrMapOvr>
    <a:masterClrMapping/>
  </p:clrMapOvr>
  <p:transition spd="med" advClick="0" advTm="3000">
    <p:pull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.4"/>
  <p:tag name="KSO_WM_UNIT_LINE_FORE_SCHEMECOLOR_INDEX" val="10"/>
  <p:tag name="KSO_WM_UNIT_LINE_FILL_TYPE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.4"/>
  <p:tag name="KSO_WM_UNIT_LINE_FORE_SCHEMECOLOR_INDEX" val="10"/>
  <p:tag name="KSO_WM_UNIT_LINE_FILL_TYPE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.4"/>
  <p:tag name="KSO_WM_UNIT_LINE_FORE_SCHEMECOLOR_INDEX" val="10"/>
  <p:tag name="KSO_WM_UNIT_LINE_FILL_TYPE" val="2"/>
</p:tagLst>
</file>

<file path=ppt/theme/theme1.xml><?xml version="1.0" encoding="utf-8"?>
<a:theme xmlns:a="http://schemas.openxmlformats.org/drawingml/2006/main" name="1_Office 主题​​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E2EFFD"/>
      </a:dk2>
      <a:lt2>
        <a:srgbClr val="FEFEFF"/>
      </a:lt2>
      <a:accent1>
        <a:srgbClr val="003C83"/>
      </a:accent1>
      <a:accent2>
        <a:srgbClr val="015CB7"/>
      </a:accent2>
      <a:accent3>
        <a:srgbClr val="2573C5"/>
      </a:accent3>
      <a:accent4>
        <a:srgbClr val="3785D8"/>
      </a:accent4>
      <a:accent5>
        <a:srgbClr val="3D90E9"/>
      </a:accent5>
      <a:accent6>
        <a:srgbClr val="1D7ADC"/>
      </a:accent6>
      <a:hlink>
        <a:srgbClr val="0563C1"/>
      </a:hlink>
      <a:folHlink>
        <a:srgbClr val="954F72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829</TotalTime>
  <Words>1542</Words>
  <Application>Microsoft Office PowerPoint</Application>
  <PresentationFormat>自定义</PresentationFormat>
  <Paragraphs>194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PC-Liq</dc:creator>
  <cp:lastModifiedBy>lenovo</cp:lastModifiedBy>
  <cp:revision>140</cp:revision>
  <dcterms:created xsi:type="dcterms:W3CDTF">2023-11-08T11:26:17Z</dcterms:created>
  <dcterms:modified xsi:type="dcterms:W3CDTF">2024-09-20T09:00:21Z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4EBA5E931F2D289358704B650C8085F7_43</vt:lpwstr>
  </property>
  <property fmtid="{D5CDD505-2E9C-101B-9397-08002B2CF9AE}" pid="3" name="KSOProductBuildVer">
    <vt:lpwstr>2052-6.2.2.8394</vt:lpwstr>
  </property>
</Properties>
</file>