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56" autoAdjust="0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2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718d74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A6984DE-4DC2-4B92-A966-09BD9EE2D7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中考作图题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718d74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B996406-C0D5-4051-BA9B-ED6C83F62AF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c4fb737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77594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389f80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c4fb7375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c97759452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9389f803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第29讲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中考作图题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718d74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06C2742-09BA-4424-B29C-449E29F1EDF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c4fb737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77594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389f80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c4fb7375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c97759452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9389f803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第29讲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中考作图题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6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E3E1C2-21DB-F2FC-480B-2D31DF7E9F6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DE844B0-727C-4699-A979-55F2644E2D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50AA91D-1365-4622-9467-CBFB551D0C0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c4fb737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77594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389f80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c4fb7375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c97759452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9389f803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8B6AA8F-36BE-4FA3-9B9C-850561AB4B6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c4fb737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9775945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389f80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c4fb7375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?linknodeid=c97759452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9389f803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36bf974e?vcp=1&amp;pid=65cc8dce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光的折射作图</a:t>
            </a:r>
            <a:endParaRPr lang="en-US" altLang="zh-CN" sz="3200" dirty="0"/>
          </a:p>
        </p:txBody>
      </p:sp>
      <p:sp>
        <p:nvSpPr>
          <p:cNvPr id="3" name="P_6_BD#f99f46a96?vcp=1&amp;pid=736bf974e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作图要领：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光的折射作图必须遵循光的折射规律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，明确折射角与入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射角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，根据“空气角大”的原则作图。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7_1#cb340d312?sp=1&amp;vcp=1&amp;vis=1&amp;pid=736bf974e&amp;color=0,0,0&amp;mp=1&amp;vtp=1&amp;vaab=1&amp;bt=1&amp;bbb=1&amp;hb=1"/>
              <p:cNvSpPr/>
              <p:nvPr/>
            </p:nvSpPr>
            <p:spPr>
              <a:xfrm>
                <a:off x="539496" y="75215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（2024·江苏常州·中考）激光束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由空气斜射向水面，请在如图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29-3中画出对应的反射光线和折射光线（保留作图痕迹）。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7_1#cb340d312?sp=1&amp;vcp=1&amp;vis=1&amp;pid=736bf974e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2157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7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7_2#cb340d312?iti=5&amp;htil=3&amp;vcp=1&amp;vis=1&amp;pid=736bf974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7155" y="2399665"/>
            <a:ext cx="3429000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_3#cb340d312?iti=5&amp;htil=3&amp;vcp=1&amp;vis=1&amp;pid=736bf974e&amp;color=0,0,0&amp;vtp=1&amp;vaab=1&amp;bbb=1"/>
          <p:cNvSpPr/>
          <p:nvPr/>
        </p:nvSpPr>
        <p:spPr>
          <a:xfrm>
            <a:off x="5077142" y="521500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6_EX.1_1#cb340d312?htil=4&amp;vcp=1&amp;vis=1&amp;pid=736bf974e&amp;color=0,0,0&amp;mp=1&amp;vtp=1&amp;vaab=1&amp;bt=1&amp;bbb=1&amp;hb=1"/>
          <p:cNvSpPr/>
          <p:nvPr/>
        </p:nvSpPr>
        <p:spPr>
          <a:xfrm>
            <a:off x="539496" y="1728692"/>
            <a:ext cx="755294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在进行折射光路作图时，首先要明确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入射光线是在空气中还是在其他介质中，然后根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据“空气角大”的原则作图。若光垂直射向界面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则传播方向不变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pSp>
        <p:nvGrpSpPr>
          <p:cNvPr id="5" name="组合 4"/>
          <p:cNvGrpSpPr/>
          <p:nvPr/>
        </p:nvGrpSpPr>
        <p:grpSpPr>
          <a:xfrm>
            <a:off x="8261985" y="1183163"/>
            <a:ext cx="3930015" cy="4491673"/>
            <a:chOff x="6080760" y="2023808"/>
            <a:chExt cx="3930015" cy="4491673"/>
          </a:xfrm>
        </p:grpSpPr>
        <p:sp>
          <p:nvSpPr>
            <p:cNvPr id="6" name="QO_6_AN.1_1#cb340d312?htil=3&amp;vcp=1&amp;vis=1&amp;pid=736bf974e&amp;color=0,0,0&amp;vtp=1&amp;vaab=1&amp;bbb=1"/>
            <p:cNvSpPr/>
            <p:nvPr/>
          </p:nvSpPr>
          <p:spPr>
            <a:xfrm>
              <a:off x="6080760" y="2023808"/>
              <a:ext cx="3930015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如答图29-3所示</a:t>
              </a:r>
              <a:endParaRPr lang="en-US" altLang="zh-CN" sz="2800" dirty="0"/>
            </a:p>
          </p:txBody>
        </p:sp>
        <p:pic>
          <p:nvPicPr>
            <p:cNvPr id="7" name="QO_6_AN.1_1#cb340d312?iti=6&amp;htil=3&amp;vcp=1&amp;vis=1&amp;pid=736bf974e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099048" y="2704465"/>
              <a:ext cx="3182112" cy="2688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8" name="QO_6_AN.1_1#cb340d312?iti=6&amp;htil=3&amp;vcp=1&amp;vis=1&amp;pid=736bf974e&amp;color=0,0,0&amp;vtp=1&amp;vaab=1&amp;bbb=1"/>
            <p:cNvSpPr/>
            <p:nvPr/>
          </p:nvSpPr>
          <p:spPr>
            <a:xfrm>
              <a:off x="6967792" y="5519801"/>
              <a:ext cx="14446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答图29-3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6714fc6c?vcp=1&amp;pid=65cc8dce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透镜作图</a:t>
            </a:r>
            <a:endParaRPr lang="en-US" altLang="zh-CN" sz="3200" dirty="0"/>
          </a:p>
        </p:txBody>
      </p:sp>
      <p:sp>
        <p:nvSpPr>
          <p:cNvPr id="3" name="P_6_BD#e8a244265?vcp=1&amp;pid=56714fc6c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作图要领：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透镜作图要分清透镜的种类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，正确判断光线是会聚还是发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散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，注意透镜三条特殊光线（“平行过焦，过焦平行，过心不变”）的应用。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0_1#973c40c78?sp=1&amp;vcp=1&amp;vis=1&amp;pid=56714fc6c&amp;color=0,0,0&amp;mp=1&amp;vtp=1&amp;vaab=1&amp;bt=1&amp;bbb=1&amp;hb=1"/>
              <p:cNvSpPr/>
              <p:nvPr/>
            </p:nvSpPr>
            <p:spPr>
              <a:xfrm>
                <a:off x="539496" y="99447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（2024·四川内江·中考）如图29-4，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是凸透镜的焦点，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三条入射光线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，请画出这三条光线经凸透镜后的出射光线。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0_1#973c40c78?sp=1&amp;vcp=1&amp;vis=1&amp;pid=56714fc6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94473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5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0_2#973c40c78?iti=8&amp;htil=5&amp;vcp=1&amp;vis=1&amp;pid=56714fc6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1510" y="2868676"/>
            <a:ext cx="3977640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0_3#973c40c78?iti=8&amp;htil=5&amp;vcp=1&amp;vis=1&amp;pid=56714fc6c&amp;color=0,0,0&amp;vtp=1&amp;vaab=1&amp;bbb=1"/>
          <p:cNvSpPr/>
          <p:nvPr/>
        </p:nvSpPr>
        <p:spPr>
          <a:xfrm>
            <a:off x="5905818" y="515366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973c40c78?vcp=1&amp;vis=1&amp;pid=56714fc6c&amp;color=0,0,0&amp;vtp=1&amp;vaab=1&amp;bt=1&amp;bbb=1"/>
          <p:cNvSpPr/>
          <p:nvPr/>
        </p:nvSpPr>
        <p:spPr>
          <a:xfrm>
            <a:off x="710946" y="43351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透镜的三条特殊光线如图29-5所示。</a:t>
            </a:r>
            <a:endParaRPr lang="en-US" altLang="zh-CN" sz="2800" dirty="0"/>
          </a:p>
        </p:txBody>
      </p:sp>
      <p:pic>
        <p:nvPicPr>
          <p:cNvPr id="3" name="QO_6_EX.1_1#973c40c78?iti=10&amp;vcp=1&amp;vis=1&amp;pid=56714fc6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6594" y="629729"/>
            <a:ext cx="7571232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EX.1_1#973c40c78?iti=10&amp;vcp=1&amp;vis=1&amp;pid=56714fc6c&amp;color=0,0,0&amp;vtp=1&amp;vaab=1&amp;bbb=1"/>
          <p:cNvSpPr/>
          <p:nvPr/>
        </p:nvSpPr>
        <p:spPr>
          <a:xfrm>
            <a:off x="5783135" y="299516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图29-5</a:t>
            </a:r>
            <a:endParaRPr lang="en-US" altLang="zh-CN" sz="2800" dirty="0"/>
          </a:p>
        </p:txBody>
      </p:sp>
      <p:sp>
        <p:nvSpPr>
          <p:cNvPr id="5" name="QO_6_AN.1_1#973c40c78?htil=5&amp;vcp=1&amp;vis=1&amp;pid=56714fc6c&amp;color=0,0,0&amp;vtp=1&amp;vaab=1&amp;bbb=1"/>
          <p:cNvSpPr/>
          <p:nvPr/>
        </p:nvSpPr>
        <p:spPr>
          <a:xfrm>
            <a:off x="731837" y="2794824"/>
            <a:ext cx="4278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如答图29-4所示</a:t>
            </a:r>
            <a:endParaRPr lang="en-US" altLang="zh-CN" sz="2800" dirty="0"/>
          </a:p>
        </p:txBody>
      </p:sp>
      <p:pic>
        <p:nvPicPr>
          <p:cNvPr id="6" name="QO_6_AN.1_1#973c40c78?iti=9&amp;htil=5&amp;vcp=1&amp;vis=1&amp;pid=56714fc6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64519" y="3667250"/>
            <a:ext cx="4169664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6_AN.1_1#973c40c78?iti=9&amp;htil=5&amp;vcp=1&amp;vis=1&amp;pid=56714fc6c&amp;color=0,0,0&amp;vtp=1&amp;vaab=1&amp;bbb=1"/>
          <p:cNvSpPr/>
          <p:nvPr/>
        </p:nvSpPr>
        <p:spPr>
          <a:xfrm>
            <a:off x="5783135" y="5870954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答图29-4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e3edbb48?sp=1&amp;vcp=1&amp;pid=c9775945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二、力学作图</a:t>
            </a:r>
            <a:endParaRPr lang="en-US" altLang="zh-CN" sz="3200" dirty="0"/>
          </a:p>
        </p:txBody>
      </p:sp>
      <p:sp>
        <p:nvSpPr>
          <p:cNvPr id="3" name="C_5_BD#8911266ac?vcp=1&amp;pid=4e3edbb48&amp;color=68,178,231&amp;vtp=1&amp;vaab=1&amp;bbb=1"/>
          <p:cNvSpPr/>
          <p:nvPr/>
        </p:nvSpPr>
        <p:spPr>
          <a:xfrm>
            <a:off x="539496" y="1266417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力的示意图</a:t>
            </a:r>
            <a:endParaRPr lang="en-US" altLang="zh-CN" sz="3200" dirty="0"/>
          </a:p>
        </p:txBody>
      </p:sp>
      <p:sp>
        <p:nvSpPr>
          <p:cNvPr id="4" name="P_6_BD#45bab382f?vcp=1&amp;pid=8911266ac&amp;color=0,0,0&amp;vtp=1&amp;vaab=1&amp;bbb=1&amp;hb=1"/>
          <p:cNvSpPr/>
          <p:nvPr/>
        </p:nvSpPr>
        <p:spPr>
          <a:xfrm>
            <a:off x="539496" y="198485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作图要领：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画力的示意图时，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首先要明确题目要求画的是哪个力，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其次要明确所画的力的三要素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（大小、方向、作用点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），最后画表示力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的线段并标上箭头和符号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。此外，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在同一个图中画多个力的示意图时，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必须注意力的大小与表示力的线段长短的对应关系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3_1#a4bcb5449?sp=1&amp;vcp=1&amp;vis=1&amp;pid=8911266ac&amp;color=0,0,0&amp;mp=1&amp;vtp=1&amp;vaab=1&amp;bt=1&amp;bbb=1&amp;hb=1"/>
              <p:cNvSpPr/>
              <p:nvPr/>
            </p:nvSpPr>
            <p:spPr>
              <a:xfrm>
                <a:off x="539496" y="77184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例5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（2024·贵州·中考）一把带电塑料梳子靠近桌上的一些小纸片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29-6所示是纸片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离开桌面上升时的情景。请在图中画出纸片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和吸引力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3_1#a4bcb5449?sp=1&amp;vcp=1&amp;vis=1&amp;pid=8911266a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184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431" b="-3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3_2#a4bcb5449?iti=11&amp;htil=6&amp;vcp=1&amp;vis=1&amp;pid=8911266a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2576" y="3257423"/>
            <a:ext cx="1883664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3_3#a4bcb5449?iti=11&amp;htil=6&amp;vcp=1&amp;vis=1&amp;pid=8911266ac&amp;color=0,0,0&amp;vtp=1&amp;vaab=1&amp;bbb=1"/>
          <p:cNvSpPr/>
          <p:nvPr/>
        </p:nvSpPr>
        <p:spPr>
          <a:xfrm>
            <a:off x="2719896" y="550583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图29-6</a:t>
            </a:r>
            <a:endParaRPr lang="en-US" altLang="zh-CN" sz="2800" dirty="0"/>
          </a:p>
        </p:txBody>
      </p:sp>
      <p:sp>
        <p:nvSpPr>
          <p:cNvPr id="5" name="QO_6_AN.1_1#a4bcb5449?htil=6&amp;vcp=1&amp;vis=1&amp;pid=8911266ac&amp;color=0,0,0&amp;vtp=1&amp;vaab=1&amp;bbb=1"/>
          <p:cNvSpPr/>
          <p:nvPr/>
        </p:nvSpPr>
        <p:spPr>
          <a:xfrm>
            <a:off x="6080760" y="2622486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如答图29-5所示</a:t>
            </a:r>
            <a:endParaRPr lang="en-US" altLang="zh-CN" sz="2800" dirty="0"/>
          </a:p>
        </p:txBody>
      </p:sp>
      <p:pic>
        <p:nvPicPr>
          <p:cNvPr id="6" name="QO_6_AN.1_1#a4bcb5449?iti=12&amp;htil=6&amp;vcp=1&amp;vis=1&amp;pid=8911266a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303143"/>
            <a:ext cx="1810512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6_AN.1_1#a4bcb5449?iti=12&amp;htil=6&amp;vcp=1&amp;vis=1&amp;pid=8911266ac&amp;color=0,0,0&amp;vtp=1&amp;vaab=1&amp;bbb=1"/>
          <p:cNvSpPr/>
          <p:nvPr/>
        </p:nvSpPr>
        <p:spPr>
          <a:xfrm>
            <a:off x="6281991" y="5505831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答图29-5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_1#7b3d03343?sp=1&amp;vcp=1&amp;vis=1&amp;pid=8911266ac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例6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（2024·青海·中考）从嫦娥一号升空，到嫦娥五号携月壤返回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国人一步步将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“上九天揽月”的神话变为现实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！玉兔二号月球车静止在着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陆器斜面上的简化图如图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29-7所示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，请画出玉兔二号月球车所受摩擦力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和支持力的示意图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15_2#7b3d03343?iti=13&amp;htil=7&amp;vcp=1&amp;vis=1&amp;pid=8911266a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5003" y="3167362"/>
            <a:ext cx="2660904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5_3#7b3d03343?iti=13&amp;htil=7&amp;vcp=1&amp;vis=1&amp;pid=8911266ac&amp;color=0,0,0&amp;vtp=1&amp;vaab=1&amp;bbb=1"/>
          <p:cNvSpPr/>
          <p:nvPr/>
        </p:nvSpPr>
        <p:spPr>
          <a:xfrm>
            <a:off x="5000942" y="503172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7b3d03343?vcp=1&amp;vis=1&amp;pid=8911266ac&amp;color=0,0,0&amp;vtp=1&amp;vaab=1&amp;bt=1&amp;bbb=1&amp;hb=1"/>
          <p:cNvSpPr/>
          <p:nvPr/>
        </p:nvSpPr>
        <p:spPr>
          <a:xfrm>
            <a:off x="539496" y="5547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画物体的受力示意图时，要先确定受力对象，然后按照“一重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二弹三摩擦”的顺序进行受力分析。其中重力的方向始终竖直向下，压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力、支持力的方向均与接触面垂直，摩擦力的方向与物体相对运动或相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对运动趋势的方向相反；若多个力作用在同一物体上，一般取物体的重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心作为这些力共同的作用点；若两个力是平衡力，画图时表示这两个力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的线段要等长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7b3d03343?htil=7&amp;vcp=1&amp;vis=1&amp;pid=8911266ac&amp;color=0,0,0&amp;vtp=1&amp;vaab=1&amp;bbb=1"/>
          <p:cNvSpPr/>
          <p:nvPr/>
        </p:nvSpPr>
        <p:spPr>
          <a:xfrm>
            <a:off x="1554480" y="5600047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如答图29-6所示</a:t>
            </a:r>
            <a:endParaRPr lang="en-US" altLang="zh-CN" sz="2800" dirty="0"/>
          </a:p>
        </p:txBody>
      </p:sp>
      <p:pic>
        <p:nvPicPr>
          <p:cNvPr id="4" name="QO_6_AN.1_1#7b3d03343?iti=14&amp;htil=7&amp;vcp=1&amp;vis=1&amp;pid=8911266a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17336" y="3798679"/>
            <a:ext cx="1993392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N.1_1#7b3d03343?iti=14&amp;htil=7&amp;vcp=1&amp;vis=1&amp;pid=8911266ac&amp;color=0,0,0&amp;vtp=1&amp;vaab=1&amp;bbb=1"/>
          <p:cNvSpPr/>
          <p:nvPr/>
        </p:nvSpPr>
        <p:spPr>
          <a:xfrm>
            <a:off x="6391720" y="5727047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答图29-6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cf027f70e.fixed?vcp=1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1#cf027f70e.fixed?vcp=1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f67a3fc9?vcp=1&amp;pid=4e3edbb48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杠杆作图</a:t>
            </a:r>
            <a:endParaRPr lang="en-US" altLang="zh-CN" sz="3200" dirty="0"/>
          </a:p>
        </p:txBody>
      </p:sp>
      <p:sp>
        <p:nvSpPr>
          <p:cNvPr id="3" name="P_6_BD#78f3ff711?vcp=1&amp;pid=ef67a3fc9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作图要领：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力臂的画法可简记为“一找支点，二画力的作用线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作垂线段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，四标力臂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”。最省力作图要明确最大力臂为力的作用点与支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点的连线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8_1#e2c4246e3?sp=1&amp;vcp=1&amp;vis=1&amp;pid=ef67a3fc9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1023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例7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（2024·江苏盐城·中考）请在图29-8中画出用起子撬图钉的动力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的力臂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8_1#e2c4246e3?sp=1&amp;vcp=1&amp;vis=1&amp;pid=ef67a3fc9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0235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4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8_2#e2c4246e3?iti=15&amp;htil=8&amp;vcp=1&amp;vis=1&amp;pid=ef67a3fc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2194098"/>
            <a:ext cx="270662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8_3#e2c4246e3?iti=15&amp;htil=8&amp;vcp=1&amp;vis=1&amp;pid=ef67a3fc9&amp;color=0,0,0&amp;vtp=1&amp;vaab=1&amp;bbb=1"/>
          <p:cNvSpPr/>
          <p:nvPr/>
        </p:nvSpPr>
        <p:spPr>
          <a:xfrm>
            <a:off x="2729039" y="4268770"/>
            <a:ext cx="1089025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图29-8</a:t>
            </a:r>
            <a:endParaRPr lang="en-US" altLang="zh-CN" sz="2800" dirty="0"/>
          </a:p>
        </p:txBody>
      </p:sp>
      <p:sp>
        <p:nvSpPr>
          <p:cNvPr id="5" name="QO_6_AN.1_1#e2c4246e3?htil=8&amp;vcp=1&amp;vis=1&amp;pid=ef67a3fc9&amp;color=0,0,0&amp;vtp=1&amp;vaab=1&amp;bbb=1"/>
          <p:cNvSpPr/>
          <p:nvPr/>
        </p:nvSpPr>
        <p:spPr>
          <a:xfrm>
            <a:off x="6080760" y="1589641"/>
            <a:ext cx="5550408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答图29-7所示</a:t>
            </a:r>
            <a:endParaRPr lang="en-US" altLang="zh-CN" sz="2800" dirty="0"/>
          </a:p>
        </p:txBody>
      </p:sp>
      <p:pic>
        <p:nvPicPr>
          <p:cNvPr id="6" name="QO_6_AN.1_1#e2c4246e3?iti=16&amp;htil=8&amp;vcp=1&amp;vis=1&amp;pid=ef67a3fc9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194098"/>
            <a:ext cx="2743200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6_AN.1_1#e2c4246e3?iti=16&amp;htil=8&amp;vcp=1&amp;vis=1&amp;pid=ef67a3fc9&amp;color=0,0,0&amp;vtp=1&amp;vaab=1&amp;bbb=1"/>
          <p:cNvSpPr/>
          <p:nvPr/>
        </p:nvSpPr>
        <p:spPr>
          <a:xfrm>
            <a:off x="6748335" y="4268770"/>
            <a:ext cx="1444625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答图29-7</a:t>
            </a:r>
            <a:endParaRPr lang="en-US" altLang="zh-CN" sz="2800" dirty="0"/>
          </a:p>
        </p:txBody>
      </p:sp>
      <p:sp>
        <p:nvSpPr>
          <p:cNvPr id="8" name="QO_6_EX.2_1#e2c4246e3?vcp=1&amp;vis=1&amp;pid=ef67a3fc9&amp;color=0,0,0&amp;vtp=1&amp;vaab=1&amp;bbb=1&amp;hb=1"/>
          <p:cNvSpPr/>
          <p:nvPr/>
        </p:nvSpPr>
        <p:spPr>
          <a:xfrm>
            <a:off x="539496" y="4822617"/>
            <a:ext cx="11109960" cy="1569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杠杆作图注意事项：力与力臂垂直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；作用在某点的力的最大力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臂为该点与支点的连线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，故在该点施力的方向与该连线垂直时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，所需的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力最小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624c93db?sp=1&amp;vcp=1&amp;pid=c9775945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三、电学与电磁作图</a:t>
            </a:r>
            <a:endParaRPr lang="en-US" altLang="zh-CN" sz="3200" dirty="0"/>
          </a:p>
        </p:txBody>
      </p:sp>
      <p:sp>
        <p:nvSpPr>
          <p:cNvPr id="3" name="C_5_BD#28fe8ad8a?vcp=1&amp;pid=e624c93db&amp;color=68,178,231&amp;vtp=1&amp;vaab=1&amp;bbb=1"/>
          <p:cNvSpPr/>
          <p:nvPr/>
        </p:nvSpPr>
        <p:spPr>
          <a:xfrm>
            <a:off x="539496" y="1266417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串、并联电路连接作图</a:t>
            </a:r>
            <a:endParaRPr lang="en-US" altLang="zh-CN" sz="3200" dirty="0"/>
          </a:p>
        </p:txBody>
      </p:sp>
      <p:sp>
        <p:nvSpPr>
          <p:cNvPr id="4" name="P_6_BD#d0c3ede7c?vcp=1&amp;pid=28fe8ad8a&amp;color=0,0,0&amp;vtp=1&amp;vaab=1&amp;bbb=1&amp;hb=1"/>
          <p:cNvSpPr/>
          <p:nvPr/>
        </p:nvSpPr>
        <p:spPr>
          <a:xfrm>
            <a:off x="539496" y="198485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作图要领：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注意题目要求的电路类型是串联还是并联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、开关在电路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中的功能和位置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、滑动变阻器滑片移动时的电阻变化（“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近下则小”）、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电表量程的选择及其电流方向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（“正”进“负”出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）。根据实物电路画电路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图时各元件要一一对应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1_1#d04b8bc9e?sp=1&amp;vcp=1&amp;vis=1&amp;pid=28fe8ad8a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1569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例8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（2024·贵州·中考）图29-9是未完成连接的实物电路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，请在图中用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笔画线代替导线按要求完成电路连接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。要求：两灯串联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，电压表测量小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两端电压，导线不能交叉。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21_1#d04b8bc9e?sp=1&amp;vcp=1&amp;vis=1&amp;pid=28fe8ad8a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5696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111" b="-2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21_2#d04b8bc9e?iti=17&amp;htil=9&amp;vcp=1&amp;vis=1&amp;pid=28fe8ad8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0455" y="2563795"/>
            <a:ext cx="3429000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1_3#d04b8bc9e?iti=17&amp;htil=9&amp;vcp=1&amp;vis=1&amp;pid=28fe8ad8a&amp;color=0,0,0&amp;vtp=1&amp;vaab=1&amp;bbb=1"/>
          <p:cNvSpPr/>
          <p:nvPr/>
        </p:nvSpPr>
        <p:spPr>
          <a:xfrm>
            <a:off x="4810442" y="5726603"/>
            <a:ext cx="1089025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EX.1_1#d04b8bc9e?vcp=1&amp;vis=1&amp;pid=28fe8ad8a&amp;color=0,0,0&amp;vtp=1&amp;vaab=1&amp;bt=1&amp;bbb=1&amp;hb=1"/>
          <p:cNvSpPr/>
          <p:nvPr/>
        </p:nvSpPr>
        <p:spPr>
          <a:xfrm>
            <a:off x="541020" y="67090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电路连接要先明确电路结构，然后从电源正极（或负极）开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始，按电流回路顺次连接各元件，最后连接电压表。并联电路应先连接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各支路的元件，再连干路元件，最后连电压表；注意确定开关在干路还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是在支路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d04b8bc9e?htil=9&amp;vcp=1&amp;vis=1&amp;pid=28fe8ad8a&amp;color=0,0,0&amp;vtp=1&amp;vaab=1&amp;bbb=1"/>
          <p:cNvSpPr/>
          <p:nvPr/>
        </p:nvSpPr>
        <p:spPr>
          <a:xfrm>
            <a:off x="403860" y="5532324"/>
            <a:ext cx="5550408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如答图29-8所示</a:t>
            </a:r>
            <a:endParaRPr lang="en-US" altLang="zh-CN" sz="2800" dirty="0"/>
          </a:p>
        </p:txBody>
      </p:sp>
      <p:pic>
        <p:nvPicPr>
          <p:cNvPr id="4" name="QO_6_AN.1_1#d04b8bc9e?iti=18&amp;htil=9&amp;vcp=1&amp;vis=1&amp;pid=28fe8ad8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75048" y="2611420"/>
            <a:ext cx="3465576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N.1_1#d04b8bc9e?iti=18&amp;htil=9&amp;vcp=1&amp;vis=1&amp;pid=28fe8ad8a&amp;color=0,0,0&amp;vtp=1&amp;vaab=1&amp;bbb=1"/>
          <p:cNvSpPr/>
          <p:nvPr/>
        </p:nvSpPr>
        <p:spPr>
          <a:xfrm>
            <a:off x="5585523" y="5774228"/>
            <a:ext cx="1444625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答图29-8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4c5f9d06?vcp=1&amp;pid=e624c93d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家庭电路连接作图</a:t>
            </a:r>
            <a:endParaRPr lang="en-US" altLang="zh-CN" sz="3200" dirty="0"/>
          </a:p>
        </p:txBody>
      </p:sp>
      <p:sp>
        <p:nvSpPr>
          <p:cNvPr id="3" name="P_6_BD#261212435?vcp=1&amp;pid=04c5f9d06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作图要领：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作图须符合安全用电原则。三孔插座接线要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“左零右火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上接地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”，二孔插座的接线要“左零右火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”，螺口灯泡侧面接线柱须接零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，开关和熔断器须接在火线上。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4_1#0e6967ebe?sp=1&amp;vcp=1&amp;vis=1&amp;pid=04c5f9d06&amp;color=0,0,0&amp;mp=1&amp;vtp=1&amp;vaab=1&amp;bt=1&amp;bbb=1&amp;hb=1"/>
          <p:cNvSpPr/>
          <p:nvPr/>
        </p:nvSpPr>
        <p:spPr>
          <a:xfrm>
            <a:off x="539496" y="554400"/>
            <a:ext cx="11109960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例9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（2024·广东·中考）图29-10甲为三孔插座。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在符合安全用电原则下，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请在图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29-10乙中用笔画线代替导线将该插座接入家庭电路中。</a:t>
            </a:r>
            <a:endParaRPr lang="en-US" altLang="zh-CN" sz="2800" dirty="0"/>
          </a:p>
        </p:txBody>
      </p:sp>
      <p:pic>
        <p:nvPicPr>
          <p:cNvPr id="3" name="QO_6_BD.24_2#0e6967ebe?iti=19&amp;htil=10&amp;vcp=1&amp;vis=1&amp;pid=04c5f9d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" y="2321542"/>
            <a:ext cx="4764024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4_3#0e6967ebe?iti=19&amp;htil=10&amp;vcp=1&amp;vis=1&amp;pid=04c5f9d06&amp;color=0,0,0&amp;vtp=1&amp;vaab=1&amp;bbb=1"/>
          <p:cNvSpPr/>
          <p:nvPr/>
        </p:nvSpPr>
        <p:spPr>
          <a:xfrm>
            <a:off x="2635567" y="4761974"/>
            <a:ext cx="1266825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图29-10</a:t>
            </a:r>
            <a:endParaRPr lang="en-US" altLang="zh-CN" sz="2800" dirty="0"/>
          </a:p>
        </p:txBody>
      </p:sp>
      <p:sp>
        <p:nvSpPr>
          <p:cNvPr id="5" name="QO_6_AN.1_1#0e6967ebe?htil=10&amp;vcp=1&amp;vis=1&amp;pid=04c5f9d06&amp;color=0,0,0&amp;vtp=1&amp;vaab=1&amp;bbb=1"/>
          <p:cNvSpPr/>
          <p:nvPr/>
        </p:nvSpPr>
        <p:spPr>
          <a:xfrm>
            <a:off x="6080760" y="1670984"/>
            <a:ext cx="555040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如答图29-9所示</a:t>
            </a:r>
            <a:endParaRPr lang="en-US" altLang="zh-CN" sz="2800" dirty="0"/>
          </a:p>
        </p:txBody>
      </p:sp>
      <p:pic>
        <p:nvPicPr>
          <p:cNvPr id="6" name="QO_6_AN.1_1#0e6967ebe?iti=20&amp;htil=10&amp;vcp=1&amp;vis=1&amp;pid=04c5f9d0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32448" y="2284966"/>
            <a:ext cx="2843784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6_AN.1_1#0e6967ebe?iti=20&amp;htil=10&amp;vcp=1&amp;vis=1&amp;pid=04c5f9d06&amp;color=0,0,0&amp;vtp=1&amp;vaab=1&amp;bbb=1"/>
          <p:cNvSpPr/>
          <p:nvPr/>
        </p:nvSpPr>
        <p:spPr>
          <a:xfrm>
            <a:off x="7332028" y="4761974"/>
            <a:ext cx="1444625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答图29-9</a:t>
            </a:r>
            <a:endParaRPr lang="en-US" altLang="zh-CN" sz="2800" dirty="0"/>
          </a:p>
        </p:txBody>
      </p:sp>
      <p:sp>
        <p:nvSpPr>
          <p:cNvPr id="8" name="QO_6_EX.2_1#0e6967ebe?vcp=1&amp;vis=1&amp;pid=04c5f9d06&amp;color=0,0,0&amp;vtp=1&amp;vaab=1&amp;bbb=1&amp;hb=1"/>
          <p:cNvSpPr/>
          <p:nvPr/>
        </p:nvSpPr>
        <p:spPr>
          <a:xfrm>
            <a:off x="539496" y="5324456"/>
            <a:ext cx="11109960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家庭电路连线时，开关和熔断器要接在火线上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；画线时交叉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接通的要加点，交叉不接通的不要加点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caad942?vcp=1&amp;pid=e624c93d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电磁作图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6_BD#88eb363cc?vcp=1&amp;pid=06caad942&amp;color=0,0,0&amp;vtp=1&amp;vaab=1&amp;bbb=1&amp;hb=1"/>
              <p:cNvSpPr/>
              <p:nvPr/>
            </p:nvSpPr>
            <p:spPr>
              <a:xfrm>
                <a:off x="539496" y="1263495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作图要领：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根据电磁学规律（如安培定则、磁极的相互作用等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。磁感线是闭合曲线，在磁体外部，磁感线由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极出发回到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；在磁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体内部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，磁感线由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极出发回到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。用安培定则判断通电螺线管的电流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、电源正负极、磁极的极性。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6_BD#88eb363cc?vcp=1&amp;pid=06caad94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677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7_1#0da4632bc?sp=1&amp;vcp=1&amp;vis=1&amp;pid=06caad942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1544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（2024·黑龙江哈尔滨·中考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）用安培定则判定通电螺线管的磁极跟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电流方向的关系示意图如图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B29-11所示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，请在方框内标出通电螺线管的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磁极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，并在导线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段用箭头标出电流的方向。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27_1#0da4632bc?sp=1&amp;vcp=1&amp;vis=1&amp;pid=06caad942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5442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671" b="-2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27_2#0da4632bc?iti=21&amp;htil=11&amp;vcp=1&amp;vis=1&amp;pid=06caad94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208" y="2470513"/>
            <a:ext cx="3200400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7_3#0da4632bc?iti=21&amp;htil=11&amp;vcp=1&amp;vis=1&amp;pid=06caad942&amp;color=0,0,0&amp;vtp=1&amp;vaab=1&amp;bbb=1"/>
          <p:cNvSpPr/>
          <p:nvPr/>
        </p:nvSpPr>
        <p:spPr>
          <a:xfrm>
            <a:off x="2637599" y="4297916"/>
            <a:ext cx="1253617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图29-11</a:t>
            </a:r>
            <a:endParaRPr lang="en-US" altLang="zh-CN" sz="2800" dirty="0"/>
          </a:p>
        </p:txBody>
      </p:sp>
      <p:sp>
        <p:nvSpPr>
          <p:cNvPr id="5" name="QO_6_AN.1_1#0da4632bc?htil=11&amp;vcp=1&amp;vis=1&amp;pid=06caad942&amp;color=0,0,0&amp;vtp=1&amp;vaab=1&amp;bbb=1"/>
          <p:cNvSpPr/>
          <p:nvPr/>
        </p:nvSpPr>
        <p:spPr>
          <a:xfrm>
            <a:off x="6080760" y="2103419"/>
            <a:ext cx="5550408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如答图29-10所示</a:t>
            </a:r>
            <a:endParaRPr lang="en-US" altLang="zh-CN" sz="2800" dirty="0"/>
          </a:p>
        </p:txBody>
      </p:sp>
      <p:pic>
        <p:nvPicPr>
          <p:cNvPr id="6" name="QO_6_AN.1_1#0da4632bc?iti=22&amp;htil=11&amp;vcp=1&amp;vis=1&amp;pid=06caad94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707876"/>
            <a:ext cx="2761488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6_AN.1_1#0da4632bc?iti=22&amp;htil=11&amp;vcp=1&amp;vis=1&amp;pid=06caad942&amp;color=0,0,0&amp;vtp=1&amp;vaab=1&amp;bbb=1"/>
          <p:cNvSpPr/>
          <p:nvPr/>
        </p:nvSpPr>
        <p:spPr>
          <a:xfrm>
            <a:off x="6668579" y="4297916"/>
            <a:ext cx="16224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答图29-10</a:t>
            </a:r>
            <a:endParaRPr lang="en-US" altLang="zh-CN" sz="2800" dirty="0"/>
          </a:p>
        </p:txBody>
      </p:sp>
      <p:sp>
        <p:nvSpPr>
          <p:cNvPr id="8" name="QO_6_EX.2_1#0da4632bc?vcp=1&amp;vis=1&amp;pid=06caad942&amp;color=0,0,0&amp;vtp=1&amp;vaab=1&amp;bbb=1&amp;hb=1"/>
          <p:cNvSpPr/>
          <p:nvPr/>
        </p:nvSpPr>
        <p:spPr>
          <a:xfrm>
            <a:off x="539496" y="4832712"/>
            <a:ext cx="11109960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关于通电螺线管的作图问题，要注意线圈的绕向与电流的方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向，明确磁体内、外磁感线的方向。使用安培定则时要注意磁极、电流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方向、手的握法三者的关系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39bbfff90?vcp=1&amp;pid=06caad942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请完成第235~237页【备考练习】习题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bc4fb7375.fixed?vcp=1&amp;pid=c718d74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中考作图题</a:t>
            </a:r>
            <a:endParaRPr lang="en-US" altLang="zh-CN" sz="4000" dirty="0"/>
          </a:p>
        </p:txBody>
      </p:sp>
      <p:sp>
        <p:nvSpPr>
          <p:cNvPr id="3" name="C_3_BD#bc4fb7375.fixed?vcp=1&amp;pid=c718d742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专题概述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9389f803.fixed?vcp=1&amp;pid=c718d74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中考作图题</a:t>
            </a:r>
            <a:endParaRPr lang="en-US" altLang="zh-CN" sz="4000" dirty="0"/>
          </a:p>
        </p:txBody>
      </p:sp>
      <p:sp>
        <p:nvSpPr>
          <p:cNvPr id="3" name="C_3_BD#c9389f803.fixed?vcp=1&amp;pid=c718d742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第29讲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中考作图题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b138efa4?vcp=1&amp;pid=c9389f803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O_5_BD.30_1#d720f1dd7?sp=1&amp;vcp=1&amp;vis=1&amp;pid=5b138efa4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（2024·江苏宿迁·中考）如图B29-1所示，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一束光经黑板反射进入眼睛，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请画出入射光线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30_2#d720f1dd7?iti=23&amp;htil=12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088" y="3278360"/>
            <a:ext cx="2834640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30_3#d720f1dd7?iti=23&amp;htil=12&amp;vcp=1&amp;vis=1&amp;pid=5b138efa4&amp;color=0,0,0&amp;vtp=1&amp;vaab=1&amp;bbb=1"/>
          <p:cNvSpPr/>
          <p:nvPr/>
        </p:nvSpPr>
        <p:spPr>
          <a:xfrm>
            <a:off x="2601627" y="536217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</a:t>
            </a:r>
            <a:endParaRPr lang="en-US" altLang="zh-CN" sz="2800" dirty="0"/>
          </a:p>
        </p:txBody>
      </p:sp>
      <p:sp>
        <p:nvSpPr>
          <p:cNvPr id="6" name="QO_5_AN.1_1#d720f1dd7?htil=12&amp;vcp=1&amp;vis=1&amp;pid=5b138efa4&amp;color=0,0,0&amp;vtp=1&amp;vaab=1&amp;bbb=1"/>
          <p:cNvSpPr/>
          <p:nvPr/>
        </p:nvSpPr>
        <p:spPr>
          <a:xfrm>
            <a:off x="6080760" y="2542839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如答图B29-1所示</a:t>
            </a:r>
            <a:endParaRPr lang="en-US" altLang="zh-CN" sz="2800" dirty="0"/>
          </a:p>
        </p:txBody>
      </p:sp>
      <p:pic>
        <p:nvPicPr>
          <p:cNvPr id="7" name="QO_5_AN.1_1#d720f1dd7?iti=24&amp;htil=12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223496"/>
            <a:ext cx="2962656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5_AN.1_1#d720f1dd7?iti=24&amp;htil=12&amp;vcp=1&amp;vis=1&amp;pid=5b138efa4&amp;color=0,0,0&amp;vtp=1&amp;vaab=1&amp;bbb=1"/>
          <p:cNvSpPr/>
          <p:nvPr/>
        </p:nvSpPr>
        <p:spPr>
          <a:xfrm>
            <a:off x="6739795" y="5362176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2_1#c65b671f7?sp=1&amp;vcp=1&amp;vis=1&amp;pid=5b138efa4&amp;color=0,0,0&amp;vtp=1&amp;vaab=1&amp;bt=1&amp;bbb=1&amp;hb=1"/>
          <p:cNvSpPr/>
          <p:nvPr/>
        </p:nvSpPr>
        <p:spPr>
          <a:xfrm>
            <a:off x="539496" y="554400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（2024·四川泸州·中考）图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B29-2甲是随嫦娥六号一起发射的角反射器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，其三个反射面相互垂直，其中两个反射面如图B29-2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乙所示。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一束光只在这两个反射面发生了反射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，请在图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B29-2乙中画出这束光反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射的光路图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（保留作图痕迹）。</a:t>
            </a:r>
            <a:endParaRPr lang="en-US" altLang="zh-CN" sz="2800" dirty="0"/>
          </a:p>
        </p:txBody>
      </p:sp>
      <p:pic>
        <p:nvPicPr>
          <p:cNvPr id="3" name="QO_5_BD.32_2#c65b671f7?iti=25&amp;htil=13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2728" y="3273915"/>
            <a:ext cx="4041648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2_3#c65b671f7?iti=25&amp;htil=13&amp;vcp=1&amp;vis=1&amp;pid=5b138efa4&amp;color=0,0,0&amp;vtp=1&amp;vaab=1&amp;bbb=1"/>
          <p:cNvSpPr/>
          <p:nvPr/>
        </p:nvSpPr>
        <p:spPr>
          <a:xfrm>
            <a:off x="2610771" y="5897227"/>
            <a:ext cx="1325562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图B29-2</a:t>
            </a:r>
            <a:endParaRPr lang="en-US" altLang="zh-CN" sz="2800" dirty="0"/>
          </a:p>
        </p:txBody>
      </p:sp>
      <p:sp>
        <p:nvSpPr>
          <p:cNvPr id="5" name="QO_5_AN.1_1#c65b671f7?htil=13&amp;vcp=1&amp;vis=1&amp;pid=5b138efa4&amp;color=0,0,0&amp;vtp=1&amp;vaab=1&amp;bbb=1"/>
          <p:cNvSpPr/>
          <p:nvPr/>
        </p:nvSpPr>
        <p:spPr>
          <a:xfrm>
            <a:off x="6080760" y="2724322"/>
            <a:ext cx="5550408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如答图B29-2所示</a:t>
            </a:r>
            <a:endParaRPr lang="en-US" altLang="zh-CN" sz="2800" dirty="0"/>
          </a:p>
        </p:txBody>
      </p:sp>
      <p:pic>
        <p:nvPicPr>
          <p:cNvPr id="6" name="QO_5_AN.1_1#c65b671f7?iti=26&amp;htil=13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328779"/>
            <a:ext cx="2276856" cy="244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c65b671f7?iti=26&amp;htil=13&amp;vcp=1&amp;vis=1&amp;pid=5b138efa4&amp;color=0,0,0&amp;vtp=1&amp;vaab=1&amp;bbb=1"/>
          <p:cNvSpPr/>
          <p:nvPr/>
        </p:nvSpPr>
        <p:spPr>
          <a:xfrm>
            <a:off x="6396895" y="5897227"/>
            <a:ext cx="1681162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34_1#ad4343848?sp=1&amp;vcp=1&amp;vis=1&amp;pid=5b138efa4&amp;color=0,0,0&amp;vtp=1&amp;vaab=1&amp;bt=1&amp;bbb=1"/>
              <p:cNvSpPr/>
              <p:nvPr/>
            </p:nvSpPr>
            <p:spPr>
              <a:xfrm>
                <a:off x="539496" y="131260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（2024·江苏苏州·中考）在图B29-3中画出物体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在平面镜中的像。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34_1#ad4343848?sp=1&amp;vcp=1&amp;vis=1&amp;pid=5b138efa4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12608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12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34_2#ad4343848?iti=27&amp;htil=14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616" y="2520442"/>
            <a:ext cx="126187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4_3#ad4343848?iti=27&amp;htil=14&amp;vcp=1&amp;vis=1&amp;pid=5b138efa4&amp;color=0,0,0&amp;vtp=1&amp;vaab=1&amp;bbb=1"/>
          <p:cNvSpPr/>
          <p:nvPr/>
        </p:nvSpPr>
        <p:spPr>
          <a:xfrm>
            <a:off x="2610771" y="495173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图B29-3</a:t>
            </a:r>
            <a:endParaRPr lang="en-US" altLang="zh-CN" sz="2800" dirty="0"/>
          </a:p>
        </p:txBody>
      </p:sp>
      <p:sp>
        <p:nvSpPr>
          <p:cNvPr id="5" name="QO_5_AN.1_1#ad4343848?htil=14&amp;vcp=1&amp;vis=1&amp;pid=5b138efa4&amp;color=0,0,0&amp;vtp=1&amp;vaab=1&amp;bbb=1"/>
          <p:cNvSpPr/>
          <p:nvPr/>
        </p:nvSpPr>
        <p:spPr>
          <a:xfrm>
            <a:off x="6080760" y="1876361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如答图B29-3所示</a:t>
            </a:r>
            <a:endParaRPr lang="en-US" altLang="zh-CN" sz="2800" dirty="0"/>
          </a:p>
        </p:txBody>
      </p:sp>
      <p:pic>
        <p:nvPicPr>
          <p:cNvPr id="6" name="QO_5_AN.1_1#ad4343848?iti=28&amp;htil=14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557018"/>
            <a:ext cx="2011680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ad4343848?iti=28&amp;htil=14&amp;vcp=1&amp;vis=1&amp;pid=5b138efa4&amp;color=0,0,0&amp;vtp=1&amp;vaab=1&amp;bbb=1"/>
          <p:cNvSpPr/>
          <p:nvPr/>
        </p:nvSpPr>
        <p:spPr>
          <a:xfrm>
            <a:off x="6264307" y="4951730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36_1#a869614a1?sp=1&amp;vcp=1&amp;vis=1&amp;pid=5b138efa4&amp;color=0,0,0&amp;vtp=1&amp;vaab=1&amp;bt=1&amp;bbb=1&amp;hb=1"/>
              <p:cNvSpPr/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（2024·山东菏泽·中考）2024年4月26日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，神舟十八号载人飞船成功对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接中国空间站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，装有4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条斑马鱼的特制透明容器顺利转移到问天实验舱，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B29-4甲所示。请你在图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B29-4乙中画出航天员看到斑马鱼的光路图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S表示斑马鱼的实际位置，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表示宇航员看到的斑马鱼像的位置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考虑容器壁对光线的影响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36_1#a869614a1?sp=1&amp;vcp=1&amp;vis=1&amp;pid=5b138ef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711" b="-1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36_2#a869614a1?iti=29&amp;htil=15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1202" y="3720066"/>
            <a:ext cx="4106415" cy="2077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6_3#a869614a1?iti=29&amp;htil=15&amp;vcp=1&amp;vis=1&amp;pid=5b138efa4&amp;color=0,0,0&amp;vtp=1&amp;vaab=1&amp;bbb=1"/>
          <p:cNvSpPr/>
          <p:nvPr/>
        </p:nvSpPr>
        <p:spPr>
          <a:xfrm>
            <a:off x="2601628" y="5924912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图B29-4</a:t>
            </a:r>
            <a:endParaRPr lang="en-US" altLang="zh-CN" sz="2800" dirty="0"/>
          </a:p>
        </p:txBody>
      </p:sp>
      <p:sp>
        <p:nvSpPr>
          <p:cNvPr id="5" name="QO_5_AN.1_1#a869614a1?htil=15&amp;vcp=1&amp;vis=1&amp;pid=5b138efa4&amp;color=0,0,0&amp;vtp=1&amp;vaab=1&amp;bbb=1"/>
          <p:cNvSpPr/>
          <p:nvPr/>
        </p:nvSpPr>
        <p:spPr>
          <a:xfrm>
            <a:off x="6080760" y="3143422"/>
            <a:ext cx="5550408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如答图B29-4所示</a:t>
            </a:r>
            <a:endParaRPr lang="en-US" altLang="zh-CN" sz="2800" dirty="0"/>
          </a:p>
        </p:txBody>
      </p:sp>
      <p:pic>
        <p:nvPicPr>
          <p:cNvPr id="6" name="QO_5_AN.1_1#a869614a1?iti=30&amp;htil=15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36553" y="3738354"/>
            <a:ext cx="2404185" cy="205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a869614a1?iti=30&amp;htil=15&amp;vcp=1&amp;vis=1&amp;pid=5b138efa4&amp;color=0,0,0&amp;vtp=1&amp;vaab=1&amp;bbb=1"/>
          <p:cNvSpPr/>
          <p:nvPr/>
        </p:nvSpPr>
        <p:spPr>
          <a:xfrm>
            <a:off x="6598065" y="5924912"/>
            <a:ext cx="16811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38_1#58d854db8?sp=1&amp;vcp=1&amp;vis=1&amp;pid=5b138efa4&amp;color=0,0,0&amp;vtp=1&amp;vaab=1&amp;bt=1&amp;bbb=1&amp;hb=1"/>
              <p:cNvSpPr/>
              <p:nvPr/>
            </p:nvSpPr>
            <p:spPr>
              <a:xfrm>
                <a:off x="539496" y="114420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（2024·江苏扬州·中考）如图B29-5所示，向碗中加水至图示位置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画出人眼刚好看到硬币上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点的光路图。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38_1#58d854db8?sp=1&amp;vcp=1&amp;vis=1&amp;pid=5b138ef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420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8" r="3" b="-56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38_2#58d854db8?iti=31&amp;htil=16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496" y="3062224"/>
            <a:ext cx="3182112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8_3#58d854db8?iti=31&amp;htil=16&amp;vcp=1&amp;vis=1&amp;pid=5b138efa4&amp;color=0,0,0&amp;vtp=1&amp;vaab=1&amp;bbb=1"/>
          <p:cNvSpPr/>
          <p:nvPr/>
        </p:nvSpPr>
        <p:spPr>
          <a:xfrm>
            <a:off x="2610771" y="512775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图B29-5</a:t>
            </a:r>
            <a:endParaRPr lang="en-US" altLang="zh-CN" sz="2800" dirty="0"/>
          </a:p>
        </p:txBody>
      </p:sp>
      <p:sp>
        <p:nvSpPr>
          <p:cNvPr id="5" name="QO_5_AN.1_1#58d854db8?htil=16&amp;vcp=1&amp;vis=1&amp;pid=5b138efa4&amp;color=0,0,0&amp;vtp=1&amp;vaab=1&amp;bbb=1"/>
          <p:cNvSpPr/>
          <p:nvPr/>
        </p:nvSpPr>
        <p:spPr>
          <a:xfrm>
            <a:off x="6080760" y="2354135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如答图B29-5所示</a:t>
            </a:r>
            <a:endParaRPr lang="en-US" altLang="zh-CN" sz="2800" dirty="0"/>
          </a:p>
        </p:txBody>
      </p:sp>
      <p:pic>
        <p:nvPicPr>
          <p:cNvPr id="6" name="QO_5_AN.1_1#58d854db8?iti=32&amp;htil=16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034792"/>
            <a:ext cx="3273552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58d854db8?iti=32&amp;htil=16&amp;vcp=1&amp;vis=1&amp;pid=5b138efa4&amp;color=0,0,0&amp;vtp=1&amp;vaab=1&amp;bbb=1"/>
          <p:cNvSpPr/>
          <p:nvPr/>
        </p:nvSpPr>
        <p:spPr>
          <a:xfrm>
            <a:off x="6895243" y="5127752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0_1#1e72474f4?sp=1&amp;vcp=1&amp;vis=1&amp;pid=5b138efa4&amp;color=0,0,0&amp;vtp=1&amp;vaab=1&amp;bt=1&amp;bbb=1&amp;hb=1"/>
          <p:cNvSpPr/>
          <p:nvPr/>
        </p:nvSpPr>
        <p:spPr>
          <a:xfrm>
            <a:off x="539496" y="94240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（2024·江苏连云港·中考）如图B29-6所示，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一束光从空气斜射向水面，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请画出这条入射光线的折射光线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BD.40_2#1e72474f4?iti=33&amp;htil=17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1368" y="2806827"/>
            <a:ext cx="2935224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40_3#1e72474f4?iti=33&amp;htil=17&amp;vcp=1&amp;vis=1&amp;pid=5b138efa4&amp;color=0,0,0&amp;vtp=1&amp;vaab=1&amp;bbb=1"/>
          <p:cNvSpPr/>
          <p:nvPr/>
        </p:nvSpPr>
        <p:spPr>
          <a:xfrm>
            <a:off x="2606199" y="532955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图B29-6</a:t>
            </a:r>
            <a:endParaRPr lang="en-US" altLang="zh-CN" sz="2800" dirty="0"/>
          </a:p>
        </p:txBody>
      </p:sp>
      <p:sp>
        <p:nvSpPr>
          <p:cNvPr id="5" name="QO_5_AN.1_1#1e72474f4?htil=17&amp;vcp=1&amp;vis=1&amp;pid=5b138efa4&amp;color=0,0,0&amp;vtp=1&amp;vaab=1&amp;bbb=1"/>
          <p:cNvSpPr/>
          <p:nvPr/>
        </p:nvSpPr>
        <p:spPr>
          <a:xfrm>
            <a:off x="6080760" y="2217610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如答图B29-6所示</a:t>
            </a:r>
            <a:endParaRPr lang="en-US" altLang="zh-CN" sz="2800" dirty="0"/>
          </a:p>
        </p:txBody>
      </p:sp>
      <p:pic>
        <p:nvPicPr>
          <p:cNvPr id="6" name="QO_5_AN.1_1#1e72474f4?iti=34&amp;htil=17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898267"/>
            <a:ext cx="2871216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1e72474f4?iti=34&amp;htil=17&amp;vcp=1&amp;vis=1&amp;pid=5b138efa4&amp;color=0,0,0&amp;vtp=1&amp;vaab=1&amp;bbb=1"/>
          <p:cNvSpPr/>
          <p:nvPr/>
        </p:nvSpPr>
        <p:spPr>
          <a:xfrm>
            <a:off x="6694075" y="5329555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2_1#e335f923e?sp=1&amp;vcp=1&amp;vis=1&amp;pid=5b138efa4&amp;color=0,0,0&amp;vtp=1&amp;vaab=1&amp;bt=1&amp;bbb=1&amp;hb=1"/>
          <p:cNvSpPr/>
          <p:nvPr/>
        </p:nvSpPr>
        <p:spPr>
          <a:xfrm>
            <a:off x="539496" y="11847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（2024·四川广安·中考）如图B29-7所示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，请作出这束光从三棱镜斜面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射出的折射光线的大致方向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BD.42_2#e335f923e?iti=35&amp;htil=18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984" y="3131439"/>
            <a:ext cx="2231136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42_3#e335f923e?iti=35&amp;htil=18&amp;vcp=1&amp;vis=1&amp;pid=5b138efa4&amp;color=0,0,0&amp;vtp=1&amp;vaab=1&amp;bbb=1"/>
          <p:cNvSpPr/>
          <p:nvPr/>
        </p:nvSpPr>
        <p:spPr>
          <a:xfrm>
            <a:off x="2610771" y="508723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图B29-7</a:t>
            </a:r>
            <a:endParaRPr lang="en-US" altLang="zh-CN" sz="2800" dirty="0"/>
          </a:p>
        </p:txBody>
      </p:sp>
      <p:sp>
        <p:nvSpPr>
          <p:cNvPr id="5" name="QO_5_AN.1_1#e335f923e?htil=18&amp;vcp=1&amp;vis=1&amp;pid=5b138efa4&amp;color=0,0,0&amp;vtp=1&amp;vaab=1&amp;bbb=1"/>
          <p:cNvSpPr/>
          <p:nvPr/>
        </p:nvSpPr>
        <p:spPr>
          <a:xfrm>
            <a:off x="6080760" y="2459926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如答图B29-7所示</a:t>
            </a:r>
            <a:endParaRPr lang="en-US" altLang="zh-CN" sz="2800" dirty="0"/>
          </a:p>
        </p:txBody>
      </p:sp>
      <p:pic>
        <p:nvPicPr>
          <p:cNvPr id="6" name="QO_5_AN.1_1#e335f923e?iti=36&amp;htil=18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140583"/>
            <a:ext cx="2761488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e335f923e?iti=36&amp;htil=18&amp;vcp=1&amp;vis=1&amp;pid=5b138efa4&amp;color=0,0,0&amp;vtp=1&amp;vaab=1&amp;bbb=1"/>
          <p:cNvSpPr/>
          <p:nvPr/>
        </p:nvSpPr>
        <p:spPr>
          <a:xfrm>
            <a:off x="6639211" y="5087239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44_1#f661a9352?sp=1&amp;vcp=1&amp;vis=1&amp;pid=5b138efa4&amp;color=0,0,0&amp;vtp=1&amp;vaab=1&amp;bt=1&amp;bbb=1&amp;hb=1"/>
              <p:cNvSpPr/>
              <p:nvPr/>
            </p:nvSpPr>
            <p:spPr>
              <a:xfrm>
                <a:off x="539496" y="77184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（2024·河南·中考）如图B29-8所示，观光水池中，一束红光沿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向从水射入空气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，折射光线为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。若另一束红光沿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方向从水射入空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，请大致画出入射光线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的折射光线，并标出对应的折射角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𝑟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44_1#f661a9352?sp=1&amp;vcp=1&amp;vis=1&amp;pid=5b138ef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184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3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44_2#f661a9352?iti=37&amp;htil=19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3040" y="3293999"/>
            <a:ext cx="3621024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44_3#f661a9352?iti=37&amp;htil=19&amp;vcp=1&amp;vis=1&amp;pid=5b138efa4&amp;color=0,0,0&amp;vtp=1&amp;vaab=1&amp;bbb=1"/>
          <p:cNvSpPr/>
          <p:nvPr/>
        </p:nvSpPr>
        <p:spPr>
          <a:xfrm>
            <a:off x="2610771" y="550583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图B29-8</a:t>
            </a:r>
            <a:endParaRPr lang="en-US" altLang="zh-CN" sz="2800" dirty="0"/>
          </a:p>
        </p:txBody>
      </p:sp>
      <p:sp>
        <p:nvSpPr>
          <p:cNvPr id="5" name="QO_5_AN.1_1#f661a9352?htil=19&amp;vcp=1&amp;vis=1&amp;pid=5b138efa4&amp;color=0,0,0&amp;vtp=1&amp;vaab=1&amp;bbb=1"/>
          <p:cNvSpPr/>
          <p:nvPr/>
        </p:nvSpPr>
        <p:spPr>
          <a:xfrm>
            <a:off x="6080760" y="2631630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如答图B29-8所示</a:t>
            </a:r>
            <a:endParaRPr lang="en-US" altLang="zh-CN" sz="2800" dirty="0"/>
          </a:p>
        </p:txBody>
      </p:sp>
      <p:pic>
        <p:nvPicPr>
          <p:cNvPr id="6" name="QO_5_AN.1_1#f661a9352?iti=38&amp;htil=19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312287"/>
            <a:ext cx="3035808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f661a9352?iti=38&amp;htil=19&amp;vcp=1&amp;vis=1&amp;pid=5b138efa4&amp;color=0,0,0&amp;vtp=1&amp;vaab=1&amp;bbb=1"/>
          <p:cNvSpPr/>
          <p:nvPr/>
        </p:nvSpPr>
        <p:spPr>
          <a:xfrm>
            <a:off x="6776371" y="5505831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46_1#d0fce4cb9?sp=1&amp;vcp=1&amp;vis=1&amp;pid=5b138efa4&amp;color=0,0,0&amp;vtp=1&amp;vaab=1&amp;bt=1&amp;bbb=1&amp;hb=1"/>
              <p:cNvSpPr/>
              <p:nvPr/>
            </p:nvSpPr>
            <p:spPr>
              <a:xfrm>
                <a:off x="539496" y="64776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（2024·辽宁·中考）如图B29-9所示，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为凸透镜的光心，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为凸透镜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的焦点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。请画出：①入射光线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经凸透镜的折射光线；②折射光线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的入射光线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46_1#d0fce4cb9?sp=1&amp;vcp=1&amp;vis=1&amp;pid=5b138ef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7763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420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46_2#d0fce4cb9?iti=39&amp;htil=20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8216" y="3189478"/>
            <a:ext cx="3090672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46_3#d0fce4cb9?iti=39&amp;htil=20&amp;vcp=1&amp;vis=1&amp;pid=5b138efa4&amp;color=0,0,0&amp;vtp=1&amp;vaab=1&amp;bbb=1"/>
          <p:cNvSpPr/>
          <p:nvPr/>
        </p:nvSpPr>
        <p:spPr>
          <a:xfrm>
            <a:off x="2610771" y="562991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图B29-9</a:t>
            </a:r>
            <a:endParaRPr lang="en-US" altLang="zh-CN" sz="2800" dirty="0"/>
          </a:p>
        </p:txBody>
      </p:sp>
      <p:sp>
        <p:nvSpPr>
          <p:cNvPr id="5" name="QO_5_AN.1_1#d0fce4cb9?htil=20&amp;vcp=1&amp;vis=1&amp;pid=5b138efa4&amp;color=0,0,0&amp;vtp=1&amp;vaab=1&amp;bbb=1"/>
          <p:cNvSpPr/>
          <p:nvPr/>
        </p:nvSpPr>
        <p:spPr>
          <a:xfrm>
            <a:off x="6080760" y="2572829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如答图B29-9所示</a:t>
            </a:r>
            <a:endParaRPr lang="en-US" altLang="zh-CN" sz="2800" dirty="0"/>
          </a:p>
        </p:txBody>
      </p:sp>
      <p:pic>
        <p:nvPicPr>
          <p:cNvPr id="6" name="QO_5_AN.1_1#d0fce4cb9?iti=40&amp;htil=20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253486"/>
            <a:ext cx="3813048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d0fce4cb9?iti=40&amp;htil=20&amp;vcp=1&amp;vis=1&amp;pid=5b138efa4&amp;color=0,0,0&amp;vtp=1&amp;vaab=1&amp;bbb=1"/>
          <p:cNvSpPr/>
          <p:nvPr/>
        </p:nvSpPr>
        <p:spPr>
          <a:xfrm>
            <a:off x="7164991" y="5629910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3ec4639e?vcp=1&amp;pid=bc4fb7375&amp;color=0,0,0&amp;vtp=1&amp;vaab=1&amp;bt=1&amp;bbb=1&amp;hb=1"/>
          <p:cNvSpPr/>
          <p:nvPr/>
        </p:nvSpPr>
        <p:spPr>
          <a:xfrm>
            <a:off x="288485" y="706233"/>
            <a:ext cx="11109960" cy="4914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作图题是中考物理试卷中比较固定的题型，在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贵州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中考物理试卷中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作图题包含3个小题，每图2分，共6分。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中考物理作图题包括光学、力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学、电学与电磁作图，考查内容覆盖基本概念、性质、定律和技能，源于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教材而又不拘泥于教材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中考物理作图题包括光学、力学、电学与电磁作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图，考查内容覆盖基本概念、性质、定律和技能，源于教材而又不拘泥于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教材。中考物理作图题基于基本概念和规律原理，一般比较简单，但有时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以综合分析、实际应用等形式出现，将物理知识与生活实际联系在一起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展示了物理知识的真实性与应用性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8_1#82b542ab5?sp=1&amp;vcp=1&amp;vis=1&amp;pid=5b138efa4&amp;color=0,0,0&amp;vtp=1&amp;vaab=1&amp;bt=1&amp;bbb=1"/>
          <p:cNvSpPr/>
          <p:nvPr/>
        </p:nvSpPr>
        <p:spPr>
          <a:xfrm>
            <a:off x="539496" y="13394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（2024·福建·中考）在图B29-10中，根据折射光线画出对应的入射光线。</a:t>
            </a:r>
            <a:endParaRPr lang="en-US" altLang="zh-CN" sz="2800" spc="-50" dirty="0"/>
          </a:p>
        </p:txBody>
      </p:sp>
      <p:pic>
        <p:nvPicPr>
          <p:cNvPr id="3" name="QO_5_BD.48_2#82b542ab5?iti=41&amp;htil=21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6504" y="2639949"/>
            <a:ext cx="3044952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48_3#82b542ab5?iti=41&amp;htil=21&amp;vcp=1&amp;vis=1&amp;pid=5b138efa4&amp;color=0,0,0&amp;vtp=1&amp;vaab=1&amp;bbb=1"/>
          <p:cNvSpPr/>
          <p:nvPr/>
        </p:nvSpPr>
        <p:spPr>
          <a:xfrm>
            <a:off x="2517299" y="4924933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图B29-10</a:t>
            </a:r>
            <a:endParaRPr lang="en-US" altLang="zh-CN" sz="2800" dirty="0"/>
          </a:p>
        </p:txBody>
      </p:sp>
      <p:sp>
        <p:nvSpPr>
          <p:cNvPr id="5" name="QO_5_AN.1_1#82b542ab5?htil=21&amp;vcp=1&amp;vis=1&amp;pid=5b138efa4&amp;color=0,0,0&amp;vtp=1&amp;vaab=1&amp;bbb=1"/>
          <p:cNvSpPr/>
          <p:nvPr/>
        </p:nvSpPr>
        <p:spPr>
          <a:xfrm>
            <a:off x="6080760" y="1959292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如答图B29-10所示</a:t>
            </a:r>
            <a:endParaRPr lang="en-US" altLang="zh-CN" sz="2800" dirty="0"/>
          </a:p>
        </p:txBody>
      </p:sp>
      <p:pic>
        <p:nvPicPr>
          <p:cNvPr id="6" name="QO_5_AN.1_1#82b542ab5?iti=42&amp;htil=21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639949"/>
            <a:ext cx="4114800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82b542ab5?iti=42&amp;htil=21&amp;vcp=1&amp;vis=1&amp;pid=5b138efa4&amp;color=0,0,0&amp;vtp=1&amp;vaab=1&amp;bbb=1"/>
          <p:cNvSpPr/>
          <p:nvPr/>
        </p:nvSpPr>
        <p:spPr>
          <a:xfrm>
            <a:off x="7226967" y="4924933"/>
            <a:ext cx="18589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50_1#659a9c71f?sp=1&amp;vcp=1&amp;vis=1&amp;pid=5b138efa4&amp;color=0,0,0&amp;vtp=1&amp;vaab=1&amp;bt=1&amp;bbb=1&amp;hb=1"/>
              <p:cNvSpPr/>
              <p:nvPr/>
            </p:nvSpPr>
            <p:spPr>
              <a:xfrm>
                <a:off x="539496" y="62947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（2024·黑龙江大庆·中考）如图B29-11所示，光源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发出的两条光线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射向凹透镜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，其中光线①平行于主光轴，光线②经过光心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，请画出它们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经过凹透镜的折射光线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。（须保留必要的作图痕迹）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50_1#659a9c71f?sp=1&amp;vcp=1&amp;vis=1&amp;pid=5b138ef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947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11" b="-3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50_2#659a9c71f?iti=43&amp;htil=22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472" y="3253486"/>
            <a:ext cx="3566160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0_3#659a9c71f?iti=43&amp;htil=22&amp;vcp=1&amp;vis=1&amp;pid=5b138efa4&amp;color=0,0,0&amp;vtp=1&amp;vaab=1&amp;bbb=1"/>
          <p:cNvSpPr/>
          <p:nvPr/>
        </p:nvSpPr>
        <p:spPr>
          <a:xfrm>
            <a:off x="2528475" y="5648198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图B29-11</a:t>
            </a:r>
            <a:endParaRPr lang="en-US" altLang="zh-CN" sz="2800" dirty="0"/>
          </a:p>
        </p:txBody>
      </p:sp>
      <p:sp>
        <p:nvSpPr>
          <p:cNvPr id="5" name="QO_5_AN.1_1#659a9c71f?htil=22&amp;vcp=1&amp;vis=1&amp;pid=5b138efa4&amp;color=0,0,0&amp;vtp=1&amp;vaab=1&amp;bbb=1"/>
          <p:cNvSpPr/>
          <p:nvPr/>
        </p:nvSpPr>
        <p:spPr>
          <a:xfrm>
            <a:off x="6080760" y="2554541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如答图B29-11所示</a:t>
            </a:r>
            <a:endParaRPr lang="en-US" altLang="zh-CN" sz="2800" dirty="0"/>
          </a:p>
        </p:txBody>
      </p:sp>
      <p:pic>
        <p:nvPicPr>
          <p:cNvPr id="6" name="QO_5_AN.1_1#659a9c71f?iti=44&amp;htil=22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235198"/>
            <a:ext cx="339242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659a9c71f?iti=44&amp;htil=22&amp;vcp=1&amp;vis=1&amp;pid=5b138efa4&amp;color=0,0,0&amp;vtp=1&amp;vaab=1&amp;bbb=1"/>
          <p:cNvSpPr/>
          <p:nvPr/>
        </p:nvSpPr>
        <p:spPr>
          <a:xfrm>
            <a:off x="6872383" y="5648198"/>
            <a:ext cx="18457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2_1#740f05df3?sp=1&amp;vcp=1&amp;vis=1&amp;pid=5b138efa4&amp;color=0,0,0&amp;vtp=1&amp;vaab=1&amp;bt=1&amp;bbb=1&amp;hb=1"/>
          <p:cNvSpPr/>
          <p:nvPr/>
        </p:nvSpPr>
        <p:spPr>
          <a:xfrm>
            <a:off x="539496" y="10521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（2024·福建·中考）在图B29-12中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，画出静止在水平冰面上冰壶的受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BD.52_2#740f05df3?iti=45&amp;htil=23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4872" y="3730371"/>
            <a:ext cx="1737360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2_3#740f05df3?iti=45&amp;htil=23&amp;vcp=1&amp;vis=1&amp;pid=5b138efa4&amp;color=0,0,0&amp;vtp=1&amp;vaab=1&amp;bbb=1"/>
          <p:cNvSpPr/>
          <p:nvPr/>
        </p:nvSpPr>
        <p:spPr>
          <a:xfrm>
            <a:off x="2521871" y="5219827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图B29-12</a:t>
            </a:r>
            <a:endParaRPr lang="en-US" altLang="zh-CN" sz="2800" dirty="0"/>
          </a:p>
        </p:txBody>
      </p:sp>
      <p:sp>
        <p:nvSpPr>
          <p:cNvPr id="5" name="QO_5_AN.1_1#740f05df3?htil=23&amp;vcp=1&amp;vis=1&amp;pid=5b138efa4&amp;color=0,0,0&amp;vtp=1&amp;vaab=1&amp;bbb=1"/>
          <p:cNvSpPr/>
          <p:nvPr/>
        </p:nvSpPr>
        <p:spPr>
          <a:xfrm>
            <a:off x="6080760" y="2327338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如答图B29-12所示</a:t>
            </a:r>
            <a:endParaRPr lang="en-US" altLang="zh-CN" sz="2800" dirty="0"/>
          </a:p>
        </p:txBody>
      </p:sp>
      <p:pic>
        <p:nvPicPr>
          <p:cNvPr id="6" name="QO_5_AN.1_1#740f05df3?iti=46&amp;htil=23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007995"/>
            <a:ext cx="1691640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740f05df3?iti=46&amp;htil=23&amp;vcp=1&amp;vis=1&amp;pid=5b138efa4&amp;color=0,0,0&amp;vtp=1&amp;vaab=1&amp;bbb=1"/>
          <p:cNvSpPr/>
          <p:nvPr/>
        </p:nvSpPr>
        <p:spPr>
          <a:xfrm>
            <a:off x="6015387" y="5219827"/>
            <a:ext cx="18589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54_1#719d6773e?sp=1&amp;vcp=1&amp;vis=1&amp;pid=5b138efa4&amp;color=0,0,0&amp;vtp=1&amp;vaab=1&amp;bt=1&amp;bbb=1&amp;hb=1"/>
              <p:cNvSpPr/>
              <p:nvPr/>
            </p:nvSpPr>
            <p:spPr>
              <a:xfrm>
                <a:off x="539496" y="65220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（2024·广东·中考）如图B29-13所示，小球漂浮在水面，请在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出小球受到的重力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和浮力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54_1#719d6773e?sp=1&amp;vcp=1&amp;vis=1&amp;pid=5b138ef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5220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5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54_2#719d6773e?iti=47&amp;htil=24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6584" y="3263456"/>
            <a:ext cx="1773936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4_3#719d6773e?iti=47&amp;htil=24&amp;vcp=1&amp;vis=1&amp;pid=5b138efa4&amp;color=0,0,0&amp;vtp=1&amp;vaab=1&amp;bbb=1"/>
          <p:cNvSpPr/>
          <p:nvPr/>
        </p:nvSpPr>
        <p:spPr>
          <a:xfrm>
            <a:off x="2521871" y="521011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图B29-13</a:t>
            </a:r>
            <a:endParaRPr lang="en-US" altLang="zh-CN" sz="2800" dirty="0"/>
          </a:p>
        </p:txBody>
      </p:sp>
      <p:sp>
        <p:nvSpPr>
          <p:cNvPr id="5" name="QO_5_AN.1_1#719d6773e?htil=24&amp;vcp=1&amp;vis=1&amp;pid=5b138efa4&amp;color=0,0,0&amp;vtp=1&amp;vaab=1&amp;bbb=1"/>
          <p:cNvSpPr/>
          <p:nvPr/>
        </p:nvSpPr>
        <p:spPr>
          <a:xfrm>
            <a:off x="6080760" y="1858581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如答图B29-13所示</a:t>
            </a:r>
            <a:endParaRPr lang="en-US" altLang="zh-CN" sz="2800" dirty="0"/>
          </a:p>
        </p:txBody>
      </p:sp>
      <p:pic>
        <p:nvPicPr>
          <p:cNvPr id="6" name="QO_5_AN.1_1#719d6773e?iti=48&amp;htil=24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539238"/>
            <a:ext cx="1801368" cy="295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719d6773e?iti=48&amp;htil=24&amp;vcp=1&amp;vis=1&amp;pid=5b138efa4&amp;color=0,0,0&amp;vtp=1&amp;vaab=1&amp;bbb=1"/>
          <p:cNvSpPr/>
          <p:nvPr/>
        </p:nvSpPr>
        <p:spPr>
          <a:xfrm>
            <a:off x="6070251" y="5619750"/>
            <a:ext cx="18589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6_1#ae8d1a7c5?sp=1&amp;vcp=1&amp;vis=1&amp;pid=5b138efa4&amp;color=0,0,0&amp;vtp=1&amp;vaab=1&amp;bt=1&amp;bbb=1&amp;hb=1"/>
          <p:cNvSpPr/>
          <p:nvPr/>
        </p:nvSpPr>
        <p:spPr>
          <a:xfrm>
            <a:off x="539496" y="113442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（2024·重庆·中考）在图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B29-14中作出木块在粗糙的水平桌面上向右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运动时所受摩擦力的示意图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BD.56_2#ae8d1a7c5?iti=49&amp;htil=25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88136" y="3163443"/>
            <a:ext cx="4361688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6_3#ae8d1a7c5?iti=49&amp;htil=25&amp;vcp=1&amp;vis=1&amp;pid=5b138efa4&amp;color=0,0,0&amp;vtp=1&amp;vaab=1&amp;bbb=1"/>
          <p:cNvSpPr/>
          <p:nvPr/>
        </p:nvSpPr>
        <p:spPr>
          <a:xfrm>
            <a:off x="2517299" y="5137531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图B29-14</a:t>
            </a:r>
            <a:endParaRPr lang="en-US" altLang="zh-CN" sz="2800" dirty="0"/>
          </a:p>
        </p:txBody>
      </p:sp>
      <p:sp>
        <p:nvSpPr>
          <p:cNvPr id="5" name="QO_5_AN.1_1#ae8d1a7c5?htil=25&amp;vcp=1&amp;vis=1&amp;pid=5b138efa4&amp;color=0,0,0&amp;vtp=1&amp;vaab=1&amp;bbb=1"/>
          <p:cNvSpPr/>
          <p:nvPr/>
        </p:nvSpPr>
        <p:spPr>
          <a:xfrm>
            <a:off x="6080760" y="2409634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如答图B29-14所示</a:t>
            </a:r>
            <a:endParaRPr lang="en-US" altLang="zh-CN" sz="2800" dirty="0"/>
          </a:p>
        </p:txBody>
      </p:sp>
      <p:pic>
        <p:nvPicPr>
          <p:cNvPr id="6" name="QO_5_AN.1_1#ae8d1a7c5?iti=50&amp;htil=25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090291"/>
            <a:ext cx="493776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ae8d1a7c5?iti=50&amp;htil=25&amp;vcp=1&amp;vis=1&amp;pid=5b138efa4&amp;color=0,0,0&amp;vtp=1&amp;vaab=1&amp;bbb=1"/>
          <p:cNvSpPr/>
          <p:nvPr/>
        </p:nvSpPr>
        <p:spPr>
          <a:xfrm>
            <a:off x="7638447" y="5137531"/>
            <a:ext cx="18589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8_1#e12fd579b?sp=1&amp;vcp=1&amp;vis=1&amp;pid=5b138efa4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（2024·江苏无锡·中考）如图B29-15所示，小球处于静止状态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出小球受力的示意图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BD.58_2#e12fd579b?iti=51&amp;htil=26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1328" y="2510264"/>
            <a:ext cx="3584448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8_3#e12fd579b?iti=51&amp;htil=26&amp;vcp=1&amp;vis=1&amp;pid=5b138efa4&amp;color=0,0,0&amp;vtp=1&amp;vaab=1&amp;bbb=1"/>
          <p:cNvSpPr/>
          <p:nvPr/>
        </p:nvSpPr>
        <p:spPr>
          <a:xfrm>
            <a:off x="2521871" y="559992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图B29-15</a:t>
            </a:r>
            <a:endParaRPr lang="en-US" altLang="zh-CN" sz="2800" dirty="0"/>
          </a:p>
        </p:txBody>
      </p:sp>
      <p:sp>
        <p:nvSpPr>
          <p:cNvPr id="5" name="QO_5_AN.1_1#e12fd579b?htil=26&amp;vcp=1&amp;vis=1&amp;pid=5b138efa4&amp;color=0,0,0&amp;vtp=1&amp;vaab=1&amp;bbb=1"/>
          <p:cNvSpPr/>
          <p:nvPr/>
        </p:nvSpPr>
        <p:spPr>
          <a:xfrm>
            <a:off x="6080760" y="1829607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如答图B29-15所示</a:t>
            </a:r>
            <a:endParaRPr lang="en-US" altLang="zh-CN" sz="2800" dirty="0"/>
          </a:p>
        </p:txBody>
      </p:sp>
      <p:pic>
        <p:nvPicPr>
          <p:cNvPr id="6" name="QO_5_AN.1_1#e12fd579b?iti=52&amp;htil=26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510264"/>
            <a:ext cx="3621024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e12fd579b?iti=52&amp;htil=26&amp;vcp=1&amp;vis=1&amp;pid=5b138efa4&amp;color=0,0,0&amp;vtp=1&amp;vaab=1&amp;bbb=1"/>
          <p:cNvSpPr/>
          <p:nvPr/>
        </p:nvSpPr>
        <p:spPr>
          <a:xfrm>
            <a:off x="6980079" y="5599920"/>
            <a:ext cx="18589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0_1#4d872ddf3?sp=1&amp;vcp=1&amp;vis=1&amp;pid=5b138efa4&amp;color=0,0,0&amp;vtp=1&amp;vaab=1&amp;bt=1&amp;bbb=1&amp;hb=1"/>
              <p:cNvSpPr/>
              <p:nvPr/>
            </p:nvSpPr>
            <p:spPr>
              <a:xfrm>
                <a:off x="539496" y="123285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（2024·湖南长沙·中考）为撬起大石头，小明以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为支点架好撬棒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B29-16所示。他在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点用最小的力撬起大石头，请画出这个力的示意图。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O_5_BD.60_1#4d872ddf3?sp=1&amp;vcp=1&amp;vis=1&amp;pid=5b138ef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285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3129" b="-5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60_2#4d872ddf3?iti=53&amp;htil=27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1328" y="3202178"/>
            <a:ext cx="3584448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60_3#4d872ddf3?iti=53&amp;htil=27&amp;vcp=1&amp;vis=1&amp;pid=5b138efa4&amp;color=0,0,0&amp;vtp=1&amp;vaab=1&amp;bbb=1"/>
          <p:cNvSpPr/>
          <p:nvPr/>
        </p:nvSpPr>
        <p:spPr>
          <a:xfrm>
            <a:off x="2521871" y="503910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图B29-16</a:t>
            </a:r>
            <a:endParaRPr lang="en-US" altLang="zh-CN" sz="2800" dirty="0"/>
          </a:p>
        </p:txBody>
      </p:sp>
      <p:sp>
        <p:nvSpPr>
          <p:cNvPr id="5" name="QO_5_AN.1_1#4d872ddf3?htil=27&amp;vcp=1&amp;vis=1&amp;pid=5b138efa4&amp;color=0,0,0&amp;vtp=1&amp;vaab=1&amp;bbb=1"/>
          <p:cNvSpPr/>
          <p:nvPr/>
        </p:nvSpPr>
        <p:spPr>
          <a:xfrm>
            <a:off x="6080760" y="2439225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如答图B29-16所示</a:t>
            </a:r>
            <a:endParaRPr lang="en-US" altLang="zh-CN" sz="2800" dirty="0"/>
          </a:p>
        </p:txBody>
      </p:sp>
      <p:pic>
        <p:nvPicPr>
          <p:cNvPr id="6" name="QO_5_AN.1_1#4d872ddf3?iti=54&amp;htil=27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119882"/>
            <a:ext cx="4078224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4d872ddf3?iti=54&amp;htil=27&amp;vcp=1&amp;vis=1&amp;pid=5b138efa4&amp;color=0,0,0&amp;vtp=1&amp;vaab=1&amp;bbb=1"/>
          <p:cNvSpPr/>
          <p:nvPr/>
        </p:nvSpPr>
        <p:spPr>
          <a:xfrm>
            <a:off x="7208679" y="5039106"/>
            <a:ext cx="18589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2_1#3b48d07fa?sp=1&amp;vcp=1&amp;vis=1&amp;pid=5b138efa4&amp;color=0,0,0&amp;vtp=1&amp;vaab=1&amp;bt=1&amp;bbb=1&amp;hb=1"/>
              <p:cNvSpPr/>
              <p:nvPr/>
            </p:nvSpPr>
            <p:spPr>
              <a:xfrm>
                <a:off x="539496" y="79927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（2024·山东枣庄·中考）用手提起重物时，前臂可简化为杠杆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：桡骨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在肱二头肌牵引力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的作用下，绕肘关节（支点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）转动，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如图B29-17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。请在图中画出动力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的力臂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和阻力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62_1#3b48d07fa?sp=1&amp;vcp=1&amp;vis=1&amp;pid=5b138ef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927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3" b="-3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62_2#3b48d07fa?iti=55&amp;htil=28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776" y="3385439"/>
            <a:ext cx="5550408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62_3#3b48d07fa?iti=55&amp;htil=28&amp;vcp=1&amp;vis=1&amp;pid=5b138efa4&amp;color=0,0,0&amp;vtp=1&amp;vaab=1&amp;bbb=1"/>
          <p:cNvSpPr/>
          <p:nvPr/>
        </p:nvSpPr>
        <p:spPr>
          <a:xfrm>
            <a:off x="2517299" y="547839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图B29-17</a:t>
            </a:r>
            <a:endParaRPr lang="en-US" altLang="zh-CN" sz="2800" dirty="0"/>
          </a:p>
        </p:txBody>
      </p:sp>
      <p:sp>
        <p:nvSpPr>
          <p:cNvPr id="5" name="QO_5_AN.1_1#3b48d07fa?htil=28&amp;vcp=1&amp;vis=1&amp;pid=5b138efa4&amp;color=0,0,0&amp;vtp=1&amp;vaab=1&amp;bbb=1"/>
          <p:cNvSpPr/>
          <p:nvPr/>
        </p:nvSpPr>
        <p:spPr>
          <a:xfrm>
            <a:off x="6080760" y="2649918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如答图B29-17所示</a:t>
            </a:r>
            <a:endParaRPr lang="en-US" altLang="zh-CN" sz="2800" dirty="0"/>
          </a:p>
        </p:txBody>
      </p:sp>
      <p:pic>
        <p:nvPicPr>
          <p:cNvPr id="6" name="QO_5_AN.1_1#3b48d07fa?iti=56&amp;htil=28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330575"/>
            <a:ext cx="3182112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3b48d07fa?iti=56&amp;htil=28&amp;vcp=1&amp;vis=1&amp;pid=5b138efa4&amp;color=0,0,0&amp;vtp=1&amp;vaab=1&amp;bbb=1"/>
          <p:cNvSpPr/>
          <p:nvPr/>
        </p:nvSpPr>
        <p:spPr>
          <a:xfrm>
            <a:off x="6760623" y="5478399"/>
            <a:ext cx="18589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4_1#a6f715120?vcp=1&amp;vis=1&amp;pid=5b138efa4&amp;color=0,0,0&amp;vtp=1&amp;vaab=1&amp;bt=1&amp;bbb=1&amp;hb=1"/>
              <p:cNvSpPr/>
              <p:nvPr/>
            </p:nvSpPr>
            <p:spPr>
              <a:xfrm>
                <a:off x="539496" y="379113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（2024·山西·中考）在项目化学习中，科技小组的同学给旧电吹风加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装两根塑料管改装成湿鞋烘干器，如图B29-18所示，可实现冷风吹干和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热风烘干两种功能。其内部电路是由一个发热电阻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9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）、一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个电动机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9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和两个开关组成的并联电路。发热电阻正常工作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且不能单独工作出现“干烧”现象。请在虚线框内画出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烘干器内部电路图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64_1#a6f715120?vcp=1&amp;vis=1&amp;pid=5b138efa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9113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r="-111" b="-1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64_1#a6f715120?vcp=1&amp;vis=1&amp;pid=5b138efa4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4617" y="1805577"/>
            <a:ext cx="1490472" cy="347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64_1#a6f715120?vcp=1&amp;vis=1&amp;pid=5b138efa4&amp;color=0,0,0&amp;tib=255,255,255&amp;iip=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8102" y="2367933"/>
            <a:ext cx="1216152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64_2#a6f715120?iti=57&amp;htil=29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5946" y="4539637"/>
            <a:ext cx="4103236" cy="127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BD.64_3#a6f715120?iti=57&amp;htil=29&amp;vcp=1&amp;vis=1&amp;pid=5b138efa4&amp;color=0,0,0&amp;vtp=1&amp;vaab=1&amp;bbb=1"/>
          <p:cNvSpPr/>
          <p:nvPr/>
        </p:nvSpPr>
        <p:spPr>
          <a:xfrm>
            <a:off x="3444951" y="5810491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图B29-18</a:t>
            </a:r>
            <a:endParaRPr lang="en-US" altLang="zh-CN" sz="2800" dirty="0"/>
          </a:p>
        </p:txBody>
      </p:sp>
      <p:sp>
        <p:nvSpPr>
          <p:cNvPr id="7" name="QO_5_AN.1_1#a6f715120?htil=29&amp;vcp=1&amp;vis=1&amp;pid=5b138efa4&amp;color=0,0,0&amp;vtp=1&amp;vaab=1&amp;bbb=1"/>
          <p:cNvSpPr/>
          <p:nvPr/>
        </p:nvSpPr>
        <p:spPr>
          <a:xfrm>
            <a:off x="6099048" y="3769134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如答图B29-18所示</a:t>
            </a:r>
            <a:endParaRPr lang="en-US" altLang="zh-CN" sz="2800" dirty="0"/>
          </a:p>
        </p:txBody>
      </p:sp>
      <p:pic>
        <p:nvPicPr>
          <p:cNvPr id="8" name="QO_5_AN.1_1#a6f715120?iti=58&amp;htil=29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354519" y="4474312"/>
            <a:ext cx="1858962" cy="128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5_AN.1_1#a6f715120?iti=58&amp;htil=29&amp;vcp=1&amp;vis=1&amp;pid=5b138efa4&amp;color=0,0,0&amp;vtp=1&amp;vaab=1&amp;bbb=1"/>
          <p:cNvSpPr/>
          <p:nvPr/>
        </p:nvSpPr>
        <p:spPr>
          <a:xfrm>
            <a:off x="7354519" y="5810491"/>
            <a:ext cx="18589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6_1#d66d2ea4e?sp=1&amp;vcp=1&amp;vis=1&amp;pid=5b138efa4&amp;color=0,0,0&amp;vtp=1&amp;vaab=1&amp;bt=1&amp;bbb=1&amp;hb=1"/>
          <p:cNvSpPr/>
          <p:nvPr/>
        </p:nvSpPr>
        <p:spPr>
          <a:xfrm>
            <a:off x="539496" y="6909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（2024·四川广元·中考）如图B29-19所示，请用笔画线代替导线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带开关的电灯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、带保险丝的插座分别接入家庭电路。</a:t>
            </a:r>
            <a:endParaRPr lang="en-US" altLang="zh-CN" sz="2800" dirty="0"/>
          </a:p>
        </p:txBody>
      </p:sp>
      <p:pic>
        <p:nvPicPr>
          <p:cNvPr id="3" name="QO_5_BD.66_2#d66d2ea4e?iti=59&amp;htil=30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619375"/>
            <a:ext cx="5431536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66_3#d66d2ea4e?iti=59&amp;htil=30&amp;vcp=1&amp;vis=1&amp;pid=5b138efa4&amp;color=0,0,0&amp;vtp=1&amp;vaab=1&amp;bbb=1"/>
          <p:cNvSpPr/>
          <p:nvPr/>
        </p:nvSpPr>
        <p:spPr>
          <a:xfrm>
            <a:off x="2521871" y="5581015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图B29-19</a:t>
            </a:r>
            <a:endParaRPr lang="en-US" altLang="zh-CN" sz="2800" dirty="0"/>
          </a:p>
        </p:txBody>
      </p:sp>
      <p:sp>
        <p:nvSpPr>
          <p:cNvPr id="5" name="QO_5_AN.1_1#d66d2ea4e?htil=30&amp;vcp=1&amp;vis=1&amp;pid=5b138efa4&amp;color=0,0,0&amp;vtp=1&amp;vaab=1&amp;bbb=1"/>
          <p:cNvSpPr/>
          <p:nvPr/>
        </p:nvSpPr>
        <p:spPr>
          <a:xfrm>
            <a:off x="6080760" y="1966150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如答图B29-19所示</a:t>
            </a:r>
            <a:endParaRPr lang="en-US" altLang="zh-CN" sz="2800" dirty="0"/>
          </a:p>
        </p:txBody>
      </p:sp>
      <p:pic>
        <p:nvPicPr>
          <p:cNvPr id="6" name="QO_5_AN.1_1#d66d2ea4e?iti=60&amp;htil=30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646807"/>
            <a:ext cx="537667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d66d2ea4e?iti=60&amp;htil=30&amp;vcp=1&amp;vis=1&amp;pid=5b138efa4&amp;color=0,0,0&amp;vtp=1&amp;vaab=1&amp;bbb=1"/>
          <p:cNvSpPr/>
          <p:nvPr/>
        </p:nvSpPr>
        <p:spPr>
          <a:xfrm>
            <a:off x="7857903" y="5581015"/>
            <a:ext cx="18589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答图B29-19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97759452.fixed?vcp=1&amp;pid=c718d74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第29讲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中考作图题</a:t>
            </a:r>
            <a:endParaRPr lang="en-US" altLang="zh-CN" sz="4000" dirty="0"/>
          </a:p>
        </p:txBody>
      </p:sp>
      <p:sp>
        <p:nvSpPr>
          <p:cNvPr id="3" name="C_3_BD#c97759452.fixed?vcp=1&amp;pid=c718d742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8_1#fb46deaa1?sp=1&amp;vcp=1&amp;vis=1&amp;pid=5b138efa4&amp;color=0,0,0&amp;vtp=1&amp;vaab=1&amp;bt=1&amp;bbb=1&amp;hb=1"/>
          <p:cNvSpPr/>
          <p:nvPr/>
        </p:nvSpPr>
        <p:spPr>
          <a:xfrm>
            <a:off x="539496" y="12624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（2024·江苏镇江·中考）请根据图B29-20中的电流方向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，在虚线框内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分别标出通电螺线管磁极的极性和静止小磁针的磁极名称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BD.68_2#fb46deaa1?iti=61&amp;htil=31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6192" y="3218307"/>
            <a:ext cx="3465576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68_3#fb46deaa1?iti=61&amp;htil=31&amp;vcp=1&amp;vis=1&amp;pid=5b138efa4&amp;color=0,0,0&amp;vtp=1&amp;vaab=1&amp;bbb=1"/>
          <p:cNvSpPr/>
          <p:nvPr/>
        </p:nvSpPr>
        <p:spPr>
          <a:xfrm>
            <a:off x="2517299" y="5009515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图B29-20</a:t>
            </a:r>
            <a:endParaRPr lang="en-US" altLang="zh-CN" sz="2800" dirty="0"/>
          </a:p>
        </p:txBody>
      </p:sp>
      <p:sp>
        <p:nvSpPr>
          <p:cNvPr id="5" name="QO_5_AN.1_1#fb46deaa1?htil=31&amp;vcp=1&amp;vis=1&amp;pid=5b138efa4&amp;color=0,0,0&amp;vtp=1&amp;vaab=1&amp;bbb=1"/>
          <p:cNvSpPr/>
          <p:nvPr/>
        </p:nvSpPr>
        <p:spPr>
          <a:xfrm>
            <a:off x="6080760" y="2537650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如答图B29-20所示</a:t>
            </a:r>
            <a:endParaRPr lang="en-US" altLang="zh-CN" sz="2800" dirty="0"/>
          </a:p>
        </p:txBody>
      </p:sp>
      <p:pic>
        <p:nvPicPr>
          <p:cNvPr id="6" name="QO_5_AN.1_1#fb46deaa1?iti=62&amp;htil=31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218307"/>
            <a:ext cx="3502152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fb46deaa1?iti=62&amp;htil=31&amp;vcp=1&amp;vis=1&amp;pid=5b138efa4&amp;color=0,0,0&amp;vtp=1&amp;vaab=1&amp;bbb=1"/>
          <p:cNvSpPr/>
          <p:nvPr/>
        </p:nvSpPr>
        <p:spPr>
          <a:xfrm>
            <a:off x="6920643" y="5009515"/>
            <a:ext cx="18589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答图B29-20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0_1#0d12cf51f?sp=1&amp;vcp=1&amp;vis=1&amp;pid=5b138efa4&amp;color=0,0,0&amp;vtp=1&amp;vaab=1&amp;bt=1&amp;bbb=1"/>
          <p:cNvSpPr/>
          <p:nvPr/>
        </p:nvSpPr>
        <p:spPr>
          <a:xfrm>
            <a:off x="539496" y="708469"/>
            <a:ext cx="11520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（2024·江苏苏州·中考）在图B29-21中标出电源和螺线管上方的极性。</a:t>
            </a:r>
            <a:endParaRPr lang="en-US" altLang="zh-CN" sz="2800" dirty="0"/>
          </a:p>
        </p:txBody>
      </p:sp>
      <p:pic>
        <p:nvPicPr>
          <p:cNvPr id="3" name="QO_5_BD.70_2#0d12cf51f?iti=63&amp;htil=32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208" y="2009013"/>
            <a:ext cx="3200400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70_3#0d12cf51f?iti=63&amp;htil=32&amp;vcp=1&amp;vis=1&amp;pid=5b138efa4&amp;color=0,0,0&amp;vtp=1&amp;vaab=1&amp;bbb=1"/>
          <p:cNvSpPr/>
          <p:nvPr/>
        </p:nvSpPr>
        <p:spPr>
          <a:xfrm>
            <a:off x="2512727" y="555586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图B29-21</a:t>
            </a:r>
            <a:endParaRPr lang="en-US" altLang="zh-CN" sz="2800" dirty="0"/>
          </a:p>
        </p:txBody>
      </p:sp>
      <p:sp>
        <p:nvSpPr>
          <p:cNvPr id="5" name="QO_5_AN.1_1#0d12cf51f?htil=32&amp;vcp=1&amp;vis=1&amp;pid=5b138efa4&amp;color=0,0,0&amp;vtp=1&amp;vaab=1&amp;bbb=1"/>
          <p:cNvSpPr/>
          <p:nvPr/>
        </p:nvSpPr>
        <p:spPr>
          <a:xfrm>
            <a:off x="6080760" y="1328356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如答图B29-21所示</a:t>
            </a:r>
            <a:endParaRPr lang="en-US" altLang="zh-CN" sz="2800" dirty="0"/>
          </a:p>
        </p:txBody>
      </p:sp>
      <p:pic>
        <p:nvPicPr>
          <p:cNvPr id="6" name="QO_5_AN.1_1#0d12cf51f?iti=64&amp;htil=32&amp;vcp=1&amp;vis=1&amp;pid=5b138efa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29858" y="2008378"/>
            <a:ext cx="3127248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0d12cf51f?iti=64&amp;htil=32&amp;vcp=1&amp;vis=1&amp;pid=5b138efa4&amp;color=0,0,0&amp;vtp=1&amp;vaab=1&amp;bbb=1"/>
          <p:cNvSpPr/>
          <p:nvPr/>
        </p:nvSpPr>
        <p:spPr>
          <a:xfrm>
            <a:off x="6733191" y="5555869"/>
            <a:ext cx="18589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答图B29-21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5cc8dce0?sp=1&amp;vcp=1&amp;pid=c9775945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一、光学作图</a:t>
            </a:r>
            <a:endParaRPr lang="en-US" altLang="zh-CN" sz="3200" dirty="0"/>
          </a:p>
        </p:txBody>
      </p:sp>
      <p:sp>
        <p:nvSpPr>
          <p:cNvPr id="3" name="C_5_BD#779f23dcc?vcp=1&amp;pid=65cc8dce0&amp;color=68,178,231&amp;vtp=1&amp;vaab=1&amp;bbb=1"/>
          <p:cNvSpPr/>
          <p:nvPr/>
        </p:nvSpPr>
        <p:spPr>
          <a:xfrm>
            <a:off x="539496" y="1266417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光的反射作图</a:t>
            </a:r>
            <a:endParaRPr lang="en-US" altLang="zh-CN" sz="3200" dirty="0"/>
          </a:p>
        </p:txBody>
      </p:sp>
      <p:sp>
        <p:nvSpPr>
          <p:cNvPr id="4" name="P_6_BD#bde58d3cc?vcp=1&amp;pid=779f23dcc&amp;color=0,0,0&amp;vtp=1&amp;vaab=1&amp;bbb=1&amp;hb=1"/>
          <p:cNvSpPr/>
          <p:nvPr/>
        </p:nvSpPr>
        <p:spPr>
          <a:xfrm>
            <a:off x="539496" y="198485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作图要领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反射光路作图必须遵循光的反射定律或平面镜成像规律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像、物关于镜面对称），注意反射光线的反向延长线画虚线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，要标出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表示光线方向的箭头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_1#4435aa8a0?sp=1&amp;vcp=1&amp;vis=1&amp;pid=779f23dcc&amp;color=0,0,0&amp;mp=1&amp;vtp=1&amp;vaab=1&amp;bt=1&amp;bbb=1&amp;hb=1"/>
          <p:cNvSpPr/>
          <p:nvPr/>
        </p:nvSpPr>
        <p:spPr>
          <a:xfrm>
            <a:off x="539496" y="5039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（2024·云南·中考）如图29-1所示，一束光经平面镜发生反射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画出反射光线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N.1_1#4435aa8a0?htil=1&amp;vcp=1&amp;vis=1&amp;pid=779f23dcc&amp;color=0,0,0&amp;vtp=1&amp;vaab=1&amp;bbb=1"/>
          <p:cNvSpPr/>
          <p:nvPr/>
        </p:nvSpPr>
        <p:spPr>
          <a:xfrm>
            <a:off x="5775960" y="1207312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如答图29-1所示</a:t>
            </a:r>
            <a:endParaRPr lang="en-US" altLang="zh-CN" sz="2800" dirty="0"/>
          </a:p>
        </p:txBody>
      </p:sp>
      <p:pic>
        <p:nvPicPr>
          <p:cNvPr id="3" name="QO_6_BD.1_2#4435aa8a0?iti=1&amp;htil=1&amp;vcp=1&amp;vis=1&amp;pid=779f23dc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3087" y="2023599"/>
            <a:ext cx="2441448" cy="134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_3#4435aa8a0?iti=1&amp;htil=1&amp;vcp=1&amp;vis=1&amp;pid=779f23dcc&amp;color=0,0,0&amp;vtp=1&amp;vaab=1&amp;bbb=1"/>
          <p:cNvSpPr/>
          <p:nvPr/>
        </p:nvSpPr>
        <p:spPr>
          <a:xfrm>
            <a:off x="2509298" y="3494767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图29-1</a:t>
            </a:r>
            <a:endParaRPr lang="en-US" altLang="zh-CN" sz="2800" dirty="0"/>
          </a:p>
        </p:txBody>
      </p:sp>
      <p:pic>
        <p:nvPicPr>
          <p:cNvPr id="6" name="QO_6_AN.1_1#4435aa8a0?iti=2&amp;htil=1&amp;vcp=1&amp;vis=1&amp;pid=779f23dc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31985" y="1837616"/>
            <a:ext cx="2370963" cy="155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6_AN.1_1#4435aa8a0?iti=2&amp;htil=1&amp;vcp=1&amp;vis=1&amp;pid=779f23dcc&amp;color=0,0,0&amp;vtp=1&amp;vaab=1&amp;bbb=1"/>
          <p:cNvSpPr/>
          <p:nvPr/>
        </p:nvSpPr>
        <p:spPr>
          <a:xfrm>
            <a:off x="7037895" y="3392527"/>
            <a:ext cx="14446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答图29-1</a:t>
            </a:r>
            <a:endParaRPr lang="en-US" altLang="zh-CN" sz="2800" dirty="0"/>
          </a:p>
        </p:txBody>
      </p:sp>
      <p:sp>
        <p:nvSpPr>
          <p:cNvPr id="8" name="QO_6_EX.1_1#4435aa8a0?vcp=1&amp;vis=1&amp;pid=779f23dcc&amp;color=0,0,0&amp;vtp=1&amp;vaab=1&amp;bbb=1&amp;hb=1"/>
          <p:cNvSpPr/>
          <p:nvPr/>
        </p:nvSpPr>
        <p:spPr>
          <a:xfrm>
            <a:off x="796671" y="385727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要熟记光的反射定律，注意入射角与反射角的概念，法线为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入射光线和反射光线夹角的角平分线，法线与平面镜垂直。此外，在反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射作图中要注意，除入射光线、反射光线和界面用实线表示外，其他线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都是辅助线，必须用虚线表示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6483e851?vcp=1&amp;pid=65cc8dce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平面镜成像作图</a:t>
            </a:r>
            <a:endParaRPr lang="en-US" altLang="zh-CN" sz="3200" dirty="0"/>
          </a:p>
        </p:txBody>
      </p:sp>
      <p:sp>
        <p:nvSpPr>
          <p:cNvPr id="3" name="P_6_BD#0e9625792?vcp=1&amp;pid=e6483e851&amp;color=0,0,0&amp;vtp=1&amp;vaab=1&amp;bbb=1&amp;h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作图要领：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应用平面镜成像规律作图，像与物关于镜面对称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光线的反向延长线过像点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，虚像要用虚线表示。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4_1#b5b855b73?sp=1&amp;vcp=1&amp;vis=1&amp;pid=e6483e851&amp;color=0,0,0&amp;mp=1&amp;vtp=1&amp;vaab=1&amp;bt=1&amp;bbb=1&amp;hb=1"/>
              <p:cNvSpPr/>
              <p:nvPr/>
            </p:nvSpPr>
            <p:spPr>
              <a:xfrm>
                <a:off x="544068" y="30819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（2024·重庆·中考）在如图29-2中画出烛焰顶部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点在平面镜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4_1#b5b855b73?sp=1&amp;vcp=1&amp;vis=1&amp;pid=e6483e851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068" y="30819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5" t="-18" r="5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4_2#b5b855b73?iti=3&amp;htil=2&amp;vcp=1&amp;vis=1&amp;pid=e6483e85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4580" y="1332514"/>
            <a:ext cx="1520744" cy="222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_3#b5b855b73?iti=3&amp;htil=2&amp;vcp=1&amp;vis=1&amp;pid=e6483e851&amp;color=0,0,0&amp;vtp=1&amp;vaab=1&amp;bbb=1"/>
          <p:cNvSpPr/>
          <p:nvPr/>
        </p:nvSpPr>
        <p:spPr>
          <a:xfrm>
            <a:off x="2587688" y="355706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图29-2</a:t>
            </a:r>
            <a:endParaRPr lang="en-US" altLang="zh-CN" sz="2800" dirty="0"/>
          </a:p>
        </p:txBody>
      </p:sp>
      <p:grpSp>
        <p:nvGrpSpPr>
          <p:cNvPr id="9" name="组合 8"/>
          <p:cNvGrpSpPr/>
          <p:nvPr/>
        </p:nvGrpSpPr>
        <p:grpSpPr>
          <a:xfrm>
            <a:off x="4765167" y="759975"/>
            <a:ext cx="5715627" cy="3664705"/>
            <a:chOff x="4765167" y="759975"/>
            <a:chExt cx="5715627" cy="3664705"/>
          </a:xfrm>
        </p:grpSpPr>
        <p:sp>
          <p:nvSpPr>
            <p:cNvPr id="5" name="QO_6_AN.1_1#b5b855b73?htil=2&amp;vcp=1&amp;vis=1&amp;pid=e6483e851&amp;color=0,0,0&amp;vtp=1&amp;vaab=1&amp;bbb=1"/>
            <p:cNvSpPr/>
            <p:nvPr/>
          </p:nvSpPr>
          <p:spPr>
            <a:xfrm>
              <a:off x="4765167" y="759975"/>
              <a:ext cx="3077718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如答图29-2所示</a:t>
              </a:r>
              <a:endParaRPr lang="en-US" altLang="zh-CN" sz="2800" dirty="0"/>
            </a:p>
          </p:txBody>
        </p:sp>
        <p:pic>
          <p:nvPicPr>
            <p:cNvPr id="6" name="QO_6_AN.1_1#b5b855b73?iti=4&amp;htil=2&amp;vcp=1&amp;vis=1&amp;pid=e6483e851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935714" y="1222739"/>
              <a:ext cx="2545080" cy="2206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7" name="QO_6_AN.1_1#b5b855b73?iti=4&amp;htil=2&amp;vcp=1&amp;vis=1&amp;pid=e6483e851&amp;color=0,0,0&amp;vtp=1&amp;vaab=1&amp;bbb=1"/>
            <p:cNvSpPr/>
            <p:nvPr/>
          </p:nvSpPr>
          <p:spPr>
            <a:xfrm>
              <a:off x="8585383" y="3429000"/>
              <a:ext cx="14446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答图29-2</a:t>
              </a:r>
              <a:endParaRPr lang="en-US" altLang="zh-CN" sz="2800" dirty="0"/>
            </a:p>
          </p:txBody>
        </p:sp>
      </p:grpSp>
      <p:sp>
        <p:nvSpPr>
          <p:cNvPr id="8" name="QO_6_EX.1_1#b5b855b73?vcp=1&amp;vis=1&amp;pid=e6483e851&amp;color=0,0,0&amp;vtp=1&amp;vaab=1&amp;bt=1&amp;bbb=1&amp;hb=1"/>
          <p:cNvSpPr/>
          <p:nvPr/>
        </p:nvSpPr>
        <p:spPr>
          <a:xfrm>
            <a:off x="591510" y="394511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利用平面镜成像原理作图时，要注意像点是物点关于镜面的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对称点，即像与物到镜面的距离相等，且连线与镜面垂直。像点、入射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点、眼睛在同一直线上。当物与像用线段表示时，物体要画成实线，虚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像要画成虚线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1504</Words>
  <Application>Microsoft Office PowerPoint</Application>
  <PresentationFormat>宽屏</PresentationFormat>
  <Paragraphs>310</Paragraphs>
  <Slides>51</Slides>
  <Notes>51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1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12</cp:revision>
  <dcterms:created xsi:type="dcterms:W3CDTF">2024-12-11T05:04:00Z</dcterms:created>
  <dcterms:modified xsi:type="dcterms:W3CDTF">2025-07-24T07:49:56Z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7BD290963B21461CA6C5D46B2BC92C27_12</vt:lpwstr>
  </property>
  <property fmtid="{D5CDD505-2E9C-101B-9397-08002B2CF9AE}" pid="3" name="KSOProductBuildVer">
    <vt:lpwstr>2052-12.1.0.18912</vt:lpwstr>
  </property>
</Properties>
</file>