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313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033588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F6EE5B1-7930-4288-9635-D702A73765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化学实验的设计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3033588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7AFA26C-BE8C-483C-8204-69CBA32B29F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dc3f5ec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d65da44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e726db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38ce00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dc3f5ec9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d65da449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2e726db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f38ce00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化学实验的设计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3033588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C47F15D-1D87-4CB1-A9B0-4CECDC5E04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dc3f5ec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d65da44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e726db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38ce00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dc3f5ec9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d65da449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2e726db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f38ce00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化学实验的设计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e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A496B72-FBE8-6243-F6CD-CA50EB63567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164BA35-3C0D-4D64-B02E-D0BAE140E75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D63E09C-4961-4220-BC20-CA2BFAF6A59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dc3f5ec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d65da44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e726db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38ce00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dc3f5ec9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d65da449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2e726db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f38ce00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E73165E-0033-47E9-ABB8-9C3FF63B71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dc3f5ec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d65da44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e726db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38ce00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dc3f5ec9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d65da449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2e726db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f38ce00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15.png"/><Relationship Id="rId4" Type="http://schemas.openxmlformats.org/officeDocument/2006/relationships/image" Target="../media/image22.png"/><Relationship Id="rId9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2.png"/><Relationship Id="rId4" Type="http://schemas.openxmlformats.org/officeDocument/2006/relationships/image" Target="../media/image2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3735eb5?vcp=1&amp;pid=72e726db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文字描述型</a:t>
            </a:r>
            <a:endParaRPr lang="en-US" altLang="zh-CN" sz="3200" dirty="0"/>
          </a:p>
        </p:txBody>
      </p:sp>
      <p:sp>
        <p:nvSpPr>
          <p:cNvPr id="3" name="QB_6_BD.1_1#f22380700?vaa=1&amp;vcp=1&amp;vis=1&amp;pid=803735eb5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）基于问题设计实验方案是实验探究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活动的重要环节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下列实验方案设计不合理的是(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QB_6_BD.1_2#f22380700?colgroup=1,11,16&amp;vaa=1&amp;vcp=1&amp;vis=1&amp;pid=803735eb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01386"/>
              <a:ext cx="11091672" cy="2782000"/>
            </p:xfrm>
            <a:graphic>
              <a:graphicData uri="http://schemas.openxmlformats.org/drawingml/2006/table">
                <a:tbl>
                  <a:tblPr/>
                  <a:tblGrid>
                    <a:gridCol w="8686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51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971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和空气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将带火星的木条伸入盛有气体的集气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瓶中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分离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KCl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滤液蒸发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QB_6_BD.1_2#f22380700?colgroup=1,11,16&amp;vaa=1&amp;vcp=1&amp;vis=1&amp;pid=803735eb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01386"/>
              <a:ext cx="11091672" cy="2782000"/>
            </p:xfrm>
            <a:graphic>
              <a:graphicData uri="http://schemas.openxmlformats.org/drawingml/2006/table">
                <a:tbl>
                  <a:tblPr/>
                  <a:tblGrid>
                    <a:gridCol w="868680"/>
                    <a:gridCol w="4251960"/>
                    <a:gridCol w="5971032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将带火星的木条伸入盛有气体的集气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瓶中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滤液蒸发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6_BD.3_1#f22380700?colgroup=1,11,16&amp;vaa=1&amp;vcp=1&amp;vis=1&amp;pid=803735eb5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90298"/>
              <a:ext cx="11091672" cy="2782000"/>
            </p:xfrm>
            <a:graphic>
              <a:graphicData uri="http://schemas.openxmlformats.org/drawingml/2006/table">
                <a:tbl>
                  <a:tblPr/>
                  <a:tblGrid>
                    <a:gridCol w="8686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51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971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验证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的金属活动性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将洁净的铝丝浸入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测定西瓜汁的酸碱度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试纸浸入西瓜汁中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再与标准比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色卡比较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6_BD.3_1#f22380700?colgroup=1,11,16&amp;vaa=1&amp;vcp=1&amp;vis=1&amp;pid=803735eb5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90298"/>
              <a:ext cx="11091672" cy="2782000"/>
            </p:xfrm>
            <a:graphic>
              <a:graphicData uri="http://schemas.openxmlformats.org/drawingml/2006/table">
                <a:tbl>
                  <a:tblPr/>
                  <a:tblGrid>
                    <a:gridCol w="868680"/>
                    <a:gridCol w="4251960"/>
                    <a:gridCol w="5971032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测定西瓜汁的酸碱度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QB_6_BD.3_1#f22380700?colgroup=1,11,16&amp;vaa=1&amp;vcp=1&amp;vis=1&amp;pid=803735eb5&amp;color=0,0,0&amp;mp=1&amp;vtp=1&amp;vaab=1&amp;bt=1&amp;bbb=1"/>
          <p:cNvSpPr txBox="1"/>
          <p:nvPr/>
        </p:nvSpPr>
        <p:spPr>
          <a:xfrm>
            <a:off x="10913023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f22380700?vaa=1&amp;vcp=1&amp;vis=1&amp;pid=803735eb5&amp;color=0,0,0&amp;vtp=1&amp;vaab=1&amp;bt=1&amp;bbb=1&amp;hb=1"/>
              <p:cNvSpPr/>
              <p:nvPr/>
            </p:nvSpPr>
            <p:spPr>
              <a:xfrm>
                <a:off x="539496" y="937482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将带火星的木条伸入盛有气体的集气瓶中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，能使带火星的木条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复燃的是氧气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，不能使带火星的木条复燃的是空气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，该方法可以鉴别氧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气和空气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易溶于水，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难溶于水，经过溶解、过滤、洗涤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，能分离出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混合物中的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再对滤液进行蒸发结晶，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能分离出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；将洁净的铝丝浸入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，铝丝表面会覆盖一层红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色物质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，溶液颜色由蓝色变为无色，说明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的金属活动性比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；用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试纸测定溶液的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时，不能将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试纸伸入待测液中，以免污染待测液。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f22380700?vaa=1&amp;vcp=1&amp;vis=1&amp;pid=803735eb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7482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5472" b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2_1#f22380700?vaa=1&amp;vcp=1&amp;vis=1&amp;pid=803735eb5&amp;color=0,0,0&amp;vtp=1&amp;vaab=1&amp;bbb=1"/>
          <p:cNvSpPr/>
          <p:nvPr/>
        </p:nvSpPr>
        <p:spPr>
          <a:xfrm>
            <a:off x="539496" y="53535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EX.1_1#f22380700?vaa=1&amp;vcp=1&amp;vis=1&amp;pid=803735eb5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对实验方案的可行性或合理性做出评价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关键是分析相关实验操作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包括选择的试剂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能否达到预定的实验目的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有时还会涉及对实验现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象的描述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解题时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应从实验原理的正确性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操作的简便性和科学性以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及过程的低碳和环保等方面进行综合评判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e0d07ef3?vcp=1&amp;pid=803735eb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B_7_BD.7_1#048608d2a?sp=1&amp;vaa=1&amp;vcp=1&amp;vis=1&amp;pid=ae0d07ef3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QB_7_BD.7_2#048608d2a?colgroup=1,14,12&amp;vaa=1&amp;vcp=1&amp;vis=1&amp;pid=ae0d07ef3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929556"/>
              <a:ext cx="11073384" cy="2824036"/>
            </p:xfrm>
            <a:graphic>
              <a:graphicData uri="http://schemas.openxmlformats.org/drawingml/2006/table">
                <a:tbl>
                  <a:tblPr/>
                  <a:tblGrid>
                    <a:gridCol w="7498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550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773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中少量的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在氧气中点燃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分别滴加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检验稀盐酸中是否含有硫酸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滴加少量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加适量水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充分溶解后过滤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QB_7_BD.7_2#048608d2a?colgroup=1,14,12&amp;vaa=1&amp;vcp=1&amp;vis=1&amp;pid=ae0d07ef3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929556"/>
              <a:ext cx="11073384" cy="2824036"/>
            </p:xfrm>
            <a:graphic>
              <a:graphicData uri="http://schemas.openxmlformats.org/drawingml/2006/table">
                <a:tbl>
                  <a:tblPr/>
                  <a:tblGrid>
                    <a:gridCol w="749808"/>
                    <a:gridCol w="5550408"/>
                    <a:gridCol w="477316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在氧气中点燃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检验稀盐酸中是否含有硫酸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加适量水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充分溶解后过滤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B_7_AN.8_1#048608d2a.bracket?vaa=1&amp;vcp=1&amp;vis=1&amp;pid=ae0d07ef3&amp;color=0,0,0&amp;vpa=2&amp;vtp=1&amp;vaab=1"/>
          <p:cNvSpPr/>
          <p:nvPr/>
        </p:nvSpPr>
        <p:spPr>
          <a:xfrm>
            <a:off x="10033539" y="1225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_1#93ba34f1b?sp=1&amp;vaa=1&amp;vcp=1&amp;vis=1&amp;pid=ae0d07ef3&amp;color=0,0,0&amp;vtp=1&amp;vaab=1&amp;bt=1&amp;bbb=1"/>
          <p:cNvSpPr/>
          <p:nvPr/>
        </p:nvSpPr>
        <p:spPr>
          <a:xfrm>
            <a:off x="539496" y="11171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（2024·广西北海·模拟）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下列实验方案设计不合理的是(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graphicFrame>
        <p:nvGraphicFramePr>
          <p:cNvPr id="16" name="QB_7_BD.9_2#93ba34f1b?colgroup=2,12,14&amp;vaa=1&amp;vcp=1&amp;vis=1&amp;pid=ae0d07ef3&amp;color=0,0,0&amp;vtp=1&amp;vaab=1&amp;bbb=1&amp;hb=1"/>
          <p:cNvGraphicFramePr>
            <a:graphicFrameLocks noGrp="1"/>
          </p:cNvGraphicFramePr>
          <p:nvPr/>
        </p:nvGraphicFramePr>
        <p:xfrm>
          <a:off x="539496" y="1803304"/>
          <a:ext cx="11073384" cy="3924238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2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鉴别羊毛和合成纤维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燃烧闻气味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除去氯化钠溶液中混有的氢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氧化钠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加适量的稀硫酸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鉴别硝酸铵和氢氧化钠固体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观察溶液温度变化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除去氯化钠溶液中的杂质氯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加入适量的氢氧化钠溶液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10_1#93ba34f1b.bracket?vaa=1&amp;vcp=1&amp;vis=1&amp;pid=ae0d07ef3&amp;color=0,0,0&amp;vpa=3&amp;vtp=1&amp;vaab=1"/>
          <p:cNvSpPr/>
          <p:nvPr/>
        </p:nvSpPr>
        <p:spPr>
          <a:xfrm>
            <a:off x="9322339" y="110378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11ec3fa51?sp=1&amp;vaa=1&amp;vcp=1&amp;vis=1&amp;pid=ae0d07ef3&amp;color=0,0,0&amp;vtp=1&amp;vaab=1&amp;bt=1&amp;bbb=1"/>
          <p:cNvSpPr/>
          <p:nvPr/>
        </p:nvSpPr>
        <p:spPr>
          <a:xfrm>
            <a:off x="539496" y="13921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QB_7_BD.11_2#11ec3fa51?colgroup=1,11,15&amp;vaa=1&amp;vcp=1&amp;vis=1&amp;pid=ae0d07ef3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78354"/>
              <a:ext cx="11091672" cy="3374137"/>
            </p:xfrm>
            <a:graphic>
              <a:graphicData uri="http://schemas.openxmlformats.org/drawingml/2006/table">
                <a:tbl>
                  <a:tblPr/>
                  <a:tblGrid>
                    <a:gridCol w="8046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982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8887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洗涤滤渣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滤液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将燃着的木条分别伸入集气瓶中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中混有的炭粉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的金属活动性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将铜片和银片分别放入稀硫酸溶液中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QB_7_BD.11_2#11ec3fa51?colgroup=1,11,15&amp;vaa=1&amp;vcp=1&amp;vis=1&amp;pid=ae0d07ef3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78354"/>
              <a:ext cx="11091672" cy="3374137"/>
            </p:xfrm>
            <a:graphic>
              <a:graphicData uri="http://schemas.openxmlformats.org/drawingml/2006/table">
                <a:tbl>
                  <a:tblPr/>
                  <a:tblGrid>
                    <a:gridCol w="804672"/>
                    <a:gridCol w="4398264"/>
                    <a:gridCol w="5888736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洗涤滤渣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滤液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将燃着的木条分别伸入集气瓶中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将铜片和银片分别放入稀硫酸溶液中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12_1#11ec3fa51.bracket?vaa=1&amp;vcp=1&amp;vis=1&amp;pid=ae0d07ef3&amp;color=0,0,0&amp;vpa=4&amp;vtp=1&amp;vaab=1"/>
          <p:cNvSpPr/>
          <p:nvPr/>
        </p:nvSpPr>
        <p:spPr>
          <a:xfrm>
            <a:off x="10033539" y="137883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b55db6b1?vcp=1&amp;pid=72e726db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实验操作图型</a:t>
            </a:r>
            <a:endParaRPr lang="en-US" altLang="zh-CN" sz="3200" dirty="0"/>
          </a:p>
        </p:txBody>
      </p:sp>
      <p:sp>
        <p:nvSpPr>
          <p:cNvPr id="3" name="QB_6_BD.13_1#a92e998c2?vaa=1&amp;vcp=1&amp;vis=1&amp;pid=8b55db6b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（2024·湖北·中考）同学们设计的下列实验方案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（夹持装置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已略去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QB_6_BD.13_2#a92e998c2?colgroup=3,7,18&amp;vaa=1&amp;vcp=1&amp;vis=1&amp;pid=8b55db6b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1814563"/>
                  </p:ext>
                </p:extLst>
              </p:nvPr>
            </p:nvGraphicFramePr>
            <p:xfrm>
              <a:off x="539496" y="2601385"/>
              <a:ext cx="11073384" cy="3178525"/>
            </p:xfrm>
            <a:graphic>
              <a:graphicData uri="http://schemas.openxmlformats.org/drawingml/2006/table">
                <a:tbl>
                  <a:tblPr/>
                  <a:tblGrid>
                    <a:gridCol w="14447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346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7939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7882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03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探究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与水是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否发生了反应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2400"/>
                            </a:lnSpc>
                          </a:pPr>
                          <a:r>
                            <a:rPr lang="en-US" altLang="zh-CN" sz="695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QB_6_BD.13_2#a92e998c2?colgroup=3,7,18&amp;vaa=1&amp;vcp=1&amp;vis=1&amp;pid=8b55db6b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1814563"/>
                  </p:ext>
                </p:extLst>
              </p:nvPr>
            </p:nvGraphicFramePr>
            <p:xfrm>
              <a:off x="539496" y="2601385"/>
              <a:ext cx="11073384" cy="3178525"/>
            </p:xfrm>
            <a:graphic>
              <a:graphicData uri="http://schemas.openxmlformats.org/drawingml/2006/table">
                <a:tbl>
                  <a:tblPr/>
                  <a:tblGrid>
                    <a:gridCol w="14447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346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7939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7882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903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1183" t="-33333" r="-240215" b="-12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2400"/>
                            </a:lnSpc>
                          </a:pPr>
                          <a:r>
                            <a:rPr lang="en-US" altLang="zh-CN" sz="695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QB_6_BD.13_3#a92e998c2.table_image?tii=1&amp;vaa=1&amp;vcp=1&amp;vis=1&amp;pid=8b55db6b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3600" y="3429000"/>
            <a:ext cx="1466201" cy="226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6_BD.15_1#a92e998c2?colgroup=3,7,18&amp;vaa=1&amp;vcp=1&amp;vis=1&amp;pid=8b55db6b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971542"/>
              </p:ext>
            </p:extLst>
          </p:nvPr>
        </p:nvGraphicFramePr>
        <p:xfrm>
          <a:off x="539496" y="1706087"/>
          <a:ext cx="11073384" cy="4593115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1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567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052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698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探究不同催化剂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的催化效果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560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验证质量守恒定律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000"/>
                        </a:lnSpc>
                      </a:pPr>
                      <a:r>
                        <a:rPr lang="en-US" altLang="zh-CN" sz="89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6_BD.15_2#a92e998c2.table_image?tii=2&amp;vaa=1&amp;vcp=1&amp;vis=1&amp;pid=8b55db6b1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0089" y="2438516"/>
            <a:ext cx="2260487" cy="156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15_3#a92e998c2.table_image?tii=3&amp;vaa=1&amp;vcp=1&amp;vis=1&amp;pid=8b55db6b1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2068" y="4357466"/>
            <a:ext cx="1627632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6_BD.15_1#a92e998c2?colgroup=3,7,18&amp;vaa=1&amp;vcp=1&amp;vis=1&amp;pid=8b55db6b1&amp;color=0,0,0&amp;mp=1&amp;vtp=1&amp;vaab=1&amp;bt=1&amp;bbb=1"/>
          <p:cNvSpPr txBox="1"/>
          <p:nvPr/>
        </p:nvSpPr>
        <p:spPr>
          <a:xfrm>
            <a:off x="10894735" y="9976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15_4#a92e998c2?colgroup=3,7,18&amp;vaa=1&amp;vcp=1&amp;vis=1&amp;pid=8b55db6b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400776"/>
          <a:ext cx="11073384" cy="2761044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3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探究空气中氧气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的含量和铁生锈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700"/>
                        </a:lnSpc>
                      </a:pPr>
                      <a:r>
                        <a:rPr lang="en-US" altLang="zh-CN" sz="99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5_5#a92e998c2.table_image?tii=4&amp;vaa=1&amp;vcp=1&amp;vis=1&amp;pid=8b55db6b1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9480" y="3054382"/>
            <a:ext cx="1892808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6_BD.15_4#a92e998c2?colgroup=3,7,18&amp;vaa=1&amp;vcp=1&amp;vis=1&amp;pid=8b55db6b1&amp;color=0,0,0&amp;mp=1&amp;vtp=1&amp;vaab=1&amp;bt=1&amp;bbb=1"/>
          <p:cNvSpPr txBox="1"/>
          <p:nvPr/>
        </p:nvSpPr>
        <p:spPr>
          <a:xfrm>
            <a:off x="10894735" y="16923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189fc6fd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1189fc6fd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1189fc6fd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科学探究与化学实验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a92e998c2?vaa=1&amp;vcp=1&amp;vis=1&amp;pid=8b55db6b1&amp;color=0,0,0&amp;vtp=1&amp;vaab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实验方案A没有设置对照实验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，不能排除二氧化碳使紫色石蕊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溶液变红色的可能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，不能达到实验目的。实验方案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B中两个实验使用的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过氧化氢溶液的浓度不同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，变量不唯一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，不能用于探究不同催化剂的催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化效果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。实验方案C中，盐酸和碳酸钙反应生成氯化钙、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水和二氧化碳，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反应在密闭容器中进行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，没有气体逸出，但气球膨胀会产生浮力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反应后称量的质量偏小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，无法验证质量守恒定律。实验方案D中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，左边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量筒中的铁丝绒只与干燥的空气接触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，不生锈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；左边烧杯中的铁丝绒只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与水接触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，不生锈；右边量筒中的铁丝绒与氧气、水充分接触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，一段时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a92e998c2?vaa=1&amp;vcp=1&amp;vis=1&amp;pid=8b55db6b1&amp;color=0,0,0&amp;vtp=1&amp;vaab=1&amp;bt=1&amp;bbb=1&amp;hb=1"/>
          <p:cNvSpPr/>
          <p:nvPr/>
        </p:nvSpPr>
        <p:spPr>
          <a:xfrm>
            <a:off x="539496" y="218356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间后生锈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，该实验可探究铁生锈的条件是与氧气、水充分接触；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最终，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右边量筒中液面上升至量筒内气体体积的五分之一，可探究空气中氧气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的含量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a92e998c2?vaa=1&amp;vcp=1&amp;vis=1&amp;pid=8b55db6b1&amp;color=0,0,0&amp;vtp=1&amp;vaab=1&amp;bbb=1"/>
          <p:cNvSpPr/>
          <p:nvPr/>
        </p:nvSpPr>
        <p:spPr>
          <a:xfrm>
            <a:off x="539496" y="41074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dceabdf?vcp=1&amp;pid=8b55db6b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pic>
        <p:nvPicPr>
          <p:cNvPr id="3" name="QC_7_BD.18_1#47b635bd3?iti=1&amp;htil=1&amp;vaa=1&amp;vcp=1&amp;vis=1&amp;pid=49dceab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2353" y="1251757"/>
            <a:ext cx="3977640" cy="35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8_2#47b635bd3?iti=1&amp;htil=1&amp;vaa=1&amp;vcp=1&amp;vis=1&amp;pid=49dceabdf&amp;color=0,0,0&amp;vtp=1&amp;vaab=1&amp;bbb=1"/>
          <p:cNvSpPr/>
          <p:nvPr/>
        </p:nvSpPr>
        <p:spPr>
          <a:xfrm>
            <a:off x="8908230" y="4902626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图1-18-1</a:t>
            </a:r>
            <a:endParaRPr lang="en-US" altLang="zh-CN" sz="2800" dirty="0"/>
          </a:p>
        </p:txBody>
      </p:sp>
      <p:sp>
        <p:nvSpPr>
          <p:cNvPr id="5" name="QC_7_BD.18_3#47b635bd3?htil=1&amp;sp=1&amp;vaa=1&amp;vcp=1&amp;vis=1&amp;pid=49dceabdf&amp;color=0,0,0&amp;vtp=1&amp;vaab=1&amp;bbb=1&amp;hb=1"/>
          <p:cNvSpPr/>
          <p:nvPr/>
        </p:nvSpPr>
        <p:spPr>
          <a:xfrm>
            <a:off x="539496" y="1233469"/>
            <a:ext cx="6995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1-18-1所示实验设计能达到实验目的的是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7_AN.19_1#47b635bd3.bracket?vaa=1&amp;vcp=1&amp;vis=1&amp;pid=49dceabdf&amp;color=0,0,0&amp;vpa=6&amp;vtp=1&amp;vaab=1"/>
          <p:cNvSpPr/>
          <p:nvPr/>
        </p:nvSpPr>
        <p:spPr>
          <a:xfrm>
            <a:off x="816515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8_4#47b635bd3.choices?htil=1&amp;vaa=1&amp;vcp=1&amp;vis=1&amp;pid=49dceabdf&amp;color=0,0,0&amp;vtp=1&amp;vaab=1&amp;bbb=1&amp;hb=1"/>
              <p:cNvSpPr/>
              <p:nvPr/>
            </p:nvSpPr>
            <p:spPr>
              <a:xfrm>
                <a:off x="539496" y="2518264"/>
                <a:ext cx="69951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A.①探究铁锈蚀的条件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.②验证质量守恒定律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.③探究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的金属活动性强弱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.④验证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对过氧化氢分解反应的催化作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8_4#47b635bd3.choices?htil=1&amp;vaa=1&amp;vcp=1&amp;vis=1&amp;pid=49dceabd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8264"/>
                <a:ext cx="699516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-294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0_1#633721ace?vaa=1&amp;vcp=1&amp;vis=1&amp;pid=49dceabdf&amp;color=0,0,0&amp;vtp=1&amp;vaab=1&amp;bt=1&amp;bbb=1"/>
          <p:cNvSpPr/>
          <p:nvPr/>
        </p:nvSpPr>
        <p:spPr>
          <a:xfrm>
            <a:off x="539496" y="11406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21_1#633721ace.bracket?vaa=1&amp;vcp=1&amp;vis=1&amp;pid=49dceabdf&amp;color=0,0,0&amp;vpa=7&amp;vtp=1&amp;vaab=1"/>
          <p:cNvSpPr/>
          <p:nvPr/>
        </p:nvSpPr>
        <p:spPr>
          <a:xfrm>
            <a:off x="10211339" y="11273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7_BD.20_2#633721ace.choice_image?htil=1&amp;vaa=1&amp;vcp=1&amp;vis=1&amp;pid=49dceab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863439"/>
            <a:ext cx="2724912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20_3#633721ace?htil=1&amp;vaa=1&amp;vcp=1&amp;vis=1&amp;pid=49dceabdf&amp;color=0,0,0&amp;vtp=1&amp;vaab=1&amp;bbb=1"/>
              <p:cNvSpPr/>
              <p:nvPr/>
            </p:nvSpPr>
            <p:spPr>
              <a:xfrm>
                <a:off x="539496" y="3161887"/>
                <a:ext cx="5559552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A.除去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20_3#633721ace?htil=1&amp;vaa=1&amp;vcp=1&amp;vis=1&amp;pid=49dceabd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61887"/>
                <a:ext cx="5559552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7" t="-40" r="9" b="-14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7_BD.20_4#633721ace.choice_image?htil=1&amp;vaa=1&amp;vcp=1&amp;vis=1&amp;pid=49dceabdf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826863"/>
            <a:ext cx="180136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20_5#633721ace?htil=1&amp;vaa=1&amp;vcp=1&amp;vis=1&amp;pid=49dceabdf&amp;color=0,0,0&amp;vtp=1&amp;vaab=1&amp;bbb=1"/>
              <p:cNvSpPr/>
              <p:nvPr/>
            </p:nvSpPr>
            <p:spPr>
              <a:xfrm>
                <a:off x="6099048" y="3161887"/>
                <a:ext cx="5559552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B.检验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溶液是否变质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20_5#633721ace?htil=1&amp;vaa=1&amp;vcp=1&amp;vis=1&amp;pid=49dceabd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9048" y="3161887"/>
                <a:ext cx="5559552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9" t="-40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C_7_BD.20_6#633721ace.choice_image?htil=1&amp;vaa=1&amp;vcp=1&amp;vis=1&amp;pid=49dceabdf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720814"/>
            <a:ext cx="2423160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7_BD.20_7#633721ace?htil=1&amp;vaa=1&amp;vcp=1&amp;vis=1&amp;pid=49dceabdf&amp;color=0,0,0&amp;vtp=1&amp;vaab=1&amp;bbb=1"/>
              <p:cNvSpPr/>
              <p:nvPr/>
            </p:nvSpPr>
            <p:spPr>
              <a:xfrm>
                <a:off x="539496" y="5110702"/>
                <a:ext cx="5559552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C.验证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7_BD.20_7#633721ace?htil=1&amp;vaa=1&amp;vcp=1&amp;vis=1&amp;pid=49dceabd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10702"/>
                <a:ext cx="5559552" cy="553657"/>
              </a:xfrm>
              <a:prstGeom prst="rect">
                <a:avLst/>
              </a:prstGeom>
              <a:blipFill rotWithShape="1">
                <a:blip r:embed="rId8"/>
                <a:stretch>
                  <a:fillRect l="-7" t="-40" r="9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QC_7_BD.20_8#633721ace.choice_image?htil=1&amp;vaa=1&amp;vcp=1&amp;vis=1&amp;pid=49dceabdf&amp;color=0,0,0&amp;tib=255,255,255&amp;vtp=1&amp;vaab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692239"/>
            <a:ext cx="2770632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BD.20_9#633721ace?htil=1&amp;vaa=1&amp;vcp=1&amp;vis=1&amp;pid=49dceabdf&amp;color=0,0,0&amp;vtp=1&amp;vaab=1&amp;bbb=1"/>
          <p:cNvSpPr/>
          <p:nvPr/>
        </p:nvSpPr>
        <p:spPr>
          <a:xfrm>
            <a:off x="6099048" y="511984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D.检验铵态氮肥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544cba4?vcp=1&amp;pid=72e726db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教材实验组合、拓展及迁移的设计与评价</a:t>
            </a:r>
            <a:endParaRPr lang="en-US" altLang="zh-CN" sz="3200" dirty="0"/>
          </a:p>
        </p:txBody>
      </p:sp>
      <p:sp>
        <p:nvSpPr>
          <p:cNvPr id="3" name="QO_6_BD.22_1#fa961eb15?vaa=1&amp;vcp=1&amp;vis=1&amp;pid=c3544cba4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（2024·贵州·中考）图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1-18-2是实验室制取气体的常见装置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，图1-18-3是探究铁生锈条件的实验示意图。请回答下列问题。</a:t>
            </a:r>
            <a:endParaRPr lang="en-US" altLang="zh-CN" sz="2800" dirty="0"/>
          </a:p>
        </p:txBody>
      </p:sp>
      <p:pic>
        <p:nvPicPr>
          <p:cNvPr id="4" name="QO_6_BD.22_3#fa961eb15?iti=2&amp;htil=1&amp;vaa=1&amp;vcp=1&amp;vis=1&amp;pid=c3544cb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960" y="2839130"/>
            <a:ext cx="4992624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22_4#fa961eb15?iti=3&amp;htil=1&amp;vaa=1&amp;vcp=1&amp;vis=1&amp;pid=c3544cb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0" y="2601386"/>
            <a:ext cx="3575304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22_5#fa961eb15?iti=2&amp;htil=1&amp;vaa=1&amp;vcp=1&amp;vis=1&amp;pid=c3544cba4&amp;color=0,0,0&amp;vtp=1&amp;vaab=1&amp;bbb=1"/>
          <p:cNvSpPr/>
          <p:nvPr/>
        </p:nvSpPr>
        <p:spPr>
          <a:xfrm>
            <a:off x="2626328" y="4520610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图1-18-2</a:t>
            </a:r>
            <a:endParaRPr lang="en-US" altLang="zh-CN" sz="2800" dirty="0"/>
          </a:p>
        </p:txBody>
      </p:sp>
      <p:sp>
        <p:nvSpPr>
          <p:cNvPr id="7" name="QO_6_BD.22_6#fa961eb15?iti=3&amp;htil=1&amp;vaa=1&amp;vcp=1&amp;vis=1&amp;pid=c3544cba4&amp;color=0,0,0&amp;vtp=1&amp;vaab=1&amp;bbb=1"/>
          <p:cNvSpPr/>
          <p:nvPr/>
        </p:nvSpPr>
        <p:spPr>
          <a:xfrm>
            <a:off x="8181308" y="4520610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图1-18-3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3_1#338476d94?vaa=1&amp;vcp=1&amp;vis=1&amp;pid=fa961eb15&amp;color=0,0,0&amp;vtp=1&amp;vaab=1&amp;bt=1&amp;bbb=1&amp;hb=1"/>
              <p:cNvSpPr/>
              <p:nvPr/>
            </p:nvSpPr>
            <p:spPr>
              <a:xfrm>
                <a:off x="539496" y="156413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（1）用大理石和稀盐酸制取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，发生装置可选用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填装置代号）。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3_1#338476d94?vaa=1&amp;vcp=1&amp;vis=1&amp;pid=fa961eb1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413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1334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5_1#338476d94.blank?vaa=1&amp;vcp=1&amp;vis=1&amp;pid=fa961eb15&amp;color=0,0,0&amp;vpa=8&amp;vtp=1&amp;vaab=1&amp;bbb=1&amp;hb=1"/>
              <p:cNvSpPr/>
              <p:nvPr/>
            </p:nvSpPr>
            <p:spPr>
              <a:xfrm>
                <a:off x="539496" y="1526032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5_1#338476d94.blank?vaa=1&amp;vcp=1&amp;vis=1&amp;pid=fa961eb15&amp;color=0,0,0&amp;vpa=8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032"/>
                <a:ext cx="11109960" cy="1145794"/>
              </a:xfrm>
              <a:prstGeom prst="rect">
                <a:avLst/>
              </a:prstGeom>
              <a:blipFill rotWithShape="1">
                <a:blip r:embed="rId4"/>
                <a:stretch>
                  <a:fillRect l="-3" t="-11" r="3" b="-7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26_1#338476d94.blank?vaa=1&amp;vcp=1&amp;vis=1&amp;pid=fa961eb15&amp;color=0,0,0&amp;vpa=9&amp;vtp=1&amp;vaab=1"/>
          <p:cNvSpPr/>
          <p:nvPr/>
        </p:nvSpPr>
        <p:spPr>
          <a:xfrm>
            <a:off x="6925214" y="21603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338476d94?vaa=1&amp;vcp=1&amp;vis=1&amp;pid=fa961eb15&amp;color=0,0,0&amp;vtp=1&amp;vaab=1&amp;bbb=1&amp;hb=1"/>
              <p:cNvSpPr/>
              <p:nvPr/>
            </p:nvSpPr>
            <p:spPr>
              <a:xfrm>
                <a:off x="539496" y="283902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实验室通常用大理石或石灰石（主要成分为碳酸钙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）和稀盐酸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反应制取二氧化碳，反应的化学方程式为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；该反应为固体和液体在常温下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，发生装置选择B。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S.1_1#338476d94?vaa=1&amp;vcp=1&amp;vis=1&amp;pid=fa961eb1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39021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23" r="-179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8_1#aa0c2eec8?vaa=1&amp;vcp=1&amp;vis=1&amp;pid=fa961eb15&amp;color=0,0,0&amp;vtp=1&amp;vaab=1&amp;bt=1&amp;bbb=1&amp;hb=1"/>
              <p:cNvSpPr/>
              <p:nvPr/>
            </p:nvSpPr>
            <p:spPr>
              <a:xfrm>
                <a:off x="539496" y="534384"/>
                <a:ext cx="11109960" cy="25403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（2）加热高锰酸钾制取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反应的化学方程式为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收集装置可选用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zh-CN" altLang="en-US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填装置代号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），检验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的方法是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QB_7_BD.28_1#aa0c2eec8?vaa=1&amp;vcp=1&amp;vis=1&amp;pid=fa961eb1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4384"/>
                <a:ext cx="11109960" cy="2540375"/>
              </a:xfrm>
              <a:prstGeom prst="rect">
                <a:avLst/>
              </a:prstGeom>
              <a:blipFill>
                <a:blip r:embed="rId3"/>
                <a:stretch>
                  <a:fillRect l="-1976" r="-1262" b="-6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S.1_1#aa0c2eec8?vaa=1&amp;vcp=1&amp;vis=1&amp;pid=fa961eb15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AAC34665-635D-4BEF-A350-2D8B16AD80D5}"/>
                  </a:ext>
                </a:extLst>
              </p:cNvPr>
              <p:cNvSpPr/>
              <p:nvPr/>
            </p:nvSpPr>
            <p:spPr>
              <a:xfrm>
                <a:off x="449185" y="3093964"/>
                <a:ext cx="11109960" cy="319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高锰酸钾受热分解生成锰酸钾、二氧化锰和氧气，反应的化学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氧气的密度比空气大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可采用向上排空气法收集；氧气不易溶于水，可采用排水法收集。氧气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具有助燃性，检验氧气的方法是将带火星的木条伸入集气瓶内，若木条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复燃，则证明瓶中的气体是氧气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S.1_1#aa0c2eec8?vaa=1&amp;vcp=1&amp;vis=1&amp;pid=fa961eb15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AAC34665-635D-4BEF-A350-2D8B16AD80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185" y="3093964"/>
                <a:ext cx="11109960" cy="3195257"/>
              </a:xfrm>
              <a:prstGeom prst="rect">
                <a:avLst/>
              </a:prstGeom>
              <a:blipFill>
                <a:blip r:embed="rId4"/>
                <a:stretch>
                  <a:fillRect l="-1976" r="-2305" b="-5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9B7E00-FD9E-420B-A59C-0A9D17E58E35}"/>
                  </a:ext>
                </a:extLst>
              </p:cNvPr>
              <p:cNvSpPr txBox="1"/>
              <p:nvPr/>
            </p:nvSpPr>
            <p:spPr>
              <a:xfrm>
                <a:off x="214376" y="515179"/>
                <a:ext cx="11435080" cy="129779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indent="7712075">
                  <a:lnSpc>
                    <a:spcPts val="47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d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28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KMnO</m:t>
                              </m:r>
                            </m:e>
                            <m:sub>
                              <m: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2800" i="1" baseline="3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2800" i="1" baseline="-20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2800" i="1" baseline="-800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2800" baseline="-200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△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altLang="zh-CN" sz="28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</m:t>
                              </m:r>
                            </m:e>
                            <m:sub>
                              <m: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8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MnO</m:t>
                              </m:r>
                            </m:e>
                            <m:sub>
                              <m: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CN" sz="28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MnO</m:t>
                              </m:r>
                            </m:e>
                            <m:sub>
                              <m: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CN" sz="28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↑</m:t>
                          </m:r>
                        </m:e>
                      </m:d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9B7E00-FD9E-420B-A59C-0A9D17E58E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76" y="515179"/>
                <a:ext cx="11435080" cy="1297791"/>
              </a:xfrm>
              <a:prstGeom prst="rect">
                <a:avLst/>
              </a:prstGeom>
              <a:blipFill>
                <a:blip r:embed="rId5"/>
                <a:stretch>
                  <a:fillRect t="-1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63111A3-01D0-4BC0-9831-1005C10B23F3}"/>
              </a:ext>
            </a:extLst>
          </p:cNvPr>
          <p:cNvSpPr txBox="1"/>
          <p:nvPr/>
        </p:nvSpPr>
        <p:spPr>
          <a:xfrm>
            <a:off x="6004165" y="1164074"/>
            <a:ext cx="1508125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C03C3F-9B5B-4807-AFC2-E86CE8FD5F9A}"/>
              </a:ext>
            </a:extLst>
          </p:cNvPr>
          <p:cNvSpPr txBox="1"/>
          <p:nvPr/>
        </p:nvSpPr>
        <p:spPr>
          <a:xfrm>
            <a:off x="449184" y="1829321"/>
            <a:ext cx="11435080" cy="12268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1431925"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将带火星的木条伸入集气瓶内，若木条复燃，则证明瓶中的气体是氧气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build="p"/>
      <p:bldP spid="6" grpId="0" build="p"/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4_1#586294955?vaa=1&amp;vcp=1&amp;vis=1&amp;pid=fa961eb15&amp;color=0,0,0&amp;vtp=1&amp;vaab=1&amp;bt=1&amp;bbb=1&amp;hb=1"/>
              <p:cNvSpPr/>
              <p:nvPr/>
            </p:nvSpPr>
            <p:spPr>
              <a:xfrm>
                <a:off x="539496" y="159686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中分液漏斗内的试剂是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打开活塞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，缓慢滴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加试剂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，持续反应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中的现象是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达到实验目的。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4_1#586294955?vaa=1&amp;vcp=1&amp;vis=1&amp;pid=fa961eb1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9686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991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36_1#586294955.blank?vaa=1&amp;vcp=1&amp;vis=1&amp;pid=fa961eb15&amp;color=0,0,0&amp;vpa=13&amp;vtp=1&amp;vaab=1&amp;bbb=1"/>
          <p:cNvSpPr/>
          <p:nvPr/>
        </p:nvSpPr>
        <p:spPr>
          <a:xfrm>
            <a:off x="5896515" y="1566386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过氧化氢溶液</a:t>
            </a:r>
            <a:endParaRPr lang="en-US" altLang="zh-CN" sz="2800" dirty="0"/>
          </a:p>
        </p:txBody>
      </p:sp>
      <p:sp>
        <p:nvSpPr>
          <p:cNvPr id="4" name="QB_7_AN.37_1#586294955.blank?vaa=1&amp;vcp=1&amp;vis=1&amp;pid=fa961eb15&amp;color=0,0,0&amp;vpa=14&amp;vtp=1&amp;vaab=1&amp;bbb=1&amp;hb=1"/>
          <p:cNvSpPr/>
          <p:nvPr/>
        </p:nvSpPr>
        <p:spPr>
          <a:xfrm>
            <a:off x="539496" y="221408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①处光亮的细铁丝发生锈蚀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，②处光亮的细铁丝没有锈蚀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586294955?vaa=1&amp;vcp=1&amp;vis=1&amp;pid=fa961eb15&amp;color=0,0,0&amp;vtp=1&amp;vaab=1&amp;bbb=1&amp;hb=1"/>
              <p:cNvSpPr/>
              <p:nvPr/>
            </p:nvSpPr>
            <p:spPr>
              <a:xfrm>
                <a:off x="539496" y="345208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为固液常温型制气装置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，因此分液漏斗内的试剂是过氧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化氢溶液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。①处的光亮细铁丝与氧气和水蒸气同时接触，发生锈蚀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处的光亮细铁丝只与氧气接触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，没有发生锈蚀。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586294955?vaa=1&amp;vcp=1&amp;vis=1&amp;pid=fa961eb1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52082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-111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9_1#8c704f5a3?vaa=1&amp;vcp=1&amp;vis=1&amp;pid=fa961eb15&amp;color=0,0,0&amp;vtp=1&amp;vaab=1&amp;bt=1&amp;bbb=1&amp;hb=1"/>
              <p:cNvSpPr/>
              <p:nvPr/>
            </p:nvSpPr>
            <p:spPr>
              <a:xfrm>
                <a:off x="539496" y="185902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（4）火星的大气中含有大量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科学家认为人类未来建设火星基地时，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能利用火星大气中的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，理论依据是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9_1#8c704f5a3?vaa=1&amp;vcp=1&amp;vis=1&amp;pid=fa961eb1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902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-3826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41_1#8c704f5a3.blank?vaa=1&amp;vcp=1&amp;vis=1&amp;pid=fa961eb15&amp;color=0,0,0&amp;vpa=15&amp;vtp=1&amp;vaab=1&amp;bbb=1&amp;hb=1"/>
          <p:cNvSpPr/>
          <p:nvPr/>
        </p:nvSpPr>
        <p:spPr>
          <a:xfrm>
            <a:off x="539496" y="247624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二氧化碳中含有氧元素（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合理即可）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8c704f5a3?vaa=1&amp;vcp=1&amp;vis=1&amp;pid=fa961eb15&amp;color=0,0,0&amp;vtp=1&amp;vaab=1&amp;bbb=1&amp;hb=1"/>
              <p:cNvSpPr/>
              <p:nvPr/>
            </p:nvSpPr>
            <p:spPr>
              <a:xfrm>
                <a:off x="539496" y="379190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由质量守恒定律可知，化学反应前后元素的种类不变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。能利用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火星大气中的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，理论依据是二氧化碳中含有氧元素。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8c704f5a3?vaa=1&amp;vcp=1&amp;vis=1&amp;pid=fa961eb1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91902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26" r="-179" b="-5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c10e774c?vcp=1&amp;pid=c3544cba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43_1#24a971bb1?sp=1&amp;vaa=1&amp;vcp=1&amp;vis=1&amp;pid=1c10e774c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（2024·河北·中考）根据图1-18-4所示实验回答问题。</a:t>
            </a:r>
            <a:endParaRPr lang="en-US" altLang="zh-CN" sz="2800" dirty="0"/>
          </a:p>
        </p:txBody>
      </p:sp>
      <p:pic>
        <p:nvPicPr>
          <p:cNvPr id="4" name="QO_7_BD.43_2#24a971bb1?iti=4&amp;vaa=1&amp;vcp=1&amp;vis=1&amp;pid=1c10e77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1929556"/>
            <a:ext cx="6153912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43_3#24a971bb1?iti=4&amp;vaa=1&amp;vcp=1&amp;vis=1&amp;pid=1c10e774c&amp;color=0,0,0&amp;vtp=1&amp;vaab=1&amp;bbb=1"/>
          <p:cNvSpPr/>
          <p:nvPr/>
        </p:nvSpPr>
        <p:spPr>
          <a:xfrm>
            <a:off x="5401532" y="4040804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图1-18-4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dc3f5ec9.fixed?vcp=1&amp;pid=3303358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化学实验的设计</a:t>
            </a:r>
            <a:endParaRPr lang="en-US" altLang="zh-CN" sz="4000" dirty="0"/>
          </a:p>
        </p:txBody>
      </p:sp>
      <p:sp>
        <p:nvSpPr>
          <p:cNvPr id="3" name="C_4_BD#fdc3f5ec9.fixed?vcp=1&amp;pid=33033588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4_1#37a6cf621?vaa=1&amp;vcp=1&amp;vis=1&amp;pid=24a971bb1&amp;color=0,0,0&amp;vtp=1&amp;vaab=1&amp;bt=1&amp;bbb=1&amp;hb=1"/>
          <p:cNvSpPr/>
          <p:nvPr/>
        </p:nvSpPr>
        <p:spPr>
          <a:xfrm>
            <a:off x="539496" y="7680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（1）图1-18-4甲是去除粗盐中难溶性杂质的实验操作示意图。操作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从操作A和C中任选一个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，写出所选操作的字母代号和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其中用玻璃棒搅拌的目的：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45_1#37a6cf621.blank?vaa=1&amp;vcp=1&amp;vis=1&amp;pid=24a971bb1&amp;color=0,0,0&amp;vpa=16&amp;vtp=1&amp;vaab=1&amp;bbb=1"/>
          <p:cNvSpPr/>
          <p:nvPr/>
        </p:nvSpPr>
        <p:spPr>
          <a:xfrm>
            <a:off x="1616614" y="13852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sp>
        <p:nvSpPr>
          <p:cNvPr id="4" name="QB_8_AN.47_1#37a6cf621.blank?vaa=1&amp;vcp=1&amp;vis=1&amp;pid=24a971bb1&amp;color=0,0,0&amp;vpa=17&amp;vtp=1&amp;vaab=1&amp;bbb=1&amp;hb=1"/>
          <p:cNvSpPr/>
          <p:nvPr/>
        </p:nvSpPr>
        <p:spPr>
          <a:xfrm>
            <a:off x="539496" y="203298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，搅拌，增大固体溶解速率（或C，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搅拌，防止局部温度过高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，造成液体飞溅）</a:t>
            </a:r>
            <a:endParaRPr lang="en-US" altLang="zh-CN" sz="2800" dirty="0"/>
          </a:p>
        </p:txBody>
      </p:sp>
      <p:pic>
        <p:nvPicPr>
          <p:cNvPr id="5" name="QO_7_BD.46_1#37a6cf621?iti=5&amp;vaa=1&amp;vcp=1&amp;vis=1&amp;pid=24a971bb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0088" y="3393408"/>
            <a:ext cx="6208776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46_2#37a6cf621?iti=5&amp;vaa=1&amp;vcp=1&amp;vis=1&amp;pid=24a971bb1&amp;color=0,0,0&amp;vtp=1&amp;vaab=1&amp;bbb=1"/>
          <p:cNvSpPr/>
          <p:nvPr/>
        </p:nvSpPr>
        <p:spPr>
          <a:xfrm>
            <a:off x="5401532" y="5522944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图1-18-4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48_1#7b7c4908d?vaa=1&amp;vcp=1&amp;vis=1&amp;pid=24a971bb1&amp;color=0,0,0&amp;vtp=1&amp;vaab=1&amp;bt=1&amp;bbb=1&amp;hb=1"/>
              <p:cNvSpPr/>
              <p:nvPr/>
            </p:nvSpPr>
            <p:spPr>
              <a:xfrm>
                <a:off x="539496" y="54225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（2）图1-18-4乙是用点滴板进行的微型实验示意图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。向盛有试剂的孔穴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中分别滴加等量的稀硫酸。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48_1#7b7c4908d?vaa=1&amp;vcp=1&amp;vis=1&amp;pid=24a971bb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2258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1427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48_2#7b7c4908d?iti=6&amp;vaa=1&amp;vcp=1&amp;vis=1&amp;pid=24a971bb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6920" y="1208627"/>
            <a:ext cx="6163056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48_3#7b7c4908d?iti=6&amp;vaa=1&amp;vcp=1&amp;vis=1&amp;pid=24a971bb1&amp;color=0,0,0&amp;vtp=1&amp;vaab=1&amp;bbb=1"/>
          <p:cNvSpPr/>
          <p:nvPr/>
        </p:nvSpPr>
        <p:spPr>
          <a:xfrm>
            <a:off x="8225505" y="3117692"/>
            <a:ext cx="13858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图1-18-4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49_1#ed3427f36?vaa=1&amp;vcp=1&amp;vis=1&amp;pid=7b7c4908d&amp;color=0,0,0&amp;vtp=1&amp;vaab=1&amp;bt=1&amp;bbb=1">
                <a:extLst>
                  <a:ext uri="{FF2B5EF4-FFF2-40B4-BE49-F238E27FC236}">
                    <a16:creationId xmlns:a16="http://schemas.microsoft.com/office/drawing/2014/main" id="{8A52740E-7B62-4FAA-96F0-7FFD191A6139}"/>
                  </a:ext>
                </a:extLst>
              </p:cNvPr>
              <p:cNvSpPr/>
              <p:nvPr/>
            </p:nvSpPr>
            <p:spPr>
              <a:xfrm>
                <a:off x="539496" y="1711897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①孔穴1和孔穴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中有气泡产生。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②对比孔穴1、2、3中的现象，得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的金属活动性比铜、银的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（选填“强”或“弱”）。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为验证铜和银的金属活动性强弱，需进行的实验是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试剂任选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BD.49_1#ed3427f36?vaa=1&amp;vcp=1&amp;vis=1&amp;pid=7b7c4908d&amp;color=0,0,0&amp;vtp=1&amp;vaab=1&amp;bt=1&amp;bbb=1">
                <a:extLst>
                  <a:ext uri="{FF2B5EF4-FFF2-40B4-BE49-F238E27FC236}">
                    <a16:creationId xmlns:a16="http://schemas.microsoft.com/office/drawing/2014/main" id="{8A52740E-7B62-4FAA-96F0-7FFD191A61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11897"/>
                <a:ext cx="11109960" cy="3144457"/>
              </a:xfrm>
              <a:prstGeom prst="rect">
                <a:avLst/>
              </a:prstGeom>
              <a:blipFill>
                <a:blip r:embed="rId5"/>
                <a:stretch>
                  <a:fillRect l="-1976" r="-878" b="-26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9_AN.1_1#ed3427f36.blank?vaa=1&amp;vcp=1&amp;vis=1&amp;pid=7b7c4908d&amp;color=0,0,0&amp;vpa=18&amp;vtp=1&amp;vaab=1">
            <a:extLst>
              <a:ext uri="{FF2B5EF4-FFF2-40B4-BE49-F238E27FC236}">
                <a16:creationId xmlns:a16="http://schemas.microsoft.com/office/drawing/2014/main" id="{A70C2B3C-F817-4F7C-BB80-3025DBE1804C}"/>
              </a:ext>
            </a:extLst>
          </p:cNvPr>
          <p:cNvSpPr/>
          <p:nvPr/>
        </p:nvSpPr>
        <p:spPr>
          <a:xfrm>
            <a:off x="2861214" y="1681417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/>
          </a:p>
        </p:txBody>
      </p:sp>
      <p:sp>
        <p:nvSpPr>
          <p:cNvPr id="7" name="QB_9_AN.2_1#ed3427f36.blank?vaa=1&amp;vcp=1&amp;vis=1&amp;pid=7b7c4908d&amp;color=0,0,0&amp;vpa=19&amp;vtp=1&amp;vaab=1">
            <a:extLst>
              <a:ext uri="{FF2B5EF4-FFF2-40B4-BE49-F238E27FC236}">
                <a16:creationId xmlns:a16="http://schemas.microsoft.com/office/drawing/2014/main" id="{7A760B07-1B91-4E7E-A41F-CC15B21C7ACD}"/>
              </a:ext>
            </a:extLst>
          </p:cNvPr>
          <p:cNvSpPr/>
          <p:nvPr/>
        </p:nvSpPr>
        <p:spPr>
          <a:xfrm>
            <a:off x="4994814" y="296263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</a:t>
            </a:r>
            <a:endParaRPr lang="en-US" altLang="zh-CN" sz="2800" dirty="0"/>
          </a:p>
        </p:txBody>
      </p:sp>
      <p:sp>
        <p:nvSpPr>
          <p:cNvPr id="8" name="QB_9_AN.54_1#ed3427f36.blank?vaa=1&amp;vcp=1&amp;vis=1&amp;pid=7b7c4908d&amp;color=0,0,0&amp;vpa=20&amp;vtp=1&amp;vaab=1&amp;bbb=1&amp;hb=1">
            <a:extLst>
              <a:ext uri="{FF2B5EF4-FFF2-40B4-BE49-F238E27FC236}">
                <a16:creationId xmlns:a16="http://schemas.microsoft.com/office/drawing/2014/main" id="{52AA5814-92A4-4D0D-BA38-756FAA0EC519}"/>
              </a:ext>
            </a:extLst>
          </p:cNvPr>
          <p:cNvSpPr/>
          <p:nvPr/>
        </p:nvSpPr>
        <p:spPr>
          <a:xfrm>
            <a:off x="539496" y="423757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将铜片放入硝酸银溶液中（合理即可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55_1#beb76d2ab?sp=1&amp;vaa=1&amp;vcp=1&amp;vis=1&amp;pid=1c10e774c&amp;color=0,0,0&amp;vtp=1&amp;vaab=1&amp;bt=1&amp;bbb=1&amp;hb=1"/>
              <p:cNvSpPr/>
              <p:nvPr/>
            </p:nvSpPr>
            <p:spPr>
              <a:xfrm>
                <a:off x="539496" y="188998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（2024·黑龙江绥化·中考）化学是一门以实验为基础的科学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，科学的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许多发现和研究成果都是通过实验得到的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。请你完成以下实验活动。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活动一】在农业生产中，常用质量分数为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的氯化钠溶液选种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要配制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这种溶液，请回答下列问题。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7_BD.55_1#beb76d2ab?sp=1&amp;vaa=1&amp;vcp=1&amp;vis=1&amp;pid=1c10e774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998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99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BD.56_1#3a3165a59?vaa=1&amp;vcp=1&amp;vis=1&amp;pid=beb76d2ab&amp;color=0,0,0&amp;vtp=1&amp;vaab=1&amp;bbb=1"/>
          <p:cNvSpPr/>
          <p:nvPr/>
        </p:nvSpPr>
        <p:spPr>
          <a:xfrm>
            <a:off x="539496" y="43883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）需称量氯化钠的质量是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57_1#3a3165a59.blank?vaa=1&amp;vcp=1&amp;vis=1&amp;pid=beb76d2ab&amp;color=0,0,0&amp;vpa=21&amp;vtp=1&amp;vaab=1&amp;bbb=1"/>
              <p:cNvSpPr/>
              <p:nvPr/>
            </p:nvSpPr>
            <p:spPr>
              <a:xfrm>
                <a:off x="5021009" y="4467891"/>
                <a:ext cx="828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57_1#3a3165a59.blank?vaa=1&amp;vcp=1&amp;vis=1&amp;pid=beb76d2ab&amp;color=0,0,0&amp;vpa=2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1009" y="4467891"/>
                <a:ext cx="8286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8" t="-8" r="8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8_1#b13b3cf10?sp=1&amp;vaa=1&amp;vcp=1&amp;vis=1&amp;pid=beb76d2ab&amp;color=0,0,0&amp;vtp=1&amp;vaab=1&amp;bt=1&amp;bbb=1&amp;hb=1"/>
          <p:cNvSpPr/>
          <p:nvPr/>
        </p:nvSpPr>
        <p:spPr>
          <a:xfrm>
            <a:off x="539496" y="9603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（2）配置一定溶质质量分数溶液的实验操作如图1-18-5所示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作顺序是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pic>
        <p:nvPicPr>
          <p:cNvPr id="3" name="QB_8_BD.58_2#b13b3cf10?iti=7&amp;vaa=1&amp;vcp=1&amp;vis=1&amp;pid=beb76d2a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2297271"/>
            <a:ext cx="665683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58_3#b13b3cf10?iti=7&amp;vaa=1&amp;vcp=1&amp;vis=1&amp;pid=beb76d2ab&amp;color=0,0,0&amp;vtp=1&amp;vaab=1&amp;bbb=1"/>
          <p:cNvSpPr/>
          <p:nvPr/>
        </p:nvSpPr>
        <p:spPr>
          <a:xfrm>
            <a:off x="5406104" y="410676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图1-18-5</a:t>
            </a:r>
            <a:endParaRPr lang="en-US" altLang="zh-CN" sz="2800" dirty="0"/>
          </a:p>
        </p:txBody>
      </p:sp>
      <p:sp>
        <p:nvSpPr>
          <p:cNvPr id="5" name="QB_8_AN.1_1#b13b3cf10.blank?vaa=1&amp;vcp=1&amp;vis=1&amp;pid=beb76d2ab&amp;color=0,0,0&amp;vpa=22&amp;vtp=1&amp;vaab=1&amp;bbb=1"/>
          <p:cNvSpPr/>
          <p:nvPr/>
        </p:nvSpPr>
        <p:spPr>
          <a:xfrm>
            <a:off x="1972214" y="1556607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②④⑤③①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60_1#2404a353e?vaa=1&amp;vcp=1&amp;vis=1&amp;pid=beb76d2ab&amp;color=0,0,0&amp;vtp=1&amp;vaab=1&amp;bbb=1&amp;hb=1"/>
              <p:cNvSpPr/>
              <p:nvPr/>
            </p:nvSpPr>
            <p:spPr>
              <a:xfrm>
                <a:off x="539496" y="468487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的氯化钠溶液稀释为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液，需加水的质量是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60_1#2404a353e?vaa=1&amp;vcp=1&amp;vis=1&amp;pid=beb76d2a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8487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61_1#2404a353e.blank?vaa=1&amp;vcp=1&amp;vis=1&amp;pid=beb76d2ab&amp;color=0,0,0&amp;vpa=23&amp;vtp=1&amp;vaab=1&amp;bbb=1"/>
          <p:cNvSpPr/>
          <p:nvPr/>
        </p:nvSpPr>
        <p:spPr>
          <a:xfrm>
            <a:off x="3750215" y="5281136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2_1#3e267822d?sp=1&amp;vaa=1&amp;vcp=1&amp;vis=1&amp;pid=beb76d2ab&amp;color=0,0,0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（4）配制氯化钠溶液时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，下列操作会导致所得溶液溶质质量分数偏小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.称量的氯化钠固体中含有不溶性杂质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.用于溶解氯化钠的烧杯中有少量水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.将配制好的溶液装入试剂瓶中时有少量液体溅出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.用量筒量取水时仰视读数</a:t>
            </a:r>
            <a:endParaRPr lang="en-US" altLang="zh-CN" sz="2800" dirty="0"/>
          </a:p>
        </p:txBody>
      </p:sp>
      <p:sp>
        <p:nvSpPr>
          <p:cNvPr id="3" name="QB_8_AN.63_1#3e267822d.blank?vaa=1&amp;vcp=1&amp;vis=1&amp;pid=beb76d2ab&amp;color=0,0,0&amp;vpa=24&amp;vtp=1&amp;vaab=1&amp;bbb=1"/>
          <p:cNvSpPr/>
          <p:nvPr/>
        </p:nvSpPr>
        <p:spPr>
          <a:xfrm>
            <a:off x="1248315" y="2137124"/>
            <a:ext cx="17208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A、B、D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ff1c627a0?vcp=1&amp;vis=1&amp;pid=beb76d2ab&amp;color=0,0,0&amp;vtp=1&amp;vaab=1&amp;bt=1&amp;bbb=1&amp;hb=1"/>
          <p:cNvSpPr/>
          <p:nvPr/>
        </p:nvSpPr>
        <p:spPr>
          <a:xfrm>
            <a:off x="539496" y="63319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【活动二】制备与生产流程的探究。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某火力发电厂产生的固体废弃物粉煤灰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（粉末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）中含有较多的氧化铝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其他能与酸反应的成分忽略不计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）。从粉煤灰中提取氧化铝的工艺流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1-18-6所示，请回答下列问题。</a:t>
            </a:r>
            <a:endParaRPr lang="en-US" altLang="zh-CN" sz="2800" dirty="0"/>
          </a:p>
        </p:txBody>
      </p:sp>
      <p:pic>
        <p:nvPicPr>
          <p:cNvPr id="3" name="P_8_BD#ff1c627a0?iti=8&amp;vcp=1&amp;vis=1&amp;pid=beb76d2a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3250406"/>
            <a:ext cx="5312664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8_BD#ff1c627a0?iti=8&amp;vcp=1&amp;vis=1&amp;pid=beb76d2ab&amp;color=0,0,0&amp;vtp=1&amp;vaab=1&amp;bbb=1"/>
          <p:cNvSpPr/>
          <p:nvPr/>
        </p:nvSpPr>
        <p:spPr>
          <a:xfrm>
            <a:off x="5401532" y="5645118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图1-18-6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64_1#32e14b159?vaa=1&amp;vcp=1&amp;vis=1&amp;pid=beb76d2ab&amp;color=0,0,0&amp;vtp=1&amp;vaab=1&amp;bt=1&amp;bbb=1"/>
              <p:cNvSpPr/>
              <p:nvPr/>
            </p:nvSpPr>
            <p:spPr>
              <a:xfrm>
                <a:off x="539496" y="188439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（5）加酸时，为了使反应更充分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，可采用的实验操作是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（6）写出步骤①中发生反应的化学方程式：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（7）氨水的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”）7。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（8）该工艺的价值在于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64_1#32e14b159?vaa=1&amp;vcp=1&amp;vis=1&amp;pid=beb76d2a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439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820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_1#32e14b159.blank?vaa=1&amp;vcp=1&amp;vis=1&amp;pid=beb76d2ab&amp;color=0,0,0&amp;vpa=25&amp;vtp=1&amp;vaab=1&amp;bbb=1"/>
          <p:cNvSpPr/>
          <p:nvPr/>
        </p:nvSpPr>
        <p:spPr>
          <a:xfrm>
            <a:off x="9262014" y="18539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搅拌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2_1#32e14b159.blank?vaa=1&amp;vcp=1&amp;vis=1&amp;pid=beb76d2ab&amp;color=0,0,0&amp;vpa=26&amp;vtp=1&amp;vaab=1&amp;bbb=1&amp;hb=1"/>
              <p:cNvSpPr/>
              <p:nvPr/>
            </p:nvSpPr>
            <p:spPr>
              <a:xfrm>
                <a:off x="539496" y="2493994"/>
                <a:ext cx="11109960" cy="12346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2_1#32e14b159.blank?vaa=1&amp;vcp=1&amp;vis=1&amp;pid=beb76d2ab&amp;color=0,0,0&amp;vpa=26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3994"/>
                <a:ext cx="11109960" cy="1234694"/>
              </a:xfrm>
              <a:prstGeom prst="rect">
                <a:avLst/>
              </a:prstGeom>
              <a:blipFill rotWithShape="1">
                <a:blip r:embed="rId4"/>
                <a:stretch>
                  <a:fillRect l="-3" t="-28" r="3" b="-76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3_1#32e14b159.blank?vaa=1&amp;vcp=1&amp;vis=1&amp;pid=beb76d2ab&amp;color=0,0,0&amp;vpa=27&amp;vtp=1&amp;vaab=1&amp;bbb=1"/>
              <p:cNvSpPr/>
              <p:nvPr/>
            </p:nvSpPr>
            <p:spPr>
              <a:xfrm>
                <a:off x="2987422" y="3924458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3_1#32e14b159.blank?vaa=1&amp;vcp=1&amp;vis=1&amp;pid=beb76d2ab&amp;color=0,0,0&amp;vpa=2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422" y="3924458"/>
                <a:ext cx="4476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85" t="-39" r="85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AN.71_1#32e14b159.blank?vaa=1&amp;vcp=1&amp;vis=1&amp;pid=beb76d2ab&amp;color=0,0,0&amp;vpa=28&amp;vtp=1&amp;vaab=1&amp;bbb=1"/>
          <p:cNvSpPr/>
          <p:nvPr/>
        </p:nvSpPr>
        <p:spPr>
          <a:xfrm>
            <a:off x="4283615" y="4423759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能节约金属资源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63b7c5a1?vcp=1&amp;pid=1c10e774c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提醒：请完成第18讲备考练习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f38ce002.fixed?vcp=1&amp;pid=3303358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化学实验的设计</a:t>
            </a:r>
            <a:endParaRPr lang="en-US" altLang="zh-CN" sz="4000" dirty="0"/>
          </a:p>
        </p:txBody>
      </p:sp>
      <p:sp>
        <p:nvSpPr>
          <p:cNvPr id="3" name="C_4_BD#bf38ce002.fixed?vcp=1&amp;pid=33033588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第18讲备考练习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d510b5b?vcp=1&amp;pid=bf38ce00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72_1#72a9e8e6d?vaa=1&amp;vcp=1&amp;vis=1&amp;pid=58d510b5b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73_1#72a9e8e6d.bracket?vaa=1&amp;vcp=1&amp;vis=1&amp;pid=58d510b5b&amp;color=0,0,0&amp;vpa=29&amp;vtp=1&amp;vaab=1"/>
          <p:cNvSpPr/>
          <p:nvPr/>
        </p:nvSpPr>
        <p:spPr>
          <a:xfrm>
            <a:off x="7722139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72_2#72a9e8e6d.choices?vaa=1&amp;vcp=1&amp;vis=1&amp;pid=58d510b5b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A.用灼烧的方法区分羊毛和合成纤维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.用闻气味的方法区分酒精和蔗糖溶液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.用浓硫酸除去氢气中混有的水蒸气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.用过量碳酸钠除去氯化钠溶液中的氯化钙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b5f487c3b?vcp=1&amp;pid=fdc3f5ec9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061972"/>
            <a:ext cx="11064240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4_1#9adc017e4?vaa=1&amp;vcp=1&amp;vis=1&amp;pid=58d510b5b&amp;color=0,0,0&amp;vtp=1&amp;vaab=1&amp;bt=1&amp;bbb=1"/>
          <p:cNvSpPr/>
          <p:nvPr/>
        </p:nvSpPr>
        <p:spPr>
          <a:xfrm>
            <a:off x="539496" y="15234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（2024·福建·中考）下列基于实验事实的推理，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75_1#9adc017e4.bracket?vaa=1&amp;vcp=1&amp;vis=1&amp;pid=58d510b5b&amp;color=0,0,0&amp;vpa=30&amp;vtp=1&amp;vaab=1"/>
          <p:cNvSpPr/>
          <p:nvPr/>
        </p:nvSpPr>
        <p:spPr>
          <a:xfrm>
            <a:off x="9855739" y="15101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74_2#9adc017e4.choices?vaa=1&amp;vcp=1&amp;vis=1&amp;pid=58d510b5b&amp;color=0,0,0&amp;vtp=1&amp;vaab=1&amp;bbb=1&amp;hb=1"/>
              <p:cNvSpPr/>
              <p:nvPr/>
            </p:nvSpPr>
            <p:spPr>
              <a:xfrm>
                <a:off x="539496" y="2155761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A.往某无色溶液中滴入几滴酚酞溶液，溶液变红，可推测该溶液显碱性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溶液中加入少量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，迅速产生气泡，可验证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是催化剂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.用黄铜片刻画纯铜片，纯铜片上有划痕，可推测纯铜的硬度大于黄铜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.将带火星的木条伸入盛有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的集气瓶中，木条复燃，可推测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具有可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燃性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74_2#9adc017e4.choices?vaa=1&amp;vcp=1&amp;vis=1&amp;pid=58d510b5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55761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694" b="-2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6_1#1684cdbc9?sp=1&amp;vaa=1&amp;vcp=1&amp;vis=1&amp;pid=58d510b5b&amp;color=0,0,0&amp;vtp=1&amp;vaab=1&amp;bt=1&amp;bbb=1"/>
          <p:cNvSpPr/>
          <p:nvPr/>
        </p:nvSpPr>
        <p:spPr>
          <a:xfrm>
            <a:off x="539496" y="14009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3" name="QB_6_BD.76_2#1684cdbc9?colgroup=2,9,17&amp;vaa=1&amp;vcp=1&amp;vis=1&amp;pid=58d510b5b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87086"/>
              <a:ext cx="11073384" cy="3356674"/>
            </p:xfrm>
            <a:graphic>
              <a:graphicData uri="http://schemas.openxmlformats.org/drawingml/2006/table">
                <a:tbl>
                  <a:tblPr/>
                  <a:tblGrid>
                    <a:gridCol w="9418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021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629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防止自行车链条生锈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在链条表面涂油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中少量的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点燃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375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固体研磨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稀释浓硫酸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将水倒入浓硫酸中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并用玻璃棒不断搅拌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3" name="QB_6_BD.76_2#1684cdbc9?colgroup=2,9,17&amp;vaa=1&amp;vcp=1&amp;vis=1&amp;pid=58d510b5b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87086"/>
              <a:ext cx="11073384" cy="3356674"/>
            </p:xfrm>
            <a:graphic>
              <a:graphicData uri="http://schemas.openxmlformats.org/drawingml/2006/table">
                <a:tbl>
                  <a:tblPr/>
                  <a:tblGrid>
                    <a:gridCol w="941832"/>
                    <a:gridCol w="3502152"/>
                    <a:gridCol w="662940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防止自行车链条生锈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在链条表面涂油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点燃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036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稀释浓硫酸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将水倒入浓硫酸中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并用玻璃棒不断搅拌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6_AN.77_1#1684cdbc9.bracket?vaa=1&amp;vcp=1&amp;vis=1&amp;pid=58d510b5b&amp;color=0,0,0&amp;vpa=31&amp;vtp=1&amp;vaab=1"/>
          <p:cNvSpPr/>
          <p:nvPr/>
        </p:nvSpPr>
        <p:spPr>
          <a:xfrm>
            <a:off x="10389139" y="138757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8_1#ab1eaafad?sp=1&amp;vaa=1&amp;vcp=1&amp;vis=1&amp;pid=58d510b5b&amp;color=0,0,0&amp;vtp=1&amp;vaab=1&amp;bt=1&amp;bbb=1"/>
          <p:cNvSpPr/>
          <p:nvPr/>
        </p:nvSpPr>
        <p:spPr>
          <a:xfrm>
            <a:off x="539496" y="11258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下列实验方案不能达到实验目的的是(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QB_6_BD.78_2#ab1eaafad?colgroup=2,10,16&amp;vaa=1&amp;vcp=1&amp;vis=1&amp;pid=58d510b5b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812035"/>
              <a:ext cx="11073384" cy="3906775"/>
            </p:xfrm>
            <a:graphic>
              <a:graphicData uri="http://schemas.openxmlformats.org/drawingml/2006/table">
                <a:tbl>
                  <a:tblPr/>
                  <a:tblGrid>
                    <a:gridCol w="9509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9776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1447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鉴别蚕丝和羊毛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灼烧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探究白醋的酸碱性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滴加紫色石蕊溶液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375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固体中混有的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的金属活动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性强弱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将铜丝插入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QB_6_BD.78_2#ab1eaafad?colgroup=2,10,16&amp;vaa=1&amp;vcp=1&amp;vis=1&amp;pid=58d510b5b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812035"/>
              <a:ext cx="11073384" cy="3906775"/>
            </p:xfrm>
            <a:graphic>
              <a:graphicData uri="http://schemas.openxmlformats.org/drawingml/2006/table">
                <a:tbl>
                  <a:tblPr/>
                  <a:tblGrid>
                    <a:gridCol w="950976"/>
                    <a:gridCol w="3977640"/>
                    <a:gridCol w="614476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鉴别蚕丝和羊毛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灼烧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探究白醋的酸碱性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滴加紫色石蕊溶液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036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6_AN.79_1#ab1eaafad.bracket?vaa=1&amp;vcp=1&amp;vis=1&amp;pid=58d510b5b&amp;color=0,0,0&amp;vpa=32&amp;vtp=1&amp;vaab=1"/>
          <p:cNvSpPr/>
          <p:nvPr/>
        </p:nvSpPr>
        <p:spPr>
          <a:xfrm>
            <a:off x="6595014" y="11125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0_1#ca2b4322e?sp=1&amp;vaa=1&amp;vcp=1&amp;vis=1&amp;pid=58d510b5b&amp;color=0,0,0&amp;vtp=1&amp;vaab=1&amp;bt=1&amp;bbb=1"/>
          <p:cNvSpPr/>
          <p:nvPr/>
        </p:nvSpPr>
        <p:spPr>
          <a:xfrm>
            <a:off x="539496" y="6164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（2024·广东广州·中考）关于下列实验的说法，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3" name="QC_6_BD.80_2#ca2b4322e?vaa=1&amp;vcp=1&amp;vis=1&amp;pid=58d510b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784" y="1302607"/>
            <a:ext cx="6492240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81_1#ca2b4322e.bracket?vaa=1&amp;vcp=1&amp;vis=1&amp;pid=58d510b5b&amp;color=0,0,0&amp;vpa=33&amp;vtp=1&amp;vaab=1"/>
          <p:cNvSpPr/>
          <p:nvPr/>
        </p:nvSpPr>
        <p:spPr>
          <a:xfrm>
            <a:off x="10211339" y="60309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80_3#ca2b4322e.choices?vaa=1&amp;vcp=1&amp;vis=1&amp;pid=58d510b5b&amp;color=0,0,0&amp;vtp=1&amp;vaab=1&amp;bbb=1"/>
              <p:cNvSpPr/>
              <p:nvPr/>
            </p:nvSpPr>
            <p:spPr>
              <a:xfrm>
                <a:off x="539496" y="3702907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A.①集气瓶内水平面上升至刻度1，说明氧气约占空气体积的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1/5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.②电解器的玻璃管内分别生成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，说明水由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两种元素组成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.③白磷燃烧但红磷不燃烧，说明白磷的着火点比红磷的低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.④反应前后称量的总质量不同，说明该反应不符合质量守恒定律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80_3#ca2b4322e.choices?vaa=1&amp;vcp=1&amp;vis=1&amp;pid=58d510b5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2907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9" r="3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82_1#0cbc44c32?sp=1&amp;vaa=1&amp;vcp=1&amp;vis=1&amp;pid=58d510b5b&amp;color=0,0,0&amp;vtp=1&amp;vaab=1&amp;bt=1&amp;bbb=1&amp;hb=1"/>
              <p:cNvSpPr/>
              <p:nvPr/>
            </p:nvSpPr>
            <p:spPr>
              <a:xfrm>
                <a:off x="539496" y="134591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（2024·广东·中考）对于探究影响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分解速率的因素的实验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82_1#0cbc44c32?sp=1&amp;vaa=1&amp;vcp=1&amp;vis=1&amp;pid=58d510b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4591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6" name="QC_6_BD.82_2#0cbc44c32?colgroup=4,14,5,4&amp;vaa=1&amp;vcp=1&amp;vis=1&amp;pid=58d510b5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79287"/>
              <a:ext cx="11064240" cy="2827084"/>
            </p:xfrm>
            <a:graphic>
              <a:graphicData uri="http://schemas.openxmlformats.org/drawingml/2006/table">
                <a:tbl>
                  <a:tblPr/>
                  <a:tblGrid>
                    <a:gridCol w="1828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47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9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7335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催化剂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(0.1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 ℃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854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体积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溶质质量分数/%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6" name="QC_6_BD.82_2#0cbc44c32?colgroup=4,14,5,4&amp;vaa=1&amp;vcp=1&amp;vis=1&amp;pid=58d510b5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79287"/>
              <a:ext cx="11064240" cy="2827084"/>
            </p:xfrm>
            <a:graphic>
              <a:graphicData uri="http://schemas.openxmlformats.org/drawingml/2006/table">
                <a:tbl>
                  <a:tblPr/>
                  <a:tblGrid>
                    <a:gridCol w="1828800"/>
                    <a:gridCol w="1847088"/>
                    <a:gridCol w="3429000"/>
                    <a:gridCol w="2286000"/>
                    <a:gridCol w="1673352"/>
                  </a:tblGrid>
                  <a:tr h="55499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hMerge="1">
                      <a:tcPr/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5880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溶质质量分数/%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  <a:tc vMerge="1">
                      <a:tcPr/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7" name="QC_6_BD.84_1#0cbc44c32?colgroup=4,14,5,4&amp;vaa=1&amp;vcp=1&amp;vis=1&amp;pid=58d510b5b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39496" y="1977612"/>
              <a:ext cx="11064240" cy="2255965"/>
            </p:xfrm>
            <a:graphic>
              <a:graphicData uri="http://schemas.openxmlformats.org/drawingml/2006/table">
                <a:tbl>
                  <a:tblPr/>
                  <a:tblGrid>
                    <a:gridCol w="1828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47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9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7335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催化剂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(0.1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 ℃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854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体积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溶质质量分数/%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7" name="QC_6_BD.84_1#0cbc44c32?colgroup=4,14,5,4&amp;vaa=1&amp;vcp=1&amp;vis=1&amp;pid=58d510b5b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39496" y="1977612"/>
              <a:ext cx="11064240" cy="2255965"/>
            </p:xfrm>
            <a:graphic>
              <a:graphicData uri="http://schemas.openxmlformats.org/drawingml/2006/table">
                <a:tbl>
                  <a:tblPr/>
                  <a:tblGrid>
                    <a:gridCol w="1828800"/>
                    <a:gridCol w="1847088"/>
                    <a:gridCol w="3429000"/>
                    <a:gridCol w="2286000"/>
                    <a:gridCol w="1673352"/>
                  </a:tblGrid>
                  <a:tr h="55499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5880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溶质质量分数/%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  <a:tc vMerge="1">
                      <a:tcPr/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84_2#0cbc44c32.choices?vaa=1&amp;vcp=1&amp;vis=1&amp;pid=58d510b5b&amp;color=0,0,0&amp;vtp=1&amp;vaab=1&amp;bbb=1"/>
              <p:cNvSpPr/>
              <p:nvPr/>
            </p:nvSpPr>
            <p:spPr>
              <a:xfrm>
                <a:off x="539496" y="436521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①④探究有无催化剂的影响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.②③探究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溶液浓度的影响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②④探究反应温度的影响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.④⑤探究催化剂种类的影响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84_2#0cbc44c32.choices?vaa=1&amp;vcp=1&amp;vis=1&amp;pid=58d510b5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65212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C_6_BD.84_1#0cbc44c32?colgroup=4,14,5,4&amp;vaa=1&amp;vcp=1&amp;vis=1&amp;pid=58d510b5b&amp;color=0,0,0&amp;mp=1&amp;vtp=1&amp;vaab=1&amp;bt=1&amp;bbb=1"/>
          <p:cNvSpPr txBox="1"/>
          <p:nvPr/>
        </p:nvSpPr>
        <p:spPr>
          <a:xfrm>
            <a:off x="10885591" y="12692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C_6_AN.83_1#0cbc44c32.bracket?vaa=1&amp;vcp=1&amp;vis=1&amp;pid=58d510b5b&amp;color=0,0,0&amp;vpa=34&amp;vtp=1&amp;vaab=1&amp;answeroption=B"/>
          <p:cNvSpPr txBox="1"/>
          <p:nvPr/>
        </p:nvSpPr>
        <p:spPr>
          <a:xfrm>
            <a:off x="6075426" y="4405852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50ef007?vcp=1&amp;pid=bf38ce00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6_BD.85_1#63625ded8?htil=3&amp;vaa=1&amp;vcp=1&amp;vis=1&amp;pid=b150ef00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2712" y="1285528"/>
            <a:ext cx="4151376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85_2#63625ded8?htil=3&amp;sp=1&amp;vaa=1&amp;vcp=1&amp;vis=1&amp;pid=b150ef007&amp;color=0,0,0&amp;vtp=1&amp;vaab=1&amp;bbb=1&amp;hb=1"/>
          <p:cNvSpPr/>
          <p:nvPr/>
        </p:nvSpPr>
        <p:spPr>
          <a:xfrm>
            <a:off x="539496" y="1267240"/>
            <a:ext cx="683056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（2024·山东菏泽·中考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）科学探究是获取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理解科学本质的重要实践活动。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下列探究能达成目的的是(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AN.86_1#63625ded8.bracket?vaa=1&amp;vcp=1&amp;vis=1&amp;pid=b150ef007&amp;color=0,0,0&amp;vpa=35&amp;vtp=1&amp;vaab=1"/>
          <p:cNvSpPr/>
          <p:nvPr/>
        </p:nvSpPr>
        <p:spPr>
          <a:xfrm>
            <a:off x="4728115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85_3#63625ded8.choices?htil=3&amp;vaa=1&amp;vcp=1&amp;vis=1&amp;pid=b150ef007&amp;color=0,0,0&amp;vtp=1&amp;vaab=1&amp;bbb=1"/>
          <p:cNvSpPr/>
          <p:nvPr/>
        </p:nvSpPr>
        <p:spPr>
          <a:xfrm>
            <a:off x="539496" y="3183554"/>
            <a:ext cx="68305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80540" algn="l"/>
                <a:tab pos="3522980" algn="l"/>
                <a:tab pos="52654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808d2d7d?vcp=1&amp;pid=bf38ce00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87_1#6cf5d1f48?sp=1&amp;vaa=1&amp;vcp=1&amp;vis=1&amp;pid=c808d2d7d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（2024·河北·中考）小明观察到敞口水草缸（水草和鱼共存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）中不断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有气体通入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，如图1所示，他对此很感兴趣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，于是跟小组同学进行了如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87_2#6cf5d1f48?iti=9&amp;vaa=1&amp;vcp=1&amp;vis=1&amp;pid=c808d2d7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9976" y="3245276"/>
            <a:ext cx="3429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87_3#6cf5d1f48?iti=9&amp;vaa=1&amp;vcp=1&amp;vis=1&amp;pid=c808d2d7d&amp;color=0,0,0&amp;vtp=1&amp;vaab=1&amp;bbb=1"/>
          <p:cNvSpPr/>
          <p:nvPr/>
        </p:nvSpPr>
        <p:spPr>
          <a:xfrm>
            <a:off x="5787295" y="520107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88_1#f04d23c8a?vaa=1&amp;vcp=1&amp;vis=1&amp;pid=6cf5d1f48&amp;color=0,0,0&amp;vtp=1&amp;vaab=1&amp;bt=1&amp;bbb=1"/>
              <p:cNvSpPr/>
              <p:nvPr/>
            </p:nvSpPr>
            <p:spPr>
              <a:xfrm>
                <a:off x="539496" y="188490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探究Ⅰ：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向水草缸中通入的气体是什么？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作出猜想】可能是空气或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88_1#f04d23c8a?vaa=1&amp;vcp=1&amp;vis=1&amp;pid=6cf5d1f4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490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88_2#f04d23c8a?sp=1&amp;vaa=1&amp;vcp=1&amp;vis=1&amp;pid=6cf5d1f48&amp;color=0,0,0&amp;vtp=1&amp;vaab=1&amp;bbb=1&amp;hb=1"/>
              <p:cNvSpPr/>
              <p:nvPr/>
            </p:nvSpPr>
            <p:spPr>
              <a:xfrm>
                <a:off x="539496" y="309483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【实验1】将气体细化器从水中取出，收集一瓶通入的气体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，将燃着的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木条伸入瓶内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，发现木条立即熄灭，说明猜想不成立。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提出新猜想】可能是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88_2#f04d23c8a?sp=1&amp;vaa=1&amp;vcp=1&amp;vis=1&amp;pid=6cf5d1f4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4831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8_3#f04d23c8a?iti=10&amp;htil=4&amp;vaa=1&amp;vcp=1&amp;vis=1&amp;pid=6cf5d1f4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8744" y="2255234"/>
            <a:ext cx="339242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88_4#f04d23c8a?iti=10&amp;htil=4&amp;vaa=1&amp;vcp=1&amp;vis=1&amp;pid=6cf5d1f48&amp;color=0,0,0&amp;vtp=1&amp;vaab=1&amp;bbb=1"/>
          <p:cNvSpPr/>
          <p:nvPr/>
        </p:nvSpPr>
        <p:spPr>
          <a:xfrm>
            <a:off x="9627774" y="420531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89_1#300918957?htil=4&amp;vaa=1&amp;vcp=1&amp;vis=1&amp;pid=f04d23c8a&amp;color=0,0,0&amp;vtp=1&amp;vaab=1&amp;bt=1&amp;bbb=1&amp;hb=1"/>
              <p:cNvSpPr/>
              <p:nvPr/>
            </p:nvSpPr>
            <p:spPr>
              <a:xfrm>
                <a:off x="539496" y="2118074"/>
                <a:ext cx="758952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将该气体通入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中，根据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现象确定通入的气体是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89_1#300918957?htil=4&amp;vaa=1&amp;vcp=1&amp;vis=1&amp;pid=f04d23c8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18074"/>
                <a:ext cx="758952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29" r="5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_1#300918957.blank?vaa=1&amp;vcp=1&amp;vis=1&amp;pid=f04d23c8a&amp;color=0,0,0&amp;vpa=36&amp;vtp=1&amp;vaab=1&amp;bbb=1"/>
          <p:cNvSpPr/>
          <p:nvPr/>
        </p:nvSpPr>
        <p:spPr>
          <a:xfrm>
            <a:off x="4461415" y="2087594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澄清石灰水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91_1#7e5e51df6?htil=4&amp;vaa=1&amp;vcp=1&amp;vis=1&amp;pid=f04d23c8a&amp;color=0,0,0&amp;vtp=1&amp;vaab=1&amp;bbb=1&amp;hb=1"/>
              <p:cNvSpPr/>
              <p:nvPr/>
            </p:nvSpPr>
            <p:spPr>
              <a:xfrm>
                <a:off x="539496" y="3319875"/>
                <a:ext cx="758952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【交流讨论】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有利于水草进行光合作用。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光合作用放出的气体为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91_1#7e5e51df6?htil=4&amp;vaa=1&amp;vcp=1&amp;vis=1&amp;pid=f04d23c8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19875"/>
                <a:ext cx="758952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8" r="-5132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2_1#7e5e51df6.blank?vaa=1&amp;vcp=1&amp;vis=1&amp;pid=f04d23c8a&amp;color=0,0,0&amp;vpa=37&amp;vtp=1&amp;vaab=1&amp;bbb=1"/>
          <p:cNvSpPr/>
          <p:nvPr/>
        </p:nvSpPr>
        <p:spPr>
          <a:xfrm>
            <a:off x="4105815" y="391614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d65da449.fixed?vcp=1&amp;pid=3303358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化学实验的设计</a:t>
            </a:r>
            <a:endParaRPr lang="en-US" altLang="zh-CN" sz="4000" dirty="0"/>
          </a:p>
        </p:txBody>
      </p:sp>
      <p:sp>
        <p:nvSpPr>
          <p:cNvPr id="3" name="C_4_BD#dd65da449.fixed?vcp=1&amp;pid=33033588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3_1#c84800685?iti=11&amp;htil=5&amp;vaa=1&amp;vcp=1&amp;vis=1&amp;pid=6cf5d1f4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7055" y="1926812"/>
            <a:ext cx="339242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93_2#c84800685?iti=11&amp;htil=5&amp;vaa=1&amp;vcp=1&amp;vis=1&amp;pid=6cf5d1f48&amp;color=0,0,0&amp;vtp=1&amp;vaab=1&amp;bbb=1"/>
          <p:cNvSpPr/>
          <p:nvPr/>
        </p:nvSpPr>
        <p:spPr>
          <a:xfrm>
            <a:off x="9536085" y="387689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93_3#c84800685?htil=5&amp;vaa=1&amp;vcp=1&amp;vis=1&amp;pid=6cf5d1f48&amp;color=0,0,0&amp;vtp=1&amp;vaab=1&amp;bt=1&amp;bbb=1&amp;hb=1"/>
              <p:cNvSpPr/>
              <p:nvPr/>
            </p:nvSpPr>
            <p:spPr>
              <a:xfrm>
                <a:off x="539496" y="1899380"/>
                <a:ext cx="758952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探究Ⅱ：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利用生活中的物质自制简易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并应用于水草缸中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7_BD.93_3#c84800685?htil=5&amp;vaa=1&amp;vcp=1&amp;vis=1&amp;pid=6cf5d1f4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99380"/>
                <a:ext cx="758952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5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94_1#a1883448a?htil=5&amp;vaa=1&amp;vcp=1&amp;vis=1&amp;pid=c84800685&amp;color=0,0,0&amp;vtp=1&amp;vaab=1&amp;bbb=1&amp;hb=1"/>
              <p:cNvSpPr/>
              <p:nvPr/>
            </p:nvSpPr>
            <p:spPr>
              <a:xfrm>
                <a:off x="539496" y="3105753"/>
                <a:ext cx="758952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【回忆旧知】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实验室制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的反应原理为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用化学方程式表示）。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94_1#a1883448a?htil=5&amp;vaa=1&amp;vcp=1&amp;vis=1&amp;pid=c8480068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5753"/>
                <a:ext cx="758952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5" t="-33" r="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_1#a1883448a.blank?vaa=1&amp;vcp=1&amp;vis=1&amp;pid=c84800685&amp;color=0,0,0&amp;vpa=38&amp;vtp=1&amp;vaab=1&amp;bbb=1"/>
              <p:cNvSpPr/>
              <p:nvPr/>
            </p:nvSpPr>
            <p:spPr>
              <a:xfrm>
                <a:off x="614108" y="3849909"/>
                <a:ext cx="590251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1_1#a1883448a.blank?vaa=1&amp;vcp=1&amp;vis=1&amp;pid=c84800685&amp;color=0,0,0&amp;vpa=3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08" y="3849909"/>
                <a:ext cx="5902516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" t="-134" r="4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8_BD#ce8be36e7?iti=12&amp;htil=6&amp;vcp=1&amp;vis=1&amp;pid=c8480068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1762" y="539002"/>
            <a:ext cx="4570115" cy="2881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8_BD#ce8be36e7?iti=12&amp;htil=6&amp;vcp=1&amp;vis=1&amp;pid=c84800685&amp;color=0,0,0&amp;vtp=1&amp;vaab=1&amp;bbb=1"/>
          <p:cNvSpPr/>
          <p:nvPr/>
        </p:nvSpPr>
        <p:spPr>
          <a:xfrm>
            <a:off x="9566820" y="342071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4" name="P_8_BD#ce8be36e7?htil=6&amp;vcp=1&amp;vis=1&amp;pid=c84800685&amp;color=0,0,0&amp;vtp=1&amp;vaab=1&amp;bt=1&amp;bbb=1&amp;hb=1"/>
          <p:cNvSpPr/>
          <p:nvPr/>
        </p:nvSpPr>
        <p:spPr>
          <a:xfrm>
            <a:off x="539496" y="1086580"/>
            <a:ext cx="7680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【选择试剂】小组讨论后选择了鸡蛋壳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、小苏打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和白醋等试剂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P_8_BD#ce8be36e7?vcp=1&amp;vis=1&amp;pid=c84800685&amp;color=0,0,0&amp;vtp=1&amp;vaab=1&amp;bt=1&amp;bbb=1&amp;hb=1">
            <a:extLst>
              <a:ext uri="{FF2B5EF4-FFF2-40B4-BE49-F238E27FC236}">
                <a16:creationId xmlns:a16="http://schemas.microsoft.com/office/drawing/2014/main" id="{49749A3F-022A-4327-8031-1522D226BD7B}"/>
              </a:ext>
            </a:extLst>
          </p:cNvPr>
          <p:cNvSpPr/>
          <p:nvPr/>
        </p:nvSpPr>
        <p:spPr>
          <a:xfrm>
            <a:off x="539496" y="2398440"/>
            <a:ext cx="6742266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【设计装置】利用塑料瓶、输液管等材料，设计并制作了如图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2所示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乙两套发生装置（乙中的夹持装置已省略）。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_8_BD#ce8be36e7?iti=13&amp;vcp=1&amp;vis=1&amp;pid=c8480068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7726" y="958679"/>
            <a:ext cx="4556548" cy="280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8_BD#ce8be36e7?iti=13&amp;vcp=1&amp;vis=1&amp;pid=c84800685&amp;color=0,0,0&amp;vtp=1&amp;vaab=1&amp;bbb=1"/>
          <p:cNvSpPr/>
          <p:nvPr/>
        </p:nvSpPr>
        <p:spPr>
          <a:xfrm>
            <a:off x="5791867" y="391875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5" name="QB_8_BD.96_1#87f0572dc?sp=1&amp;vaa=1&amp;vcp=1&amp;vis=1&amp;pid=c84800685&amp;color=0,0,0&amp;vtp=1&amp;vaab=1&amp;bbb=1&amp;hb=1"/>
          <p:cNvSpPr/>
          <p:nvPr/>
        </p:nvSpPr>
        <p:spPr>
          <a:xfrm>
            <a:off x="539496" y="455978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【分析讨论】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（1）装置甲可随时控制反应的发生与停止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。向装有白醋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的瓶中加入鸡蛋壳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，拧紧瓶盖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，使反应发生的具体操作为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97_1#87f0572dc.blank?vaa=1&amp;vcp=1&amp;vis=1&amp;pid=c84800685&amp;color=0,0,0&amp;vpa=39&amp;vtp=1&amp;vaab=1&amp;bbb=1&amp;hb=1"/>
          <p:cNvSpPr/>
          <p:nvPr/>
        </p:nvSpPr>
        <p:spPr>
          <a:xfrm>
            <a:off x="539496" y="5177009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挤压塑料瓶下端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，使白醋与鸡蛋壳接触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98_1#87f0572dc?sp=1&amp;vaa=1&amp;vcp=1&amp;vis=1&amp;pid=c84800685&amp;color=0,0,0&amp;vtp=1&amp;vaab=1&amp;bt=1&amp;bbb=1&amp;hb=1"/>
              <p:cNvSpPr/>
              <p:nvPr/>
            </p:nvSpPr>
            <p:spPr>
              <a:xfrm>
                <a:off x="539496" y="128393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（2）与甲相比，装置乙既可控制反应的速率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，又可得到持续稳定的气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，故同学们选择装置乙与图3所示装置（用于除杂和观察气泡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）组装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。下列分析正确的是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98_1#87f0572dc?sp=1&amp;vaa=1&amp;vcp=1&amp;vis=1&amp;pid=c8480068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8393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3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99_1#87f0572dc.blank?vaa=1&amp;vcp=1&amp;vis=1&amp;pid=c84800685&amp;color=0,0,0&amp;vpa=40&amp;vtp=1&amp;vaab=1&amp;bbb=1"/>
          <p:cNvSpPr/>
          <p:nvPr/>
        </p:nvSpPr>
        <p:spPr>
          <a:xfrm>
            <a:off x="5795360" y="2527903"/>
            <a:ext cx="1108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A、C</a:t>
            </a:r>
            <a:endParaRPr lang="en-US" altLang="zh-CN" sz="2800" dirty="0"/>
          </a:p>
        </p:txBody>
      </p:sp>
      <p:pic>
        <p:nvPicPr>
          <p:cNvPr id="4" name="QB_8_BD.98_2#87f0572dc?iti=14&amp;htil=7&amp;vaa=1&amp;vcp=1&amp;vis=1&amp;pid=c8480068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4189" y="3261582"/>
            <a:ext cx="1335024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98_3#87f0572dc?iti=14&amp;htil=7&amp;vaa=1&amp;vcp=1&amp;vis=1&amp;pid=c84800685&amp;color=0,0,0&amp;vtp=1&amp;vaab=1&amp;bbb=1"/>
          <p:cNvSpPr/>
          <p:nvPr/>
        </p:nvSpPr>
        <p:spPr>
          <a:xfrm>
            <a:off x="9964520" y="498167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98_4#87f0572dc?htil=7&amp;vaa=1&amp;vcp=1&amp;vis=1&amp;pid=c84800685&amp;color=0,0,0&amp;vtp=1&amp;vaab=1&amp;bbb=1"/>
              <p:cNvSpPr/>
              <p:nvPr/>
            </p:nvSpPr>
            <p:spPr>
              <a:xfrm>
                <a:off x="539496" y="3134582"/>
                <a:ext cx="964692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A.乙中的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端管口应与图3中的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端管口相连接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.为除去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中混有的醋酸，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.可根据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中冒出气泡的快慢来调节乙中的流速调节器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98_4#87f0572dc?htil=7&amp;vaa=1&amp;vcp=1&amp;vis=1&amp;pid=c8480068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4582"/>
                <a:ext cx="964692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4" t="-12" r="4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0_1#a9a2845b0?vaa=1&amp;vcp=1&amp;vis=1&amp;pid=c84800685&amp;color=0,0,0&amp;mp=1&amp;vtp=1&amp;vaab=1&amp;bt=1&amp;bbb=1&amp;hb=1"/>
              <p:cNvSpPr/>
              <p:nvPr/>
            </p:nvSpPr>
            <p:spPr>
              <a:xfrm>
                <a:off x="539496" y="157553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【实践应用】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小组同学用自制的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发生器连接气体细化器向水草缸中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通入气体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，实践效果很好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。使用气体细化器的作用是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00_1#a9a2845b0?vaa=1&amp;vcp=1&amp;vis=1&amp;pid=c84800685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553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820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_1#a9a2845b0.blank?vaa=1&amp;vcp=1&amp;vis=1&amp;pid=c84800685&amp;color=0,0,0&amp;mp=1&amp;vpa=41&amp;vtp=1&amp;vaab=1&amp;bbb=1&amp;hb=1"/>
          <p:cNvSpPr/>
          <p:nvPr/>
        </p:nvSpPr>
        <p:spPr>
          <a:xfrm>
            <a:off x="539496" y="219275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细化气泡，提高气体的溶解效率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02_1#21be714be?vaa=1&amp;vcp=1&amp;vis=1&amp;pid=c84800685&amp;color=0,0,0&amp;vtp=1&amp;vaab=1&amp;bbb=1&amp;hb=1"/>
              <p:cNvSpPr/>
              <p:nvPr/>
            </p:nvSpPr>
            <p:spPr>
              <a:xfrm>
                <a:off x="539496" y="343531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【反思拓展】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发生器的不合理使用会影响缸中鱼类生存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，请写出使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用时的一条注意事项：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02_1#21be714be?vaa=1&amp;vcp=1&amp;vis=1&amp;pid=c8480068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5318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33" r="-820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03_1#21be714be.blank?vaa=1&amp;vcp=1&amp;vis=1&amp;pid=c84800685&amp;color=0,0,0&amp;vpa=42&amp;vtp=1&amp;vaab=1&amp;bbb=1&amp;hb=1"/>
          <p:cNvSpPr/>
          <p:nvPr/>
        </p:nvSpPr>
        <p:spPr>
          <a:xfrm>
            <a:off x="539496" y="405253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定期维护和检查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（或控制二氧化碳浓度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，合理即可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71c7fa94?sp=1&amp;vcp=1&amp;pid=dd65da449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常见物质的检验、鉴别实验方案的设计或评价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。如设计实验检验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鸡蛋壳中是否含有碳酸盐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，设计实验鉴别空气、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氧气和二氧化碳等。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探究金属活动性实验方案的设计或评价。如设计实验探究铁、锌、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铜的金属活动性强弱等。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常见物质的除杂或分离实验的设计或评价。如除去粗盐中难溶性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或可溶性杂质的实验方案的设计或评价等。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71c7fa94?sp=1&amp;vcp=1&amp;pid=dd65da449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物质反应条件探究实验的设计。如设计实验探究金属锈蚀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燃烧的条件等。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物质性质探究实验方案的设计或评价。如二氧化碳能否使紫色石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蕊溶液变红色的探究实验的设计或评价。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物质组成或成分探究实验方案的设计或评价。如设计实验探究甲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烷的元素组成等。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71c7fa94?sp=1&amp;vcp=1&amp;pid=dd65da449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物质间是否发生化学反应的探究实验的设计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。如设计实验探究二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氧化碳与氢氧化钠溶液是否发生了反应等。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质量守恒定律的探究或验证实验的设计或评价。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应用控制变量思想实验的设计与评价。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教材实验组合、拓展及迁移的设计与评价。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2e726db7.fixed?vcp=1&amp;pid=3303358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化学实验的设计</a:t>
            </a:r>
            <a:endParaRPr lang="en-US" altLang="zh-CN" sz="4000" dirty="0"/>
          </a:p>
        </p:txBody>
      </p:sp>
      <p:sp>
        <p:nvSpPr>
          <p:cNvPr id="3" name="C_4_BD#72e726db7.fixed?vcp=1&amp;pid=33033588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1771</Words>
  <Application>Microsoft Office PowerPoint</Application>
  <PresentationFormat>宽屏</PresentationFormat>
  <Paragraphs>471</Paragraphs>
  <Slides>54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5" baseType="lpstr">
      <vt:lpstr>Arial (正文)</vt:lpstr>
      <vt:lpstr>华文隶书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2024-11-25T06:03:00Z</dcterms:created>
  <dcterms:modified xsi:type="dcterms:W3CDTF">2025-07-23T07:24:45Z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B6EB912829194217B98EDA91C390DB65_12</vt:lpwstr>
  </property>
  <property fmtid="{D5CDD505-2E9C-101B-9397-08002B2CF9AE}" pid="3" name="KSOProductBuildVer">
    <vt:lpwstr>2052-12.1.0.18912</vt:lpwstr>
  </property>
</Properties>
</file>